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5" r:id="rId9"/>
    <p:sldId id="263" r:id="rId10"/>
    <p:sldId id="264" r:id="rId11"/>
    <p:sldId id="265" r:id="rId12"/>
    <p:sldId id="307" r:id="rId13"/>
    <p:sldId id="267" r:id="rId14"/>
    <p:sldId id="268" r:id="rId15"/>
    <p:sldId id="269" r:id="rId16"/>
    <p:sldId id="270" r:id="rId17"/>
    <p:sldId id="308" r:id="rId18"/>
    <p:sldId id="309" r:id="rId19"/>
    <p:sldId id="271" r:id="rId20"/>
    <p:sldId id="272" r:id="rId21"/>
    <p:sldId id="273" r:id="rId22"/>
    <p:sldId id="310" r:id="rId23"/>
    <p:sldId id="311" r:id="rId24"/>
    <p:sldId id="275" r:id="rId25"/>
    <p:sldId id="276" r:id="rId26"/>
    <p:sldId id="277" r:id="rId27"/>
    <p:sldId id="312" r:id="rId28"/>
    <p:sldId id="278" r:id="rId29"/>
    <p:sldId id="279" r:id="rId30"/>
    <p:sldId id="285" r:id="rId31"/>
    <p:sldId id="288" r:id="rId32"/>
    <p:sldId id="289" r:id="rId33"/>
    <p:sldId id="290" r:id="rId34"/>
    <p:sldId id="314" r:id="rId35"/>
    <p:sldId id="313" r:id="rId36"/>
    <p:sldId id="292" r:id="rId37"/>
    <p:sldId id="293" r:id="rId38"/>
    <p:sldId id="294" r:id="rId39"/>
    <p:sldId id="295" r:id="rId40"/>
    <p:sldId id="296" r:id="rId41"/>
    <p:sldId id="297" r:id="rId42"/>
    <p:sldId id="317" r:id="rId43"/>
    <p:sldId id="298" r:id="rId44"/>
    <p:sldId id="299" r:id="rId45"/>
    <p:sldId id="300" r:id="rId46"/>
    <p:sldId id="301" r:id="rId47"/>
    <p:sldId id="302" r:id="rId48"/>
    <p:sldId id="303" r:id="rId49"/>
    <p:sldId id="316" r:id="rId50"/>
    <p:sldId id="304" r:id="rId51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999999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56"/>
    <a:srgbClr val="6880A0"/>
    <a:srgbClr val="687F9F"/>
    <a:srgbClr val="7893B7"/>
    <a:srgbClr val="48465A"/>
    <a:srgbClr val="525067"/>
    <a:srgbClr val="364556"/>
    <a:srgbClr val="C0C0C0"/>
    <a:srgbClr val="00B1F1"/>
    <a:srgbClr val="81A4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999999"/>
        </a:fontRef>
        <a:srgbClr val="99999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2"/>
          </a:solidFill>
        </a:fill>
      </a:tcStyle>
    </a:wholeTbl>
    <a:band2H>
      <a:tcTxStyle/>
      <a:tcStyle>
        <a:tcBdr/>
        <a:fill>
          <a:solidFill>
            <a:srgbClr val="E6ED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87AA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1"/>
    <p:restoredTop sz="81408"/>
  </p:normalViewPr>
  <p:slideViewPr>
    <p:cSldViewPr snapToGrid="0">
      <p:cViewPr>
        <p:scale>
          <a:sx n="36" d="100"/>
          <a:sy n="36" d="100"/>
        </p:scale>
        <p:origin x="120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1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5100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3" name="Shape 8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9374-B1BD-2D68-85FE-2387587E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>
            <a:extLst>
              <a:ext uri="{FF2B5EF4-FFF2-40B4-BE49-F238E27FC236}">
                <a16:creationId xmlns:a16="http://schemas.microsoft.com/office/drawing/2014/main" id="{9DEE142A-3565-7F46-F0B7-B6D6C83C4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>
            <a:extLst>
              <a:ext uri="{FF2B5EF4-FFF2-40B4-BE49-F238E27FC236}">
                <a16:creationId xmlns:a16="http://schemas.microsoft.com/office/drawing/2014/main" id="{B6F81F08-5E21-691E-89B9-E8C01D0172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  <p:extLst>
      <p:ext uri="{BB962C8B-B14F-4D97-AF65-F5344CB8AC3E}">
        <p14:creationId xmlns:p14="http://schemas.microsoft.com/office/powerpoint/2010/main" val="406477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41640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23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dpyr functions are like lego. You can add them however you want (in theory).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6374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691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0" name="Shape 1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Aesthetic mappings describe how variables in the data are mapped to visual properties (aesthetics) of geoms.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136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time running this course. There will be an evaluation, please be patient with us, we are not quite sure how this will go :-)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4691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to book a meeting with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dicuss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. </a:t>
            </a:r>
          </a:p>
          <a:p>
            <a:r>
              <a:rPr lang="da-DK" dirty="0" err="1"/>
              <a:t>Decide</a:t>
            </a:r>
            <a:r>
              <a:rPr lang="da-DK" dirty="0"/>
              <a:t> on a </a:t>
            </a:r>
            <a:r>
              <a:rPr lang="da-DK" dirty="0" err="1"/>
              <a:t>working</a:t>
            </a:r>
            <a:r>
              <a:rPr lang="da-DK" dirty="0"/>
              <a:t> model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PhD</a:t>
            </a:r>
            <a:r>
              <a:rPr lang="da-DK" dirty="0"/>
              <a:t> students </a:t>
            </a:r>
            <a:r>
              <a:rPr lang="da-DK" dirty="0" err="1"/>
              <a:t>gets</a:t>
            </a:r>
            <a:r>
              <a:rPr lang="da-DK" dirty="0"/>
              <a:t> 10 </a:t>
            </a:r>
            <a:r>
              <a:rPr lang="da-DK" dirty="0" err="1"/>
              <a:t>hrs</a:t>
            </a:r>
            <a:r>
              <a:rPr lang="da-DK" dirty="0"/>
              <a:t> of supervision for </a:t>
            </a:r>
            <a:r>
              <a:rPr lang="da-DK" dirty="0" err="1"/>
              <a:t>free</a:t>
            </a:r>
            <a:r>
              <a:rPr lang="da-DK" dirty="0"/>
              <a:t>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20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[Talk </a:t>
            </a:r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. Open source, </a:t>
            </a:r>
            <a:r>
              <a:rPr lang="da-DK" dirty="0" err="1"/>
              <a:t>easy</a:t>
            </a:r>
            <a:r>
              <a:rPr lang="da-DK" dirty="0"/>
              <a:t> and </a:t>
            </a:r>
            <a:r>
              <a:rPr lang="da-DK" dirty="0" err="1"/>
              <a:t>intuative</a:t>
            </a:r>
            <a:r>
              <a:rPr lang="da-DK" dirty="0"/>
              <a:t> for data </a:t>
            </a:r>
            <a:r>
              <a:rPr lang="da-DK" dirty="0" err="1"/>
              <a:t>wrangling</a:t>
            </a:r>
            <a:r>
              <a:rPr lang="da-DK" dirty="0"/>
              <a:t> and plotting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steps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do to </a:t>
            </a:r>
            <a:r>
              <a:rPr lang="da-DK" dirty="0" err="1"/>
              <a:t>your</a:t>
            </a:r>
            <a:r>
              <a:rPr lang="da-DK" dirty="0"/>
              <a:t> data]</a:t>
            </a:r>
          </a:p>
        </p:txBody>
      </p:sp>
    </p:spTree>
    <p:extLst>
      <p:ext uri="{BB962C8B-B14F-4D97-AF65-F5344CB8AC3E}">
        <p14:creationId xmlns:p14="http://schemas.microsoft.com/office/powerpoint/2010/main" val="8747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88377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0082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 dirty="0" err="1"/>
              <a:t>Copy</a:t>
            </a:r>
            <a:r>
              <a:rPr lang="da-DK" dirty="0"/>
              <a:t> of </a:t>
            </a:r>
            <a:r>
              <a:rPr lang="da-DK" dirty="0" err="1"/>
              <a:t>previous</a:t>
            </a:r>
            <a:r>
              <a:rPr lang="da-DK" dirty="0"/>
              <a:t> slide but with potential </a:t>
            </a:r>
            <a:r>
              <a:rPr lang="da-DK" dirty="0" err="1"/>
              <a:t>update</a:t>
            </a:r>
            <a:r>
              <a:rPr lang="da-DK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0550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Possibility</a:t>
            </a:r>
            <a:r>
              <a:rPr lang="da-DK" dirty="0"/>
              <a:t> to bring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87676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Markdown is a plain text language with formatting syntax designed so that it can be converted to HTML and many other formats.</a:t>
            </a:r>
          </a:p>
          <a:p>
            <a:endParaRPr dirty="0"/>
          </a:p>
          <a:p>
            <a:r>
              <a:rPr dirty="0"/>
              <a:t>They are written using an extension of markdown syntax that enables R code to be embedded in them in a way which can later be executed.  </a:t>
            </a:r>
          </a:p>
          <a:p>
            <a:endParaRPr dirty="0"/>
          </a:p>
          <a:p>
            <a:r>
              <a:rPr dirty="0" err="1"/>
              <a:t>Knitr</a:t>
            </a:r>
            <a:r>
              <a:rPr dirty="0"/>
              <a:t> takes a plain text document with embedded code, executes the code and 'knits' the results back into the document.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dirty="0"/>
              <a:t>A double is a double-precision, 64-bit floating-point data type. It accommodates 15 to 16 digits, with a range of approximately 5.0 × 10−345 to 1.7 × 10308</a:t>
            </a:r>
          </a:p>
        </p:txBody>
      </p:sp>
    </p:spTree>
    <p:extLst>
      <p:ext uri="{BB962C8B-B14F-4D97-AF65-F5344CB8AC3E}">
        <p14:creationId xmlns:p14="http://schemas.microsoft.com/office/powerpoint/2010/main" val="313512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24999949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1814048" cy="8420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/>
          <p:cNvSpPr>
            <a:spLocks noGrp="1"/>
          </p:cNvSpPr>
          <p:nvPr>
            <p:ph type="pic" sz="half" idx="21"/>
          </p:nvPr>
        </p:nvSpPr>
        <p:spPr>
          <a:xfrm>
            <a:off x="10751074" y="1624271"/>
            <a:ext cx="12058978" cy="106264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21"/>
          </p:nvPr>
        </p:nvSpPr>
        <p:spPr>
          <a:xfrm>
            <a:off x="1985405" y="1624273"/>
            <a:ext cx="10177925" cy="52337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sz="quarter" idx="22"/>
          </p:nvPr>
        </p:nvSpPr>
        <p:spPr>
          <a:xfrm>
            <a:off x="12214320" y="6857997"/>
            <a:ext cx="10177925" cy="5557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21"/>
          </p:nvPr>
        </p:nvSpPr>
        <p:spPr>
          <a:xfrm>
            <a:off x="7180880" y="1624274"/>
            <a:ext cx="8473649" cy="10474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idx="21"/>
          </p:nvPr>
        </p:nvSpPr>
        <p:spPr>
          <a:xfrm>
            <a:off x="-311148" y="-287382"/>
            <a:ext cx="14770308" cy="142907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Image"/>
          <p:cNvSpPr>
            <a:spLocks noGrp="1"/>
          </p:cNvSpPr>
          <p:nvPr>
            <p:ph type="pic" sz="quarter" idx="22"/>
          </p:nvPr>
        </p:nvSpPr>
        <p:spPr>
          <a:xfrm>
            <a:off x="9970120" y="2439381"/>
            <a:ext cx="6695907" cy="8884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quarter" idx="21"/>
          </p:nvPr>
        </p:nvSpPr>
        <p:spPr>
          <a:xfrm>
            <a:off x="1990718" y="1626998"/>
            <a:ext cx="10172623" cy="523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Image"/>
          <p:cNvSpPr>
            <a:spLocks noGrp="1"/>
          </p:cNvSpPr>
          <p:nvPr>
            <p:ph type="pic" sz="quarter" idx="22"/>
          </p:nvPr>
        </p:nvSpPr>
        <p:spPr>
          <a:xfrm>
            <a:off x="12214305" y="6857997"/>
            <a:ext cx="10172624" cy="555477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673" y="12148878"/>
            <a:ext cx="5683676" cy="385329"/>
          </a:xfrm>
          <a:prstGeom prst="rect">
            <a:avLst/>
          </a:prstGeom>
        </p:spPr>
        <p:txBody>
          <a:bodyPr lIns="45696" tIns="45696" rIns="45696" bIns="45696"/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153113"/>
            <a:ext cx="5686638" cy="38257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2300">
                <a:solidFill>
                  <a:srgbClr val="B9B9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hf sldNum="0" hdr="0" ftr="0" dt="0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700" b="0" i="0" u="none" strike="noStrike" cap="none" spc="0" baseline="0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999999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tagged/r" TargetMode="External"/><Relationship Id="rId13" Type="http://schemas.openxmlformats.org/officeDocument/2006/relationships/hyperlink" Target="https://www.codecademy.com/" TargetMode="External"/><Relationship Id="rId3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blog.revolutionanalytics.com/" TargetMode="External"/><Relationship Id="rId12" Type="http://schemas.openxmlformats.org/officeDocument/2006/relationships/hyperlink" Target="https://www.datacamp.com/" TargetMode="External"/><Relationship Id="rId2" Type="http://schemas.openxmlformats.org/officeDocument/2006/relationships/hyperlink" Target="https://rseek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ending/r" TargetMode="External"/><Relationship Id="rId11" Type="http://schemas.openxmlformats.org/officeDocument/2006/relationships/hyperlink" Target="https://www.r-bloggers.com/best-books-to-learn-r-programming/" TargetMode="External"/><Relationship Id="rId5" Type="http://schemas.openxmlformats.org/officeDocument/2006/relationships/hyperlink" Target="https://www.statmethods.net/r-tutorial/index.html" TargetMode="External"/><Relationship Id="rId15" Type="http://schemas.openxmlformats.org/officeDocument/2006/relationships/hyperlink" Target="https://www.r-project.org/" TargetMode="External"/><Relationship Id="rId10" Type="http://schemas.openxmlformats.org/officeDocument/2006/relationships/hyperlink" Target="http://r-statistics.co/Top50-Ggplot2-Visualizations-MasterList-R-Code.html" TargetMode="External"/><Relationship Id="rId4" Type="http://schemas.openxmlformats.org/officeDocument/2006/relationships/hyperlink" Target="http://www.cookbook-r.com/" TargetMode="External"/><Relationship Id="rId9" Type="http://schemas.openxmlformats.org/officeDocument/2006/relationships/hyperlink" Target="https://www.r-graph-gallery.com/" TargetMode="External"/><Relationship Id="rId14" Type="http://schemas.openxmlformats.org/officeDocument/2006/relationships/hyperlink" Target="https://www.coursera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hyperlink" Target="https://datalab.science.ku.dk/" TargetMode="External"/><Relationship Id="rId10" Type="http://schemas.microsoft.com/office/2007/relationships/hdphoto" Target="../media/hdphoto1.wdp"/><Relationship Id="rId4" Type="http://schemas.openxmlformats.org/officeDocument/2006/relationships/hyperlink" Target="https://heads.ku.dk/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ward1428.medium.com/introduction-to-tidyverse-7b3dbf2337d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hyperlink" Target="https://center-for-health-data-science.github.io/FromExceltoR/" TargetMode="External"/><Relationship Id="rId4" Type="http://schemas.openxmlformats.org/officeDocument/2006/relationships/hyperlink" Target="https://posit.co/download/rstudio-desktop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thda.com/english/" TargetMode="Externa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health.ku.dk/about-the-department/biostat/" TargetMode="Externa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net/glmnet.pdf" TargetMode="External"/><Relationship Id="rId13" Type="http://schemas.openxmlformats.org/officeDocument/2006/relationships/hyperlink" Target="https://rpkgs.datanovia.com/survminer/" TargetMode="External"/><Relationship Id="rId3" Type="http://schemas.openxmlformats.org/officeDocument/2006/relationships/hyperlink" Target="https://cran.microsoft.com/snapshot/2017-08-01/web/packages/sjPlot/vignettes/sjplmer.html" TargetMode="External"/><Relationship Id="rId7" Type="http://schemas.openxmlformats.org/officeDocument/2006/relationships/image" Target="../media/image77.jpeg"/><Relationship Id="rId12" Type="http://schemas.openxmlformats.org/officeDocument/2006/relationships/hyperlink" Target="https://cran.r-project.org/web/packages/survminer/survminer.pdf" TargetMode="External"/><Relationship Id="rId17" Type="http://schemas.openxmlformats.org/officeDocument/2006/relationships/hyperlink" Target="https://cran.r-project.org/web/packages/incidence/vignettes/customize_plot.html" TargetMode="External"/><Relationship Id="rId2" Type="http://schemas.openxmlformats.org/officeDocument/2006/relationships/hyperlink" Target="https://cran.r-project.org/web/packages/lme4/vignettes/lmer.pdf" TargetMode="External"/><Relationship Id="rId16" Type="http://schemas.openxmlformats.org/officeDocument/2006/relationships/hyperlink" Target="https://rviews.rstudio.com/2020/03/05/covid-19-epidemiology-with-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hyperlink" Target="https://rviews.rstudio.com/2017/09/25/survival-analysis-with-r/" TargetMode="External"/><Relationship Id="rId5" Type="http://schemas.openxmlformats.org/officeDocument/2006/relationships/image" Target="../media/image75.png"/><Relationship Id="rId15" Type="http://schemas.openxmlformats.org/officeDocument/2006/relationships/hyperlink" Target="https://cran.r-project.org/web/packages/Epi/index.html" TargetMode="External"/><Relationship Id="rId10" Type="http://schemas.openxmlformats.org/officeDocument/2006/relationships/hyperlink" Target="https://www.datacamp.com/community/tutorials/tutorial-ridge-lasso-elastic-net" TargetMode="External"/><Relationship Id="rId4" Type="http://schemas.openxmlformats.org/officeDocument/2006/relationships/hyperlink" Target="https://cran.r-project.org/web/packages/glmmTMB/index.html" TargetMode="External"/><Relationship Id="rId9" Type="http://schemas.openxmlformats.org/officeDocument/2006/relationships/hyperlink" Target="https://cran.r-project.org/web/packages/elasticnet/elasticnet.pdf" TargetMode="External"/><Relationship Id="rId14" Type="http://schemas.openxmlformats.org/officeDocument/2006/relationships/image" Target="../media/image78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lgatto.github.io/IntroMachineLearningWithR/an-introduction-to-machine-learning-with-r.html" TargetMode="External"/><Relationship Id="rId13" Type="http://schemas.openxmlformats.org/officeDocument/2006/relationships/image" Target="../media/image84.tif"/><Relationship Id="rId18" Type="http://schemas.openxmlformats.org/officeDocument/2006/relationships/image" Target="../media/image89.png"/><Relationship Id="rId3" Type="http://schemas.openxmlformats.org/officeDocument/2006/relationships/hyperlink" Target="https://amices.org/mice/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3.tif"/><Relationship Id="rId17" Type="http://schemas.openxmlformats.org/officeDocument/2006/relationships/image" Target="../media/image88.png"/><Relationship Id="rId2" Type="http://schemas.openxmlformats.org/officeDocument/2006/relationships/hyperlink" Target="https://statsandr.com/blog/clustering-analysis-k-means-and-hierarchical-clustering-by-hand-and-in-r/" TargetMode="External"/><Relationship Id="rId16" Type="http://schemas.openxmlformats.org/officeDocument/2006/relationships/image" Target="../media/image87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sorflow.rstudio.com/" TargetMode="External"/><Relationship Id="rId11" Type="http://schemas.openxmlformats.org/officeDocument/2006/relationships/image" Target="../media/image82.tif"/><Relationship Id="rId5" Type="http://schemas.openxmlformats.org/officeDocument/2006/relationships/hyperlink" Target="https://keras.rstudio.com/" TargetMode="External"/><Relationship Id="rId15" Type="http://schemas.openxmlformats.org/officeDocument/2006/relationships/image" Target="../media/image86.tif"/><Relationship Id="rId10" Type="http://schemas.openxmlformats.org/officeDocument/2006/relationships/image" Target="../media/image81.tif"/><Relationship Id="rId4" Type="http://schemas.openxmlformats.org/officeDocument/2006/relationships/hyperlink" Target="https://plotly-r.com/d-charts.html" TargetMode="External"/><Relationship Id="rId9" Type="http://schemas.openxmlformats.org/officeDocument/2006/relationships/image" Target="../media/image80.tif"/><Relationship Id="rId14" Type="http://schemas.openxmlformats.org/officeDocument/2006/relationships/image" Target="../media/image85.t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hyperlink" Target="http://www.bioconductor.org/packages/release/BiocViews.html" TargetMode="External"/><Relationship Id="rId3" Type="http://schemas.openxmlformats.org/officeDocument/2006/relationships/hyperlink" Target="http://www.bioconductor.org/packages/release/BiocViews.html#___RNASeq" TargetMode="External"/><Relationship Id="rId7" Type="http://schemas.openxmlformats.org/officeDocument/2006/relationships/image" Target="../media/image93.png"/><Relationship Id="rId12" Type="http://schemas.openxmlformats.org/officeDocument/2006/relationships/image" Target="../media/image98.jpeg"/><Relationship Id="rId2" Type="http://schemas.openxmlformats.org/officeDocument/2006/relationships/hyperlink" Target="https://www.uni-regensburg.de/medizin/epidemiologie-praeventivmedizin/genetische-epidemiologie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andconnelly/pushoverr" TargetMode="External"/><Relationship Id="rId13" Type="http://schemas.openxmlformats.org/officeDocument/2006/relationships/hyperlink" Target="https://plotly-r.com/d-charts.html" TargetMode="External"/><Relationship Id="rId18" Type="http://schemas.openxmlformats.org/officeDocument/2006/relationships/image" Target="../media/image79.png"/><Relationship Id="rId3" Type="http://schemas.openxmlformats.org/officeDocument/2006/relationships/image" Target="../media/image89.png"/><Relationship Id="rId7" Type="http://schemas.openxmlformats.org/officeDocument/2006/relationships/image" Target="../media/image102.png"/><Relationship Id="rId12" Type="http://schemas.openxmlformats.org/officeDocument/2006/relationships/hyperlink" Target="https://tensorflow.rstudio.com/" TargetMode="External"/><Relationship Id="rId17" Type="http://schemas.openxmlformats.org/officeDocument/2006/relationships/hyperlink" Target="https://shiny.rstudio.com/" TargetMode="External"/><Relationship Id="rId2" Type="http://schemas.openxmlformats.org/officeDocument/2006/relationships/image" Target="../media/image88.png"/><Relationship Id="rId16" Type="http://schemas.openxmlformats.org/officeDocument/2006/relationships/hyperlink" Target="https://gganimate.com/articles/gganim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11" Type="http://schemas.openxmlformats.org/officeDocument/2006/relationships/hyperlink" Target="https://keras.rstudio.com/" TargetMode="External"/><Relationship Id="rId5" Type="http://schemas.openxmlformats.org/officeDocument/2006/relationships/image" Target="../media/image100.png"/><Relationship Id="rId15" Type="http://schemas.openxmlformats.org/officeDocument/2006/relationships/image" Target="../media/image105.gif"/><Relationship Id="rId10" Type="http://schemas.openxmlformats.org/officeDocument/2006/relationships/hyperlink" Target="https://mc-stan.org/users/interfaces/rstan" TargetMode="External"/><Relationship Id="rId4" Type="http://schemas.openxmlformats.org/officeDocument/2006/relationships/image" Target="../media/image99.jpeg"/><Relationship Id="rId9" Type="http://schemas.openxmlformats.org/officeDocument/2006/relationships/image" Target="../media/image103.png"/><Relationship Id="rId1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s.ku.dk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company/ucph-heads/" TargetMode="Externa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1_Maersk_Tower_PANFO121_photo_by_Adam_Moerk.jpg" descr="01_Maersk_Tower_PANFO121_photo_by_Adam_Moe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074" y="-149788"/>
            <a:ext cx="12989628" cy="140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angle"/>
          <p:cNvSpPr/>
          <p:nvPr/>
        </p:nvSpPr>
        <p:spPr>
          <a:xfrm>
            <a:off x="-635023" y="-149788"/>
            <a:ext cx="14232629" cy="14080942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" name="Group"/>
          <p:cNvGrpSpPr/>
          <p:nvPr/>
        </p:nvGrpSpPr>
        <p:grpSpPr>
          <a:xfrm>
            <a:off x="986199" y="6011614"/>
            <a:ext cx="11976932" cy="3483575"/>
            <a:chOff x="0" y="-4993"/>
            <a:chExt cx="11976931" cy="3483574"/>
          </a:xfrm>
        </p:grpSpPr>
        <p:sp>
          <p:nvSpPr>
            <p:cNvPr id="81" name="Group"/>
            <p:cNvSpPr txBox="1"/>
            <p:nvPr/>
          </p:nvSpPr>
          <p:spPr>
            <a:xfrm>
              <a:off x="0" y="0"/>
              <a:ext cx="11976932" cy="347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/>
                <a:t>FROM</a:t>
              </a:r>
              <a:r>
                <a:t>      </a:t>
              </a:r>
              <a:r>
                <a:rPr sz="8000"/>
                <a:t>EXCEL TO</a:t>
              </a:r>
            </a:p>
          </p:txBody>
        </p:sp>
        <p:pic>
          <p:nvPicPr>
            <p:cNvPr id="82" name="excel-3-xxl.png" descr="excel-3-xxl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00136" y="166921"/>
              <a:ext cx="1085117" cy="1085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Group"/>
            <p:cNvGrpSpPr/>
            <p:nvPr/>
          </p:nvGrpSpPr>
          <p:grpSpPr>
            <a:xfrm>
              <a:off x="10217813" y="-4994"/>
              <a:ext cx="1218209" cy="1314947"/>
              <a:chOff x="0" y="-88900"/>
              <a:chExt cx="1218207" cy="1314946"/>
            </a:xfrm>
          </p:grpSpPr>
          <p:sp>
            <p:nvSpPr>
              <p:cNvPr id="83" name="Oval"/>
              <p:cNvSpPr/>
              <p:nvPr/>
            </p:nvSpPr>
            <p:spPr>
              <a:xfrm>
                <a:off x="0" y="25039"/>
                <a:ext cx="1218208" cy="1201008"/>
              </a:xfrm>
              <a:prstGeom prst="ellipse">
                <a:avLst/>
              </a:prstGeom>
              <a:solidFill>
                <a:srgbClr val="D6D6D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"/>
              <p:cNvSpPr/>
              <p:nvPr/>
            </p:nvSpPr>
            <p:spPr>
              <a:xfrm>
                <a:off x="269220" y="59907"/>
                <a:ext cx="679766" cy="400300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R"/>
              <p:cNvSpPr txBox="1"/>
              <p:nvPr/>
            </p:nvSpPr>
            <p:spPr>
              <a:xfrm>
                <a:off x="282053" y="-88900"/>
                <a:ext cx="787336" cy="11948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7800">
                    <a:solidFill>
                      <a:srgbClr val="4578A4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88" name="Rectangle"/>
          <p:cNvSpPr/>
          <p:nvPr/>
        </p:nvSpPr>
        <p:spPr>
          <a:xfrm flipH="1">
            <a:off x="12555455" y="-149788"/>
            <a:ext cx="13057246" cy="14080942"/>
          </a:xfrm>
          <a:prstGeom prst="rect">
            <a:avLst/>
          </a:prstGeom>
          <a:gradFill>
            <a:gsLst>
              <a:gs pos="0">
                <a:srgbClr val="82BAE0">
                  <a:alpha val="40250"/>
                </a:srgbClr>
              </a:gs>
              <a:gs pos="100000">
                <a:srgbClr val="293441">
                  <a:alpha val="40250"/>
                </a:srgbClr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nection Line"/>
          <p:cNvSpPr/>
          <p:nvPr/>
        </p:nvSpPr>
        <p:spPr>
          <a:xfrm>
            <a:off x="1519354" y="6878274"/>
            <a:ext cx="16072296" cy="540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859" y="7739"/>
                  <a:pt x="13059" y="539"/>
                  <a:pt x="21600" y="0"/>
                </a:cubicBezTo>
              </a:path>
            </a:pathLst>
          </a:custGeom>
          <a:ln w="38100">
            <a:solidFill>
              <a:srgbClr val="2E5378"/>
            </a:solidFill>
            <a:custDash>
              <a:ds d="600000" sp="6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2551153" y="6073572"/>
            <a:ext cx="9990237" cy="6774458"/>
            <a:chOff x="0" y="0"/>
            <a:chExt cx="9990236" cy="6774456"/>
          </a:xfrm>
        </p:grpSpPr>
        <p:sp>
          <p:nvSpPr>
            <p:cNvPr id="373" name="Freeform 471"/>
            <p:cNvSpPr/>
            <p:nvPr/>
          </p:nvSpPr>
          <p:spPr>
            <a:xfrm rot="4080000">
              <a:off x="563307" y="3464560"/>
              <a:ext cx="1868101" cy="247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44" y="0"/>
                  </a:moveTo>
                  <a:cubicBezTo>
                    <a:pt x="149" y="723"/>
                    <a:pt x="-6" y="1565"/>
                    <a:pt x="0" y="2408"/>
                  </a:cubicBezTo>
                  <a:cubicBezTo>
                    <a:pt x="63" y="11803"/>
                    <a:pt x="8146" y="19181"/>
                    <a:pt x="8469" y="19423"/>
                  </a:cubicBezTo>
                  <a:cubicBezTo>
                    <a:pt x="10894" y="21600"/>
                    <a:pt x="10894" y="21600"/>
                    <a:pt x="10894" y="21600"/>
                  </a:cubicBezTo>
                  <a:cubicBezTo>
                    <a:pt x="13290" y="19441"/>
                    <a:pt x="13290" y="19441"/>
                    <a:pt x="13290" y="19441"/>
                  </a:cubicBezTo>
                  <a:cubicBezTo>
                    <a:pt x="13609" y="19202"/>
                    <a:pt x="21594" y="11885"/>
                    <a:pt x="21531" y="2490"/>
                  </a:cubicBezTo>
                  <a:cubicBezTo>
                    <a:pt x="21525" y="1647"/>
                    <a:pt x="21359" y="804"/>
                    <a:pt x="21354" y="8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C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Freeform 472"/>
            <p:cNvSpPr/>
            <p:nvPr/>
          </p:nvSpPr>
          <p:spPr>
            <a:xfrm rot="4080000">
              <a:off x="1104965" y="3635024"/>
              <a:ext cx="1281650" cy="193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98" y="72"/>
                  </a:moveTo>
                  <a:cubicBezTo>
                    <a:pt x="10749" y="36"/>
                    <a:pt x="10749" y="36"/>
                    <a:pt x="10749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24"/>
                    <a:pt x="15" y="2002"/>
                    <a:pt x="22" y="2927"/>
                  </a:cubicBezTo>
                  <a:cubicBezTo>
                    <a:pt x="102" y="13246"/>
                    <a:pt x="10915" y="21600"/>
                    <a:pt x="10915" y="21600"/>
                  </a:cubicBezTo>
                  <a:cubicBezTo>
                    <a:pt x="10915" y="21600"/>
                    <a:pt x="21600" y="13318"/>
                    <a:pt x="21521" y="2998"/>
                  </a:cubicBezTo>
                  <a:cubicBezTo>
                    <a:pt x="21514" y="2074"/>
                    <a:pt x="21505" y="996"/>
                    <a:pt x="21498" y="72"/>
                  </a:cubicBez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Freeform 473"/>
            <p:cNvSpPr/>
            <p:nvPr/>
          </p:nvSpPr>
          <p:spPr>
            <a:xfrm rot="4080000">
              <a:off x="1531251" y="3808976"/>
              <a:ext cx="949096" cy="1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0918" y="21600"/>
                  </a:moveTo>
                  <a:cubicBezTo>
                    <a:pt x="6773" y="17447"/>
                    <a:pt x="82" y="11108"/>
                    <a:pt x="11" y="1525"/>
                  </a:cubicBezTo>
                  <a:cubicBezTo>
                    <a:pt x="8" y="1089"/>
                    <a:pt x="3" y="436"/>
                    <a:pt x="0" y="0"/>
                  </a:cubicBezTo>
                  <a:cubicBezTo>
                    <a:pt x="21518" y="75"/>
                    <a:pt x="21518" y="75"/>
                    <a:pt x="21518" y="75"/>
                  </a:cubicBezTo>
                  <a:cubicBezTo>
                    <a:pt x="21522" y="511"/>
                    <a:pt x="21526" y="1164"/>
                    <a:pt x="21530" y="1600"/>
                  </a:cubicBezTo>
                  <a:cubicBezTo>
                    <a:pt x="21600" y="11183"/>
                    <a:pt x="15003" y="17694"/>
                    <a:pt x="10918" y="21600"/>
                  </a:cubicBezTo>
                  <a:close/>
                </a:path>
              </a:pathLst>
            </a:custGeom>
            <a:solidFill>
              <a:srgbClr val="FFF1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Freeform 474"/>
            <p:cNvSpPr/>
            <p:nvPr/>
          </p:nvSpPr>
          <p:spPr>
            <a:xfrm rot="4080000">
              <a:off x="1653563" y="4070655"/>
              <a:ext cx="1979120" cy="33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430" extrusionOk="0">
                  <a:moveTo>
                    <a:pt x="106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158"/>
                    <a:pt x="5" y="6158"/>
                    <a:pt x="5" y="6158"/>
                  </a:cubicBezTo>
                  <a:cubicBezTo>
                    <a:pt x="12" y="14075"/>
                    <a:pt x="4883" y="21254"/>
                    <a:pt x="10812" y="21427"/>
                  </a:cubicBezTo>
                  <a:cubicBezTo>
                    <a:pt x="16741" y="21600"/>
                    <a:pt x="21600" y="14705"/>
                    <a:pt x="21593" y="6788"/>
                  </a:cubicBezTo>
                  <a:cubicBezTo>
                    <a:pt x="21588" y="630"/>
                    <a:pt x="21588" y="630"/>
                    <a:pt x="21588" y="630"/>
                  </a:cubicBezTo>
                  <a:cubicBezTo>
                    <a:pt x="20523" y="599"/>
                    <a:pt x="20523" y="599"/>
                    <a:pt x="20523" y="599"/>
                  </a:cubicBezTo>
                  <a:lnTo>
                    <a:pt x="1064" y="31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Freeform 475"/>
            <p:cNvSpPr/>
            <p:nvPr/>
          </p:nvSpPr>
          <p:spPr>
            <a:xfrm rot="4080000">
              <a:off x="3640634" y="3928929"/>
              <a:ext cx="1493956" cy="313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261" extrusionOk="0">
                  <a:moveTo>
                    <a:pt x="21580" y="14575"/>
                  </a:moveTo>
                  <a:cubicBezTo>
                    <a:pt x="21517" y="8759"/>
                    <a:pt x="16617" y="3775"/>
                    <a:pt x="6885" y="0"/>
                  </a:cubicBezTo>
                  <a:cubicBezTo>
                    <a:pt x="0" y="16775"/>
                    <a:pt x="0" y="16775"/>
                    <a:pt x="0" y="16775"/>
                  </a:cubicBezTo>
                  <a:cubicBezTo>
                    <a:pt x="0" y="16775"/>
                    <a:pt x="8303" y="19046"/>
                    <a:pt x="15391" y="21033"/>
                  </a:cubicBezTo>
                  <a:cubicBezTo>
                    <a:pt x="17214" y="21600"/>
                    <a:pt x="19833" y="21043"/>
                    <a:pt x="20226" y="20106"/>
                  </a:cubicBezTo>
                  <a:cubicBezTo>
                    <a:pt x="21014" y="18232"/>
                    <a:pt x="21600" y="16451"/>
                    <a:pt x="21580" y="14575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Freeform 476"/>
            <p:cNvSpPr/>
            <p:nvPr/>
          </p:nvSpPr>
          <p:spPr>
            <a:xfrm rot="4080000">
              <a:off x="2296059" y="550073"/>
              <a:ext cx="1491519" cy="31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61" extrusionOk="0">
                  <a:moveTo>
                    <a:pt x="1" y="14538"/>
                  </a:moveTo>
                  <a:cubicBezTo>
                    <a:pt x="-62" y="8709"/>
                    <a:pt x="4709" y="3738"/>
                    <a:pt x="14118" y="0"/>
                  </a:cubicBezTo>
                  <a:cubicBezTo>
                    <a:pt x="21538" y="16846"/>
                    <a:pt x="21538" y="16846"/>
                    <a:pt x="21538" y="16846"/>
                  </a:cubicBezTo>
                  <a:cubicBezTo>
                    <a:pt x="21538" y="16846"/>
                    <a:pt x="13319" y="19083"/>
                    <a:pt x="6304" y="21040"/>
                  </a:cubicBezTo>
                  <a:cubicBezTo>
                    <a:pt x="4500" y="21600"/>
                    <a:pt x="1881" y="21030"/>
                    <a:pt x="1468" y="20089"/>
                  </a:cubicBezTo>
                  <a:cubicBezTo>
                    <a:pt x="644" y="18206"/>
                    <a:pt x="21" y="16419"/>
                    <a:pt x="1" y="14538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Freeform 477"/>
            <p:cNvSpPr/>
            <p:nvPr/>
          </p:nvSpPr>
          <p:spPr>
            <a:xfrm rot="4080000">
              <a:off x="4410335" y="-763412"/>
              <a:ext cx="3235906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94" extrusionOk="0">
                  <a:moveTo>
                    <a:pt x="10585" y="0"/>
                  </a:moveTo>
                  <a:cubicBezTo>
                    <a:pt x="10585" y="0"/>
                    <a:pt x="-113" y="2283"/>
                    <a:pt x="1" y="12380"/>
                  </a:cubicBezTo>
                  <a:cubicBezTo>
                    <a:pt x="39" y="15759"/>
                    <a:pt x="1276" y="18852"/>
                    <a:pt x="3150" y="21082"/>
                  </a:cubicBezTo>
                  <a:cubicBezTo>
                    <a:pt x="5280" y="21375"/>
                    <a:pt x="7963" y="21587"/>
                    <a:pt x="10829" y="21594"/>
                  </a:cubicBezTo>
                  <a:cubicBezTo>
                    <a:pt x="13695" y="21600"/>
                    <a:pt x="16281" y="21400"/>
                    <a:pt x="18496" y="21116"/>
                  </a:cubicBezTo>
                  <a:cubicBezTo>
                    <a:pt x="20320" y="18895"/>
                    <a:pt x="21487" y="15807"/>
                    <a:pt x="21449" y="12428"/>
                  </a:cubicBezTo>
                  <a:cubicBezTo>
                    <a:pt x="21335" y="2332"/>
                    <a:pt x="10585" y="0"/>
                    <a:pt x="10585" y="0"/>
                  </a:cubicBezTo>
                  <a:close/>
                </a:path>
              </a:pathLst>
            </a:custGeom>
            <a:solidFill>
              <a:srgbClr val="C3C0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Freeform 478"/>
            <p:cNvSpPr/>
            <p:nvPr/>
          </p:nvSpPr>
          <p:spPr>
            <a:xfrm rot="4080000">
              <a:off x="4736561" y="-543370"/>
              <a:ext cx="2761261" cy="72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4" extrusionOk="0">
                  <a:moveTo>
                    <a:pt x="8758" y="0"/>
                  </a:moveTo>
                  <a:cubicBezTo>
                    <a:pt x="8758" y="0"/>
                    <a:pt x="8214" y="81"/>
                    <a:pt x="7455" y="286"/>
                  </a:cubicBezTo>
                  <a:cubicBezTo>
                    <a:pt x="11174" y="1529"/>
                    <a:pt x="17751" y="4797"/>
                    <a:pt x="17848" y="12050"/>
                  </a:cubicBezTo>
                  <a:cubicBezTo>
                    <a:pt x="17893" y="15471"/>
                    <a:pt x="16518" y="18517"/>
                    <a:pt x="14370" y="20780"/>
                  </a:cubicBezTo>
                  <a:cubicBezTo>
                    <a:pt x="11761" y="21063"/>
                    <a:pt x="8714" y="21222"/>
                    <a:pt x="5338" y="21215"/>
                  </a:cubicBezTo>
                  <a:cubicBezTo>
                    <a:pt x="3487" y="21212"/>
                    <a:pt x="1635" y="21167"/>
                    <a:pt x="0" y="21040"/>
                  </a:cubicBezTo>
                  <a:cubicBezTo>
                    <a:pt x="1" y="21082"/>
                    <a:pt x="1" y="21082"/>
                    <a:pt x="1" y="21082"/>
                  </a:cubicBezTo>
                  <a:cubicBezTo>
                    <a:pt x="2509" y="21375"/>
                    <a:pt x="5670" y="21587"/>
                    <a:pt x="9045" y="21594"/>
                  </a:cubicBezTo>
                  <a:cubicBezTo>
                    <a:pt x="12421" y="21600"/>
                    <a:pt x="15468" y="21400"/>
                    <a:pt x="18077" y="21116"/>
                  </a:cubicBezTo>
                  <a:cubicBezTo>
                    <a:pt x="20226" y="18895"/>
                    <a:pt x="21600" y="15807"/>
                    <a:pt x="21555" y="12428"/>
                  </a:cubicBezTo>
                  <a:cubicBezTo>
                    <a:pt x="21420" y="2332"/>
                    <a:pt x="8758" y="0"/>
                    <a:pt x="8758" y="0"/>
                  </a:cubicBezTo>
                  <a:close/>
                </a:path>
              </a:pathLst>
            </a:custGeom>
            <a:solidFill>
              <a:srgbClr val="A6A3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Freeform 479"/>
            <p:cNvSpPr/>
            <p:nvPr/>
          </p:nvSpPr>
          <p:spPr>
            <a:xfrm rot="4080000">
              <a:off x="3324391" y="2207947"/>
              <a:ext cx="389911" cy="33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extrusionOk="0">
                  <a:moveTo>
                    <a:pt x="13764" y="447"/>
                  </a:moveTo>
                  <a:cubicBezTo>
                    <a:pt x="13753" y="180"/>
                    <a:pt x="12204" y="2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9893" y="0"/>
                    <a:pt x="9893" y="0"/>
                    <a:pt x="9893" y="0"/>
                  </a:cubicBezTo>
                  <a:cubicBezTo>
                    <a:pt x="7582" y="-1"/>
                    <a:pt x="6049" y="176"/>
                    <a:pt x="6061" y="442"/>
                  </a:cubicBezTo>
                  <a:cubicBezTo>
                    <a:pt x="0" y="20345"/>
                    <a:pt x="0" y="20345"/>
                    <a:pt x="0" y="20345"/>
                  </a:cubicBezTo>
                  <a:cubicBezTo>
                    <a:pt x="31" y="21056"/>
                    <a:pt x="4676" y="21592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0839" y="21595"/>
                    <a:pt x="10839" y="21595"/>
                    <a:pt x="10839" y="21595"/>
                  </a:cubicBezTo>
                  <a:cubicBezTo>
                    <a:pt x="17001" y="21599"/>
                    <a:pt x="21600" y="21068"/>
                    <a:pt x="21569" y="20358"/>
                  </a:cubicBezTo>
                  <a:lnTo>
                    <a:pt x="13764" y="447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Freeform 480"/>
            <p:cNvSpPr/>
            <p:nvPr/>
          </p:nvSpPr>
          <p:spPr>
            <a:xfrm rot="4080000">
              <a:off x="7433391" y="944292"/>
              <a:ext cx="2287058" cy="17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10815" y="21574"/>
                  </a:moveTo>
                  <a:cubicBezTo>
                    <a:pt x="14766" y="21600"/>
                    <a:pt x="18448" y="20244"/>
                    <a:pt x="21600" y="17849"/>
                  </a:cubicBezTo>
                  <a:cubicBezTo>
                    <a:pt x="16937" y="4011"/>
                    <a:pt x="10732" y="0"/>
                    <a:pt x="10732" y="0"/>
                  </a:cubicBezTo>
                  <a:cubicBezTo>
                    <a:pt x="10732" y="0"/>
                    <a:pt x="4557" y="3928"/>
                    <a:pt x="0" y="17705"/>
                  </a:cubicBezTo>
                  <a:cubicBezTo>
                    <a:pt x="3170" y="20142"/>
                    <a:pt x="6863" y="21547"/>
                    <a:pt x="10815" y="21574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Freeform 481"/>
            <p:cNvSpPr/>
            <p:nvPr/>
          </p:nvSpPr>
          <p:spPr>
            <a:xfrm rot="4080000">
              <a:off x="5132606" y="-1381837"/>
              <a:ext cx="1304331" cy="721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6663" y="21600"/>
                  </a:moveTo>
                  <a:cubicBezTo>
                    <a:pt x="14135" y="18665"/>
                    <a:pt x="3282" y="4197"/>
                    <a:pt x="20753" y="0"/>
                  </a:cubicBezTo>
                  <a:cubicBezTo>
                    <a:pt x="20753" y="0"/>
                    <a:pt x="20753" y="0"/>
                    <a:pt x="20753" y="0"/>
                  </a:cubicBezTo>
                  <a:cubicBezTo>
                    <a:pt x="20753" y="0"/>
                    <a:pt x="1482" y="3493"/>
                    <a:pt x="117" y="10638"/>
                  </a:cubicBezTo>
                  <a:cubicBezTo>
                    <a:pt x="-847" y="16131"/>
                    <a:pt x="4375" y="19895"/>
                    <a:pt x="6640" y="21343"/>
                  </a:cubicBezTo>
                  <a:cubicBezTo>
                    <a:pt x="9759" y="21470"/>
                    <a:pt x="13101" y="21555"/>
                    <a:pt x="16663" y="21600"/>
                  </a:cubicBezTo>
                  <a:close/>
                </a:path>
              </a:pathLst>
            </a:custGeom>
            <a:solidFill>
              <a:srgbClr val="FFFFFF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Oval 482"/>
            <p:cNvSpPr/>
            <p:nvPr/>
          </p:nvSpPr>
          <p:spPr>
            <a:xfrm rot="4080000">
              <a:off x="5574392" y="1720110"/>
              <a:ext cx="1868080" cy="18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69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1" y="-944"/>
                    <a:pt x="16737" y="2913"/>
                  </a:cubicBez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Oval 483"/>
            <p:cNvSpPr/>
            <p:nvPr/>
          </p:nvSpPr>
          <p:spPr>
            <a:xfrm rot="4080000">
              <a:off x="5783896" y="1927428"/>
              <a:ext cx="1449072" cy="145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0" h="19650" extrusionOk="0">
                  <a:moveTo>
                    <a:pt x="16737" y="2913"/>
                  </a:moveTo>
                  <a:cubicBezTo>
                    <a:pt x="20593" y="6769"/>
                    <a:pt x="20625" y="12990"/>
                    <a:pt x="16808" y="16807"/>
                  </a:cubicBezTo>
                  <a:cubicBezTo>
                    <a:pt x="12990" y="20625"/>
                    <a:pt x="6770" y="20594"/>
                    <a:pt x="2913" y="16737"/>
                  </a:cubicBezTo>
                  <a:cubicBezTo>
                    <a:pt x="-943" y="12881"/>
                    <a:pt x="-975" y="6660"/>
                    <a:pt x="2842" y="2843"/>
                  </a:cubicBezTo>
                  <a:cubicBezTo>
                    <a:pt x="6660" y="-975"/>
                    <a:pt x="12880" y="-944"/>
                    <a:pt x="16737" y="2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Freeform 484"/>
            <p:cNvSpPr/>
            <p:nvPr/>
          </p:nvSpPr>
          <p:spPr>
            <a:xfrm rot="4080000">
              <a:off x="5893322" y="1905575"/>
              <a:ext cx="1307214" cy="131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67" extrusionOk="0">
                  <a:moveTo>
                    <a:pt x="2771" y="14734"/>
                  </a:moveTo>
                  <a:cubicBezTo>
                    <a:pt x="2738" y="8140"/>
                    <a:pt x="7997" y="2937"/>
                    <a:pt x="14661" y="2970"/>
                  </a:cubicBezTo>
                  <a:cubicBezTo>
                    <a:pt x="17189" y="2983"/>
                    <a:pt x="19721" y="3678"/>
                    <a:pt x="21566" y="5051"/>
                  </a:cubicBezTo>
                  <a:cubicBezTo>
                    <a:pt x="19483" y="2085"/>
                    <a:pt x="15795" y="20"/>
                    <a:pt x="11888" y="0"/>
                  </a:cubicBezTo>
                  <a:cubicBezTo>
                    <a:pt x="5224" y="-33"/>
                    <a:pt x="-34" y="5398"/>
                    <a:pt x="0" y="11992"/>
                  </a:cubicBezTo>
                  <a:cubicBezTo>
                    <a:pt x="19" y="15857"/>
                    <a:pt x="2105" y="19278"/>
                    <a:pt x="5104" y="21567"/>
                  </a:cubicBezTo>
                  <a:cubicBezTo>
                    <a:pt x="3715" y="19514"/>
                    <a:pt x="2784" y="17235"/>
                    <a:pt x="2771" y="14734"/>
                  </a:cubicBezTo>
                  <a:close/>
                </a:path>
              </a:pathLst>
            </a:custGeom>
            <a:solidFill>
              <a:srgbClr val="E3F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Freeform 485"/>
            <p:cNvSpPr/>
            <p:nvPr/>
          </p:nvSpPr>
          <p:spPr>
            <a:xfrm rot="4080000">
              <a:off x="8277020" y="1513336"/>
              <a:ext cx="1150193" cy="159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98" extrusionOk="0">
                  <a:moveTo>
                    <a:pt x="19302" y="16745"/>
                  </a:moveTo>
                  <a:cubicBezTo>
                    <a:pt x="16460" y="12238"/>
                    <a:pt x="12598" y="8102"/>
                    <a:pt x="7973" y="4526"/>
                  </a:cubicBezTo>
                  <a:cubicBezTo>
                    <a:pt x="6432" y="3396"/>
                    <a:pt x="4893" y="2453"/>
                    <a:pt x="3096" y="1323"/>
                  </a:cubicBezTo>
                  <a:cubicBezTo>
                    <a:pt x="2583" y="1133"/>
                    <a:pt x="1814" y="756"/>
                    <a:pt x="1300" y="379"/>
                  </a:cubicBezTo>
                  <a:cubicBezTo>
                    <a:pt x="789" y="377"/>
                    <a:pt x="276" y="1"/>
                    <a:pt x="20" y="0"/>
                  </a:cubicBezTo>
                  <a:cubicBezTo>
                    <a:pt x="-491" y="-2"/>
                    <a:pt x="9038" y="10712"/>
                    <a:pt x="14480" y="21598"/>
                  </a:cubicBezTo>
                  <a:cubicBezTo>
                    <a:pt x="16776" y="21045"/>
                    <a:pt x="18815" y="20303"/>
                    <a:pt x="21109" y="19375"/>
                  </a:cubicBezTo>
                  <a:cubicBezTo>
                    <a:pt x="20591" y="18436"/>
                    <a:pt x="19818" y="17496"/>
                    <a:pt x="19302" y="16745"/>
                  </a:cubicBezTo>
                  <a:close/>
                </a:path>
              </a:pathLst>
            </a:custGeom>
            <a:solidFill>
              <a:srgbClr val="2645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Rectangle"/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/>
          <p:cNvGrpSpPr/>
          <p:nvPr/>
        </p:nvGrpSpPr>
        <p:grpSpPr>
          <a:xfrm>
            <a:off x="7341378" y="1142747"/>
            <a:ext cx="10532302" cy="3916506"/>
            <a:chOff x="0" y="-57197"/>
            <a:chExt cx="10532301" cy="3916504"/>
          </a:xfrm>
        </p:grpSpPr>
        <p:sp>
          <p:nvSpPr>
            <p:cNvPr id="390" name="LET’S GET STARTED"/>
            <p:cNvSpPr txBox="1"/>
            <p:nvPr/>
          </p:nvSpPr>
          <p:spPr>
            <a:xfrm>
              <a:off x="0" y="800304"/>
              <a:ext cx="10532301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sz="8000" dirty="0"/>
                <a:t>LET’S GET STARTED</a:t>
              </a:r>
            </a:p>
          </p:txBody>
        </p:sp>
        <p:sp>
          <p:nvSpPr>
            <p:cNvPr id="391" name="FROM EXCEL TO R"/>
            <p:cNvSpPr txBox="1"/>
            <p:nvPr/>
          </p:nvSpPr>
          <p:spPr>
            <a:xfrm>
              <a:off x="1607316" y="-57197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123798" y="259427"/>
              <a:ext cx="1152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7716468" y="5469175"/>
            <a:ext cx="3477414" cy="3634554"/>
            <a:chOff x="0" y="-152400"/>
            <a:chExt cx="3477412" cy="3634553"/>
          </a:xfrm>
        </p:grpSpPr>
        <p:sp>
          <p:nvSpPr>
            <p:cNvPr id="394" name="Oval"/>
            <p:cNvSpPr/>
            <p:nvPr/>
          </p:nvSpPr>
          <p:spPr>
            <a:xfrm>
              <a:off x="0" y="139309"/>
              <a:ext cx="3477413" cy="3342845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Oval"/>
            <p:cNvSpPr/>
            <p:nvPr/>
          </p:nvSpPr>
          <p:spPr>
            <a:xfrm>
              <a:off x="768501" y="217876"/>
              <a:ext cx="1940412" cy="1114181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 txBox="1"/>
            <p:nvPr/>
          </p:nvSpPr>
          <p:spPr>
            <a:xfrm>
              <a:off x="834361" y="-152401"/>
              <a:ext cx="1503896" cy="3325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98" name="Shape"/>
          <p:cNvSpPr/>
          <p:nvPr/>
        </p:nvSpPr>
        <p:spPr>
          <a:xfrm>
            <a:off x="16801126" y="600485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Shape"/>
          <p:cNvSpPr/>
          <p:nvPr/>
        </p:nvSpPr>
        <p:spPr>
          <a:xfrm rot="1500000">
            <a:off x="16686826" y="6150906"/>
            <a:ext cx="5800477" cy="3011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45" extrusionOk="0">
                <a:moveTo>
                  <a:pt x="15855" y="3903"/>
                </a:moveTo>
                <a:cubicBezTo>
                  <a:pt x="16063" y="3881"/>
                  <a:pt x="16269" y="3819"/>
                  <a:pt x="16471" y="3718"/>
                </a:cubicBezTo>
                <a:cubicBezTo>
                  <a:pt x="16696" y="3605"/>
                  <a:pt x="16915" y="3443"/>
                  <a:pt x="17121" y="3235"/>
                </a:cubicBezTo>
                <a:lnTo>
                  <a:pt x="17988" y="2598"/>
                </a:lnTo>
                <a:lnTo>
                  <a:pt x="18720" y="2111"/>
                </a:lnTo>
                <a:cubicBezTo>
                  <a:pt x="18947" y="1966"/>
                  <a:pt x="19175" y="1839"/>
                  <a:pt x="19405" y="1730"/>
                </a:cubicBezTo>
                <a:cubicBezTo>
                  <a:pt x="19614" y="1632"/>
                  <a:pt x="19831" y="1547"/>
                  <a:pt x="20044" y="1636"/>
                </a:cubicBezTo>
                <a:cubicBezTo>
                  <a:pt x="20158" y="1684"/>
                  <a:pt x="20266" y="1786"/>
                  <a:pt x="20308" y="1984"/>
                </a:cubicBezTo>
                <a:cubicBezTo>
                  <a:pt x="20352" y="2187"/>
                  <a:pt x="20309" y="2414"/>
                  <a:pt x="20247" y="2613"/>
                </a:cubicBezTo>
                <a:cubicBezTo>
                  <a:pt x="20193" y="2789"/>
                  <a:pt x="20129" y="2951"/>
                  <a:pt x="20055" y="3098"/>
                </a:cubicBezTo>
                <a:cubicBezTo>
                  <a:pt x="19940" y="3325"/>
                  <a:pt x="19807" y="3509"/>
                  <a:pt x="19671" y="3684"/>
                </a:cubicBezTo>
                <a:cubicBezTo>
                  <a:pt x="19519" y="3879"/>
                  <a:pt x="19363" y="4063"/>
                  <a:pt x="19207" y="4245"/>
                </a:cubicBezTo>
                <a:cubicBezTo>
                  <a:pt x="18947" y="4549"/>
                  <a:pt x="18685" y="4848"/>
                  <a:pt x="18422" y="5142"/>
                </a:cubicBezTo>
                <a:lnTo>
                  <a:pt x="14867" y="8907"/>
                </a:lnTo>
                <a:lnTo>
                  <a:pt x="10703" y="12997"/>
                </a:lnTo>
                <a:lnTo>
                  <a:pt x="6354" y="16898"/>
                </a:lnTo>
                <a:lnTo>
                  <a:pt x="4321" y="18309"/>
                </a:lnTo>
                <a:cubicBezTo>
                  <a:pt x="3879" y="18576"/>
                  <a:pt x="3439" y="18849"/>
                  <a:pt x="2999" y="19128"/>
                </a:cubicBezTo>
                <a:cubicBezTo>
                  <a:pt x="2720" y="19305"/>
                  <a:pt x="2441" y="19485"/>
                  <a:pt x="2156" y="19626"/>
                </a:cubicBezTo>
                <a:cubicBezTo>
                  <a:pt x="1948" y="19728"/>
                  <a:pt x="1722" y="19797"/>
                  <a:pt x="1551" y="19559"/>
                </a:cubicBezTo>
                <a:cubicBezTo>
                  <a:pt x="1488" y="19472"/>
                  <a:pt x="1441" y="19350"/>
                  <a:pt x="1416" y="19210"/>
                </a:cubicBezTo>
                <a:cubicBezTo>
                  <a:pt x="1405" y="19051"/>
                  <a:pt x="1411" y="18889"/>
                  <a:pt x="1435" y="18735"/>
                </a:cubicBezTo>
                <a:cubicBezTo>
                  <a:pt x="1470" y="18508"/>
                  <a:pt x="1540" y="18310"/>
                  <a:pt x="1614" y="18121"/>
                </a:cubicBezTo>
                <a:cubicBezTo>
                  <a:pt x="1736" y="17808"/>
                  <a:pt x="1868" y="17511"/>
                  <a:pt x="2009" y="17231"/>
                </a:cubicBezTo>
                <a:cubicBezTo>
                  <a:pt x="2155" y="16938"/>
                  <a:pt x="2298" y="16641"/>
                  <a:pt x="2440" y="16341"/>
                </a:cubicBezTo>
                <a:cubicBezTo>
                  <a:pt x="2584" y="16035"/>
                  <a:pt x="2726" y="15725"/>
                  <a:pt x="2866" y="15413"/>
                </a:cubicBezTo>
                <a:lnTo>
                  <a:pt x="3829" y="13251"/>
                </a:lnTo>
                <a:cubicBezTo>
                  <a:pt x="2926" y="14033"/>
                  <a:pt x="2084" y="15051"/>
                  <a:pt x="1326" y="16275"/>
                </a:cubicBezTo>
                <a:cubicBezTo>
                  <a:pt x="1025" y="16762"/>
                  <a:pt x="733" y="17299"/>
                  <a:pt x="495" y="17886"/>
                </a:cubicBezTo>
                <a:cubicBezTo>
                  <a:pt x="264" y="18453"/>
                  <a:pt x="81" y="19073"/>
                  <a:pt x="18" y="19794"/>
                </a:cubicBezTo>
                <a:cubicBezTo>
                  <a:pt x="-17" y="20189"/>
                  <a:pt x="-8" y="20610"/>
                  <a:pt x="120" y="20925"/>
                </a:cubicBezTo>
                <a:cubicBezTo>
                  <a:pt x="273" y="21304"/>
                  <a:pt x="537" y="21393"/>
                  <a:pt x="788" y="21425"/>
                </a:cubicBezTo>
                <a:cubicBezTo>
                  <a:pt x="1974" y="21574"/>
                  <a:pt x="3129" y="20901"/>
                  <a:pt x="4248" y="20142"/>
                </a:cubicBezTo>
                <a:cubicBezTo>
                  <a:pt x="4631" y="19882"/>
                  <a:pt x="5011" y="19612"/>
                  <a:pt x="5389" y="19331"/>
                </a:cubicBezTo>
                <a:cubicBezTo>
                  <a:pt x="5767" y="19051"/>
                  <a:pt x="6143" y="18759"/>
                  <a:pt x="6517" y="18458"/>
                </a:cubicBezTo>
                <a:cubicBezTo>
                  <a:pt x="9202" y="16139"/>
                  <a:pt x="11858" y="13697"/>
                  <a:pt x="14483" y="11135"/>
                </a:cubicBezTo>
                <a:cubicBezTo>
                  <a:pt x="15541" y="10102"/>
                  <a:pt x="16601" y="9039"/>
                  <a:pt x="17618" y="7875"/>
                </a:cubicBezTo>
                <a:cubicBezTo>
                  <a:pt x="18108" y="7313"/>
                  <a:pt x="18590" y="6726"/>
                  <a:pt x="19065" y="6125"/>
                </a:cubicBezTo>
                <a:cubicBezTo>
                  <a:pt x="19653" y="5382"/>
                  <a:pt x="20233" y="4613"/>
                  <a:pt x="20740" y="3654"/>
                </a:cubicBezTo>
                <a:cubicBezTo>
                  <a:pt x="20933" y="3288"/>
                  <a:pt x="21115" y="2896"/>
                  <a:pt x="21261" y="2455"/>
                </a:cubicBezTo>
                <a:cubicBezTo>
                  <a:pt x="21474" y="1813"/>
                  <a:pt x="21583" y="1032"/>
                  <a:pt x="21348" y="474"/>
                </a:cubicBezTo>
                <a:cubicBezTo>
                  <a:pt x="21161" y="30"/>
                  <a:pt x="20859" y="-26"/>
                  <a:pt x="20557" y="9"/>
                </a:cubicBezTo>
                <a:cubicBezTo>
                  <a:pt x="20303" y="39"/>
                  <a:pt x="20033" y="116"/>
                  <a:pt x="19773" y="225"/>
                </a:cubicBezTo>
                <a:cubicBezTo>
                  <a:pt x="19426" y="372"/>
                  <a:pt x="19086" y="567"/>
                  <a:pt x="18750" y="784"/>
                </a:cubicBezTo>
                <a:cubicBezTo>
                  <a:pt x="18305" y="1070"/>
                  <a:pt x="17866" y="1394"/>
                  <a:pt x="17435" y="1752"/>
                </a:cubicBezTo>
                <a:cubicBezTo>
                  <a:pt x="17123" y="1999"/>
                  <a:pt x="16828" y="2316"/>
                  <a:pt x="16554" y="2694"/>
                </a:cubicBezTo>
                <a:cubicBezTo>
                  <a:pt x="16299" y="3047"/>
                  <a:pt x="16065" y="3453"/>
                  <a:pt x="15855" y="3903"/>
                </a:cubicBezTo>
                <a:close/>
              </a:path>
            </a:pathLst>
          </a:custGeom>
          <a:solidFill>
            <a:srgbClr val="C3C0E4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40A195B9-234D-FF42-6ACD-226A863A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8" b="96889" l="889" r="97778">
                        <a14:foregroundMark x1="34222" y1="23111" x2="34222" y2="23111"/>
                        <a14:foregroundMark x1="17778" y1="20000" x2="46667" y2="22667"/>
                        <a14:foregroundMark x1="46667" y1="22667" x2="59556" y2="50667"/>
                        <a14:foregroundMark x1="59556" y1="50667" x2="60889" y2="76000"/>
                        <a14:foregroundMark x1="60889" y1="76000" x2="52444" y2="92889"/>
                        <a14:foregroundMark x1="52444" y1="92889" x2="34667" y2="87556"/>
                        <a14:foregroundMark x1="34667" y1="87556" x2="19111" y2="64000"/>
                        <a14:foregroundMark x1="19111" y1="64000" x2="4889" y2="53333"/>
                        <a14:foregroundMark x1="4889" y1="53333" x2="6667" y2="28000"/>
                        <a14:foregroundMark x1="6667" y1="28000" x2="18667" y2="13333"/>
                        <a14:foregroundMark x1="18667" y1="13333" x2="18667" y2="13333"/>
                        <a14:foregroundMark x1="66222" y1="14222" x2="83556" y2="17778"/>
                        <a14:foregroundMark x1="83556" y1="17778" x2="95556" y2="34667"/>
                        <a14:foregroundMark x1="95556" y1="34667" x2="98222" y2="76889"/>
                        <a14:foregroundMark x1="98222" y1="76889" x2="73778" y2="83556"/>
                        <a14:foregroundMark x1="73778" y1="83556" x2="66222" y2="83556"/>
                        <a14:foregroundMark x1="48444" y1="4444" x2="4889" y2="17778"/>
                        <a14:foregroundMark x1="4889" y1="17778" x2="444" y2="60889"/>
                        <a14:foregroundMark x1="444" y1="60889" x2="7556" y2="76444"/>
                        <a14:foregroundMark x1="7556" y1="76444" x2="38667" y2="91111"/>
                        <a14:foregroundMark x1="38667" y1="91111" x2="38667" y2="91111"/>
                        <a14:foregroundMark x1="53778" y1="96889" x2="35111" y2="38222"/>
                        <a14:foregroundMark x1="21778" y1="46222" x2="57778" y2="51556"/>
                        <a14:foregroundMark x1="57778" y1="51556" x2="62222" y2="30667"/>
                        <a14:foregroundMark x1="62222" y1="30667" x2="45333" y2="44000"/>
                        <a14:foregroundMark x1="45333" y1="44000" x2="51111" y2="64000"/>
                        <a14:foregroundMark x1="51111" y1="64000" x2="77333" y2="57778"/>
                        <a14:foregroundMark x1="77333" y1="57778" x2="77333" y2="33333"/>
                        <a14:foregroundMark x1="77333" y1="33333" x2="59556" y2="34667"/>
                        <a14:foregroundMark x1="59556" y1="34667" x2="55556" y2="56889"/>
                        <a14:foregroundMark x1="55556" y1="56889" x2="82222" y2="50222"/>
                        <a14:foregroundMark x1="82222" y1="50222" x2="70667" y2="22667"/>
                        <a14:foregroundMark x1="70667" y1="22667" x2="54222" y2="48000"/>
                        <a14:foregroundMark x1="54222" y1="48000" x2="74222" y2="62667"/>
                        <a14:foregroundMark x1="74222" y1="62667" x2="44889" y2="59111"/>
                        <a14:foregroundMark x1="44889" y1="59111" x2="59556" y2="68444"/>
                        <a14:foregroundMark x1="59556" y1="68444" x2="33778" y2="38667"/>
                        <a14:foregroundMark x1="33778" y1="38667" x2="21778" y2="60444"/>
                        <a14:foregroundMark x1="21778" y1="60444" x2="34667" y2="39556"/>
                        <a14:foregroundMark x1="34667" y1="39556" x2="9333" y2="36000"/>
                        <a14:foregroundMark x1="9333" y1="36000" x2="22222" y2="46667"/>
                        <a14:foregroundMark x1="22222" y1="46667" x2="5333" y2="84000"/>
                        <a14:foregroundMark x1="49333" y1="6222" x2="53778" y2="12889"/>
                        <a14:foregroundMark x1="889" y1="17778" x2="1778" y2="85778"/>
                        <a14:foregroundMark x1="81778" y1="59111" x2="85778" y2="78222"/>
                        <a14:foregroundMark x1="85778" y1="78222" x2="80889" y2="60889"/>
                        <a14:foregroundMark x1="80889" y1="60889" x2="80444" y2="7288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73" y="12284041"/>
            <a:ext cx="1105786" cy="1169581"/>
          </a:xfrm>
          <a:prstGeom prst="rect">
            <a:avLst/>
          </a:prstGeom>
        </p:spPr>
      </p:pic>
      <p:pic>
        <p:nvPicPr>
          <p:cNvPr id="4" name="Grafik 3" descr="Neptun kontur">
            <a:extLst>
              <a:ext uri="{FF2B5EF4-FFF2-40B4-BE49-F238E27FC236}">
                <a16:creationId xmlns:a16="http://schemas.microsoft.com/office/drawing/2014/main" id="{90CFA52E-1574-C4D6-5933-1339F1DF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0121" y="11694345"/>
            <a:ext cx="2353641" cy="23536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52115" y="4194088"/>
            <a:ext cx="24423415" cy="9540962"/>
          </a:xfrm>
          <a:prstGeom prst="rect">
            <a:avLst/>
          </a:prstGeom>
          <a:solidFill>
            <a:srgbClr val="7893B7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406" name="Group"/>
          <p:cNvGrpSpPr/>
          <p:nvPr/>
        </p:nvGrpSpPr>
        <p:grpSpPr>
          <a:xfrm>
            <a:off x="2121999" y="974741"/>
            <a:ext cx="10670247" cy="1919989"/>
            <a:chOff x="0" y="-188001"/>
            <a:chExt cx="10670245" cy="1919987"/>
          </a:xfrm>
        </p:grpSpPr>
        <p:sp>
          <p:nvSpPr>
            <p:cNvPr id="403" name="R &amp; FRIENDS"/>
            <p:cNvSpPr txBox="1"/>
            <p:nvPr/>
          </p:nvSpPr>
          <p:spPr>
            <a:xfrm>
              <a:off x="0" y="785386"/>
              <a:ext cx="10670245" cy="94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500" b="1" dirty="0"/>
                <a:t>R</a:t>
              </a:r>
              <a:r>
                <a:rPr sz="5500" dirty="0"/>
                <a:t> &amp; FRIENDS</a:t>
              </a:r>
            </a:p>
          </p:txBody>
        </p:sp>
        <p:sp>
          <p:nvSpPr>
            <p:cNvPr id="404" name="FROM EXCEL TO R"/>
            <p:cNvSpPr txBox="1"/>
            <p:nvPr/>
          </p:nvSpPr>
          <p:spPr>
            <a:xfrm>
              <a:off x="1656594" y="-188001"/>
              <a:ext cx="7279502" cy="49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125419" y="57749"/>
              <a:ext cx="1188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0" name="Group"/>
          <p:cNvGrpSpPr>
            <a:grpSpLocks noChangeAspect="1"/>
          </p:cNvGrpSpPr>
          <p:nvPr/>
        </p:nvGrpSpPr>
        <p:grpSpPr>
          <a:xfrm>
            <a:off x="16893709" y="4730312"/>
            <a:ext cx="820224" cy="808644"/>
            <a:chOff x="0" y="-66887"/>
            <a:chExt cx="820222" cy="808642"/>
          </a:xfrm>
        </p:grpSpPr>
        <p:sp>
          <p:nvSpPr>
            <p:cNvPr id="407" name="Circle"/>
            <p:cNvSpPr>
              <a:spLocks noChangeAspect="1"/>
            </p:cNvSpPr>
            <p:nvPr/>
          </p:nvSpPr>
          <p:spPr>
            <a:xfrm>
              <a:off x="0" y="-66887"/>
              <a:ext cx="820222" cy="808642"/>
            </a:xfrm>
            <a:prstGeom prst="ellipse">
              <a:avLst/>
            </a:prstGeom>
            <a:solidFill>
              <a:srgbClr val="7893B7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Oval"/>
            <p:cNvSpPr/>
            <p:nvPr/>
          </p:nvSpPr>
          <p:spPr>
            <a:xfrm>
              <a:off x="152100" y="-18784"/>
              <a:ext cx="535748" cy="264204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R"/>
            <p:cNvSpPr txBox="1"/>
            <p:nvPr/>
          </p:nvSpPr>
          <p:spPr>
            <a:xfrm>
              <a:off x="170695" y="-31718"/>
              <a:ext cx="320590" cy="727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6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5400" dirty="0"/>
                <a:t>R</a:t>
              </a:r>
            </a:p>
          </p:txBody>
        </p:sp>
      </p:grpSp>
      <p:sp>
        <p:nvSpPr>
          <p:cNvPr id="411" name="Studio"/>
          <p:cNvSpPr txBox="1"/>
          <p:nvPr/>
        </p:nvSpPr>
        <p:spPr>
          <a:xfrm>
            <a:off x="17811854" y="4751935"/>
            <a:ext cx="15725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4400" dirty="0"/>
              <a:t>Studio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2481491" y="5691507"/>
            <a:ext cx="11077614" cy="7529609"/>
            <a:chOff x="0" y="0"/>
            <a:chExt cx="9850708" cy="6552610"/>
          </a:xfrm>
        </p:grpSpPr>
        <p:pic>
          <p:nvPicPr>
            <p:cNvPr id="412" name="KnitR_in_RStudio.png" descr="KnitR_in_RStudi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50709" cy="6552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538570" y="4024114"/>
              <a:ext cx="4692595" cy="821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" name="Console (Run and Test Code)"/>
            <p:cNvSpPr txBox="1"/>
            <p:nvPr/>
          </p:nvSpPr>
          <p:spPr>
            <a:xfrm>
              <a:off x="734545" y="4244196"/>
              <a:ext cx="4300646" cy="381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Console (Run and Test Code)</a:t>
              </a: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93670" y="2244528"/>
              <a:ext cx="4187759" cy="12299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R-scripts (Save Your Code)"/>
            <p:cNvSpPr txBox="1"/>
            <p:nvPr/>
          </p:nvSpPr>
          <p:spPr>
            <a:xfrm>
              <a:off x="1209112" y="2668913"/>
              <a:ext cx="3880635" cy="432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R-scripts (Save Your Code)</a:t>
              </a:r>
            </a:p>
          </p:txBody>
        </p:sp>
        <p:sp>
          <p:nvSpPr>
            <p:cNvPr id="417" name="Overview by Type, Help and R-packages"/>
            <p:cNvSpPr txBox="1"/>
            <p:nvPr/>
          </p:nvSpPr>
          <p:spPr>
            <a:xfrm>
              <a:off x="5857647" y="4408410"/>
              <a:ext cx="3115949" cy="75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Overview by Type, Help and R-packages</a:t>
              </a:r>
            </a:p>
          </p:txBody>
        </p:sp>
        <p:sp>
          <p:nvSpPr>
            <p:cNvPr id="418" name="Objects in Environment"/>
            <p:cNvSpPr txBox="1"/>
            <p:nvPr/>
          </p:nvSpPr>
          <p:spPr>
            <a:xfrm>
              <a:off x="5708865" y="1990046"/>
              <a:ext cx="3413512" cy="42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Objects in Environment</a:t>
              </a:r>
            </a:p>
          </p:txBody>
        </p:sp>
      </p:grpSp>
      <p:sp>
        <p:nvSpPr>
          <p:cNvPr id="420" name="Scripting / Programming Language"/>
          <p:cNvSpPr txBox="1"/>
          <p:nvPr/>
        </p:nvSpPr>
        <p:spPr>
          <a:xfrm>
            <a:off x="2382068" y="7548681"/>
            <a:ext cx="65232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Scripting / Programming Language</a:t>
            </a:r>
          </a:p>
        </p:txBody>
      </p:sp>
      <p:sp>
        <p:nvSpPr>
          <p:cNvPr id="421" name="Reports (html, pdf, latex)"/>
          <p:cNvSpPr txBox="1"/>
          <p:nvPr/>
        </p:nvSpPr>
        <p:spPr>
          <a:xfrm>
            <a:off x="3101888" y="12373227"/>
            <a:ext cx="535438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/>
              <a:t>Reports (html, pdf, latex)</a:t>
            </a:r>
            <a:r>
              <a:rPr b="1" dirty="0"/>
              <a:t> 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3524075" y="4888363"/>
            <a:ext cx="3736445" cy="3360035"/>
            <a:chOff x="0" y="-71143"/>
            <a:chExt cx="3736444" cy="3360034"/>
          </a:xfrm>
        </p:grpSpPr>
        <p:sp>
          <p:nvSpPr>
            <p:cNvPr id="422" name="Oval"/>
            <p:cNvSpPr/>
            <p:nvPr/>
          </p:nvSpPr>
          <p:spPr>
            <a:xfrm>
              <a:off x="-1" y="290361"/>
              <a:ext cx="3601665" cy="1815384"/>
            </a:xfrm>
            <a:prstGeom prst="ellips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3" name="Oval"/>
            <p:cNvSpPr/>
            <p:nvPr/>
          </p:nvSpPr>
          <p:spPr>
            <a:xfrm>
              <a:off x="1062879" y="633337"/>
              <a:ext cx="2399520" cy="1184829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R"/>
            <p:cNvSpPr txBox="1"/>
            <p:nvPr/>
          </p:nvSpPr>
          <p:spPr>
            <a:xfrm>
              <a:off x="1360267" y="-71144"/>
              <a:ext cx="2376177" cy="3360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0" b="1">
                  <a:solidFill>
                    <a:srgbClr val="82A8B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525067"/>
                  </a:solidFill>
                </a:rPr>
                <a:t>R</a:t>
              </a:r>
            </a:p>
          </p:txBody>
        </p:sp>
      </p:grpSp>
      <p:pic>
        <p:nvPicPr>
          <p:cNvPr id="426" name="knitr_0.png" descr="knitr_0.png"/>
          <p:cNvPicPr>
            <a:picLocks noChangeAspect="1"/>
          </p:cNvPicPr>
          <p:nvPr/>
        </p:nvPicPr>
        <p:blipFill>
          <a:blip r:embed="rId4"/>
          <a:srcRect l="4420" t="4522" r="4645" b="4528"/>
          <a:stretch>
            <a:fillRect/>
          </a:stretch>
        </p:blipFill>
        <p:spPr>
          <a:xfrm>
            <a:off x="5517197" y="9868930"/>
            <a:ext cx="1939926" cy="225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1"/>
                </a:lnTo>
                <a:lnTo>
                  <a:pt x="0" y="16203"/>
                </a:lnTo>
                <a:lnTo>
                  <a:pt x="10800" y="21600"/>
                </a:lnTo>
                <a:lnTo>
                  <a:pt x="21600" y="16203"/>
                </a:lnTo>
                <a:lnTo>
                  <a:pt x="21600" y="5401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436C6E"/>
            </a:solidFill>
            <a:miter lim="400000"/>
          </a:ln>
        </p:spPr>
      </p:pic>
      <p:grpSp>
        <p:nvGrpSpPr>
          <p:cNvPr id="431" name="Group"/>
          <p:cNvGrpSpPr/>
          <p:nvPr/>
        </p:nvGrpSpPr>
        <p:grpSpPr>
          <a:xfrm>
            <a:off x="8174146" y="6104533"/>
            <a:ext cx="4274146" cy="1506934"/>
            <a:chOff x="0" y="0"/>
            <a:chExt cx="4274145" cy="1506932"/>
          </a:xfrm>
        </p:grpSpPr>
        <p:sp>
          <p:nvSpPr>
            <p:cNvPr id="438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 rot="10800000">
            <a:off x="8174146" y="10685301"/>
            <a:ext cx="4274146" cy="1506933"/>
            <a:chOff x="0" y="0"/>
            <a:chExt cx="4274145" cy="1506932"/>
          </a:xfrm>
        </p:grpSpPr>
        <p:sp>
          <p:nvSpPr>
            <p:cNvPr id="439" name="Connection Line"/>
            <p:cNvSpPr/>
            <p:nvPr/>
          </p:nvSpPr>
          <p:spPr>
            <a:xfrm>
              <a:off x="0" y="-1"/>
              <a:ext cx="4274146" cy="150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9" extrusionOk="0">
                  <a:moveTo>
                    <a:pt x="0" y="523"/>
                  </a:moveTo>
                  <a:cubicBezTo>
                    <a:pt x="8379" y="-1961"/>
                    <a:pt x="15579" y="4411"/>
                    <a:pt x="21600" y="19639"/>
                  </a:cubicBezTo>
                </a:path>
              </a:pathLst>
            </a:cu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745882" y="1489158"/>
              <a:ext cx="471813" cy="1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4261188" y="1010040"/>
              <a:ext cx="1" cy="471813"/>
            </a:xfrm>
            <a:prstGeom prst="line">
              <a:avLst/>
            </a:prstGeom>
            <a:noFill/>
            <a:ln w="63500" cap="flat">
              <a:solidFill>
                <a:srgbClr val="EBEBE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6" name="R Code Interpreter and Editor"/>
          <p:cNvSpPr txBox="1"/>
          <p:nvPr/>
        </p:nvSpPr>
        <p:spPr>
          <a:xfrm>
            <a:off x="15397822" y="12713921"/>
            <a:ext cx="56146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/>
              <a:t>R Code Interpreter and Editor</a:t>
            </a:r>
          </a:p>
        </p:txBody>
      </p:sp>
      <p:sp>
        <p:nvSpPr>
          <p:cNvPr id="437" name="8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Font/skrifttype, Grafik, logo&#10;&#10;Automatisk genereret beskrivelse">
            <a:extLst>
              <a:ext uri="{FF2B5EF4-FFF2-40B4-BE49-F238E27FC236}">
                <a16:creationId xmlns:a16="http://schemas.microsoft.com/office/drawing/2014/main" id="{99DE448E-6EC5-E30A-ABDA-6332664E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50" y="9930906"/>
            <a:ext cx="1849326" cy="212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"/>
          <p:cNvSpPr/>
          <p:nvPr/>
        </p:nvSpPr>
        <p:spPr>
          <a:xfrm>
            <a:off x="-43139" y="-57430"/>
            <a:ext cx="24813178" cy="353810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-220939" y="11905970"/>
            <a:ext cx="24813178" cy="1827175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449" name="Group"/>
          <p:cNvGrpSpPr/>
          <p:nvPr/>
        </p:nvGrpSpPr>
        <p:grpSpPr>
          <a:xfrm>
            <a:off x="7740447" y="748310"/>
            <a:ext cx="10356522" cy="1954471"/>
            <a:chOff x="0" y="1625"/>
            <a:chExt cx="10356521" cy="1954470"/>
          </a:xfrm>
        </p:grpSpPr>
        <p:sp>
          <p:nvSpPr>
            <p:cNvPr id="446" name="THE ANATOMY OF R"/>
            <p:cNvSpPr txBox="1"/>
            <p:nvPr/>
          </p:nvSpPr>
          <p:spPr>
            <a:xfrm>
              <a:off x="4619" y="840736"/>
              <a:ext cx="9361874" cy="1115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6600" dirty="0"/>
                <a:t>THE ANATOMY OF R</a:t>
              </a:r>
            </a:p>
          </p:txBody>
        </p:sp>
        <p:sp>
          <p:nvSpPr>
            <p:cNvPr id="447" name="FROM EXCEL TO R"/>
            <p:cNvSpPr txBox="1"/>
            <p:nvPr/>
          </p:nvSpPr>
          <p:spPr>
            <a:xfrm>
              <a:off x="1779243" y="1625"/>
              <a:ext cx="8577278" cy="5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0" y="22125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14549359" y="6048642"/>
            <a:ext cx="1909723" cy="1908001"/>
            <a:chOff x="0" y="-1"/>
            <a:chExt cx="1909722" cy="1931097"/>
          </a:xfrm>
        </p:grpSpPr>
        <p:sp>
          <p:nvSpPr>
            <p:cNvPr id="460" name="Oval 9"/>
            <p:cNvSpPr/>
            <p:nvPr/>
          </p:nvSpPr>
          <p:spPr>
            <a:xfrm rot="16200000" flipH="1">
              <a:off x="173128" y="188555"/>
              <a:ext cx="1566738" cy="1547999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1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8E8C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6487136" y="6066525"/>
            <a:ext cx="1909723" cy="1908001"/>
            <a:chOff x="0" y="-1"/>
            <a:chExt cx="1909722" cy="1931097"/>
          </a:xfrm>
        </p:grpSpPr>
        <p:sp>
          <p:nvSpPr>
            <p:cNvPr id="463" name="Oval 9"/>
            <p:cNvSpPr/>
            <p:nvPr/>
          </p:nvSpPr>
          <p:spPr>
            <a:xfrm rot="16200000" flipH="1">
              <a:off x="173128" y="188555"/>
              <a:ext cx="1566738" cy="1547999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464" name="Oval 17"/>
            <p:cNvSpPr/>
            <p:nvPr/>
          </p:nvSpPr>
          <p:spPr>
            <a:xfrm rot="16200000" flipH="1">
              <a:off x="-10688" y="10687"/>
              <a:ext cx="1931097" cy="1909722"/>
            </a:xfrm>
            <a:prstGeom prst="ellipse">
              <a:avLst/>
            </a:prstGeom>
            <a:noFill/>
            <a:ln w="25400" cap="flat">
              <a:solidFill>
                <a:srgbClr val="6B80CA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5638D-4AEB-5197-C4B1-E5D7114CB9FA}"/>
              </a:ext>
            </a:extLst>
          </p:cNvPr>
          <p:cNvGrpSpPr>
            <a:grpSpLocks noChangeAspect="1"/>
          </p:cNvGrpSpPr>
          <p:nvPr/>
        </p:nvGrpSpPr>
        <p:grpSpPr>
          <a:xfrm>
            <a:off x="5903642" y="3785141"/>
            <a:ext cx="1908001" cy="1908001"/>
            <a:chOff x="6270783" y="3741638"/>
            <a:chExt cx="2160001" cy="2160001"/>
          </a:xfrm>
        </p:grpSpPr>
        <p:grpSp>
          <p:nvGrpSpPr>
            <p:cNvPr id="452" name="Group"/>
            <p:cNvGrpSpPr>
              <a:grpSpLocks noChangeAspect="1"/>
            </p:cNvGrpSpPr>
            <p:nvPr/>
          </p:nvGrpSpPr>
          <p:grpSpPr>
            <a:xfrm>
              <a:off x="6270783" y="3741638"/>
              <a:ext cx="2160001" cy="2160001"/>
              <a:chOff x="0" y="-1"/>
              <a:chExt cx="2449744" cy="2416747"/>
            </a:xfrm>
          </p:grpSpPr>
          <p:sp>
            <p:nvSpPr>
              <p:cNvPr id="450" name="Oval 6"/>
              <p:cNvSpPr/>
              <p:nvPr/>
            </p:nvSpPr>
            <p:spPr>
              <a:xfrm rot="16200000" flipH="1">
                <a:off x="247757" y="211390"/>
                <a:ext cx="1960756" cy="1987527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1" name="Oval 14"/>
              <p:cNvSpPr/>
              <p:nvPr/>
            </p:nvSpPr>
            <p:spPr>
              <a:xfrm rot="16200000" flipH="1">
                <a:off x="16498" y="-16499"/>
                <a:ext cx="2416747" cy="2449744"/>
              </a:xfrm>
              <a:prstGeom prst="ellipse">
                <a:avLst/>
              </a:prstGeom>
              <a:noFill/>
              <a:ln w="25400" cap="flat">
                <a:solidFill>
                  <a:srgbClr val="390608">
                    <a:alpha val="67831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</p:grpSp>
        <p:sp>
          <p:nvSpPr>
            <p:cNvPr id="493" name="R"/>
            <p:cNvSpPr txBox="1"/>
            <p:nvPr/>
          </p:nvSpPr>
          <p:spPr>
            <a:xfrm>
              <a:off x="6892316" y="3867812"/>
              <a:ext cx="1103825" cy="18271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>
                <a:defRPr sz="13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sz="10000" dirty="0"/>
                <a:t>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D3A-863C-49FA-DF53-0021AC854CB6}"/>
              </a:ext>
            </a:extLst>
          </p:cNvPr>
          <p:cNvGrpSpPr>
            <a:grpSpLocks noChangeAspect="1"/>
          </p:cNvGrpSpPr>
          <p:nvPr/>
        </p:nvGrpSpPr>
        <p:grpSpPr>
          <a:xfrm>
            <a:off x="17260359" y="3841587"/>
            <a:ext cx="1907999" cy="1908000"/>
            <a:chOff x="14815748" y="3781651"/>
            <a:chExt cx="2228532" cy="2126584"/>
          </a:xfrm>
        </p:grpSpPr>
        <p:grpSp>
          <p:nvGrpSpPr>
            <p:cNvPr id="455" name="Group"/>
            <p:cNvGrpSpPr/>
            <p:nvPr/>
          </p:nvGrpSpPr>
          <p:grpSpPr>
            <a:xfrm>
              <a:off x="14827085" y="3781651"/>
              <a:ext cx="2217195" cy="2126584"/>
              <a:chOff x="48133" y="0"/>
              <a:chExt cx="2217193" cy="2126582"/>
            </a:xfrm>
          </p:grpSpPr>
          <p:sp>
            <p:nvSpPr>
              <p:cNvPr id="453" name="Oval 7"/>
              <p:cNvSpPr/>
              <p:nvPr/>
            </p:nvSpPr>
            <p:spPr>
              <a:xfrm rot="16200000" flipH="1">
                <a:off x="290004" y="156432"/>
                <a:ext cx="1725340" cy="1808053"/>
              </a:xfrm>
              <a:prstGeom prst="ellipse">
                <a:avLst/>
              </a:prstGeom>
              <a:solidFill>
                <a:srgbClr val="525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 dirty="0"/>
              </a:p>
            </p:txBody>
          </p:sp>
          <p:sp>
            <p:nvSpPr>
              <p:cNvPr id="454" name="Oval 15"/>
              <p:cNvSpPr/>
              <p:nvPr/>
            </p:nvSpPr>
            <p:spPr>
              <a:xfrm rot="16200000" flipH="1">
                <a:off x="93439" y="-45306"/>
                <a:ext cx="2126582" cy="2217193"/>
              </a:xfrm>
              <a:prstGeom prst="ellipse">
                <a:avLst/>
              </a:prstGeom>
              <a:noFill/>
              <a:ln w="25400" cap="flat">
                <a:solidFill>
                  <a:srgbClr val="390622">
                    <a:alpha val="67831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sp>
          <p:nvSpPr>
            <p:cNvPr id="494" name="R…"/>
            <p:cNvSpPr txBox="1"/>
            <p:nvPr/>
          </p:nvSpPr>
          <p:spPr>
            <a:xfrm>
              <a:off x="14815748" y="4111157"/>
              <a:ext cx="2217195" cy="1591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80000"/>
                </a:lnSpc>
                <a:defRPr sz="70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6000" dirty="0"/>
                <a:t>R</a:t>
              </a:r>
            </a:p>
            <a:p>
              <a:pPr algn="ctr">
                <a:lnSpc>
                  <a:spcPct val="80000"/>
                </a:lnSpc>
                <a:defRPr sz="37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r>
                <a:rPr sz="3200" dirty="0"/>
                <a:t>Studio</a:t>
              </a:r>
            </a:p>
          </p:txBody>
        </p:sp>
      </p:grpSp>
      <p:sp>
        <p:nvSpPr>
          <p:cNvPr id="495" name=".R"/>
          <p:cNvSpPr txBox="1"/>
          <p:nvPr/>
        </p:nvSpPr>
        <p:spPr>
          <a:xfrm>
            <a:off x="14726947" y="6653303"/>
            <a:ext cx="142580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defRPr sz="52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sz="4400" dirty="0"/>
              <a:t>.</a:t>
            </a:r>
            <a:r>
              <a:rPr sz="6000" dirty="0"/>
              <a:t>R</a:t>
            </a:r>
          </a:p>
        </p:txBody>
      </p:sp>
      <p:sp>
        <p:nvSpPr>
          <p:cNvPr id="496" name=".Rmd"/>
          <p:cNvSpPr txBox="1"/>
          <p:nvPr/>
        </p:nvSpPr>
        <p:spPr>
          <a:xfrm>
            <a:off x="16578895" y="6723545"/>
            <a:ext cx="1608922" cy="79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defRPr sz="44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dirty="0"/>
              <a:t>.</a:t>
            </a:r>
            <a:r>
              <a:rPr lang="da-DK" dirty="0" err="1"/>
              <a:t>qmd</a:t>
            </a:r>
            <a:endParaRPr dirty="0"/>
          </a:p>
        </p:txBody>
      </p:sp>
      <p:sp>
        <p:nvSpPr>
          <p:cNvPr id="506" name="Language"/>
          <p:cNvSpPr txBox="1"/>
          <p:nvPr/>
        </p:nvSpPr>
        <p:spPr>
          <a:xfrm>
            <a:off x="1299667" y="4518021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</a:t>
            </a:r>
            <a:r>
              <a:rPr lang="da-DK" sz="3600" dirty="0" err="1"/>
              <a:t>coding</a:t>
            </a:r>
            <a:r>
              <a:rPr lang="da-DK" sz="3600" dirty="0"/>
              <a:t> l</a:t>
            </a:r>
            <a:r>
              <a:rPr sz="3600" dirty="0" err="1"/>
              <a:t>anguage</a:t>
            </a:r>
            <a:r>
              <a:rPr lang="da-DK" sz="3600" dirty="0"/>
              <a:t>	           </a:t>
            </a:r>
            <a:r>
              <a:rPr lang="da-DK" sz="3600" dirty="0" err="1"/>
              <a:t>may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used</a:t>
            </a:r>
            <a:r>
              <a:rPr lang="da-DK" sz="3600" dirty="0"/>
              <a:t> from </a:t>
            </a:r>
            <a:r>
              <a:rPr lang="da-DK" sz="3600" dirty="0" err="1"/>
              <a:t>within</a:t>
            </a:r>
            <a:r>
              <a:rPr lang="da-DK" sz="3600" dirty="0"/>
              <a:t> in the Code Editor  </a:t>
            </a:r>
            <a:endParaRPr sz="3600" dirty="0"/>
          </a:p>
        </p:txBody>
      </p:sp>
      <p:sp>
        <p:nvSpPr>
          <p:cNvPr id="2" name="Language">
            <a:extLst>
              <a:ext uri="{FF2B5EF4-FFF2-40B4-BE49-F238E27FC236}">
                <a16:creationId xmlns:a16="http://schemas.microsoft.com/office/drawing/2014/main" id="{24A71693-C28F-91B5-B1C8-8A85729A46B4}"/>
              </a:ext>
            </a:extLst>
          </p:cNvPr>
          <p:cNvSpPr txBox="1"/>
          <p:nvPr/>
        </p:nvSpPr>
        <p:spPr>
          <a:xfrm>
            <a:off x="1299667" y="6820342"/>
            <a:ext cx="131258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dirty="0"/>
              <a:t>The R </a:t>
            </a:r>
            <a:r>
              <a:rPr lang="da-DK" sz="3600" dirty="0" err="1"/>
              <a:t>code</a:t>
            </a:r>
            <a:r>
              <a:rPr lang="da-DK" sz="3600" dirty="0"/>
              <a:t> </a:t>
            </a:r>
            <a:r>
              <a:rPr lang="da-DK" sz="3600" dirty="0" err="1"/>
              <a:t>you</a:t>
            </a:r>
            <a:r>
              <a:rPr lang="da-DK" sz="3600" dirty="0"/>
              <a:t> </a:t>
            </a:r>
            <a:r>
              <a:rPr lang="da-DK" sz="3600" dirty="0" err="1"/>
              <a:t>write</a:t>
            </a:r>
            <a:r>
              <a:rPr lang="da-DK" sz="3600" dirty="0"/>
              <a:t> </a:t>
            </a:r>
            <a:r>
              <a:rPr lang="da-DK" sz="3600" dirty="0" err="1"/>
              <a:t>may</a:t>
            </a:r>
            <a:r>
              <a:rPr lang="da-DK" sz="3600" dirty="0"/>
              <a:t> </a:t>
            </a:r>
            <a:r>
              <a:rPr lang="da-DK" sz="3600" dirty="0" err="1"/>
              <a:t>be</a:t>
            </a:r>
            <a:r>
              <a:rPr lang="da-DK" sz="3600" dirty="0"/>
              <a:t> </a:t>
            </a:r>
            <a:r>
              <a:rPr lang="da-DK" sz="3600" dirty="0" err="1"/>
              <a:t>saved</a:t>
            </a:r>
            <a:r>
              <a:rPr lang="da-DK" sz="3600" dirty="0"/>
              <a:t> in </a:t>
            </a:r>
            <a:r>
              <a:rPr lang="da-DK" sz="3600" b="1" dirty="0"/>
              <a:t>scripts</a:t>
            </a:r>
            <a:r>
              <a:rPr lang="da-DK" sz="3600" dirty="0"/>
              <a:t> with extensions</a:t>
            </a:r>
            <a:endParaRPr sz="3600" dirty="0"/>
          </a:p>
        </p:txBody>
      </p:sp>
      <p:sp>
        <p:nvSpPr>
          <p:cNvPr id="3" name="Language">
            <a:extLst>
              <a:ext uri="{FF2B5EF4-FFF2-40B4-BE49-F238E27FC236}">
                <a16:creationId xmlns:a16="http://schemas.microsoft.com/office/drawing/2014/main" id="{E4BE857A-07A9-6206-0548-1EF701B098C6}"/>
              </a:ext>
            </a:extLst>
          </p:cNvPr>
          <p:cNvSpPr txBox="1"/>
          <p:nvPr/>
        </p:nvSpPr>
        <p:spPr>
          <a:xfrm>
            <a:off x="1299667" y="8476220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/>
              <a:t>Packages</a:t>
            </a:r>
            <a:r>
              <a:rPr lang="da-DK" sz="3600" dirty="0"/>
              <a:t> </a:t>
            </a:r>
            <a:r>
              <a:rPr lang="da-DK" sz="3600" dirty="0" err="1"/>
              <a:t>are</a:t>
            </a:r>
            <a:r>
              <a:rPr lang="da-DK" sz="3600" dirty="0"/>
              <a:t> </a:t>
            </a:r>
            <a:r>
              <a:rPr lang="da-DK" sz="3600" dirty="0" err="1"/>
              <a:t>libraries</a:t>
            </a:r>
            <a:r>
              <a:rPr lang="da-DK" sz="3600" dirty="0"/>
              <a:t> of </a:t>
            </a:r>
            <a:r>
              <a:rPr lang="da-DK" sz="3600" dirty="0" err="1"/>
              <a:t>functions</a:t>
            </a:r>
            <a:r>
              <a:rPr lang="da-DK" sz="3600" dirty="0"/>
              <a:t>.  </a:t>
            </a:r>
            <a:endParaRPr sz="3600" dirty="0"/>
          </a:p>
        </p:txBody>
      </p:sp>
      <p:sp>
        <p:nvSpPr>
          <p:cNvPr id="4" name="Language">
            <a:extLst>
              <a:ext uri="{FF2B5EF4-FFF2-40B4-BE49-F238E27FC236}">
                <a16:creationId xmlns:a16="http://schemas.microsoft.com/office/drawing/2014/main" id="{CB8E3520-ABB6-9132-F194-B337767F384B}"/>
              </a:ext>
            </a:extLst>
          </p:cNvPr>
          <p:cNvSpPr txBox="1"/>
          <p:nvPr/>
        </p:nvSpPr>
        <p:spPr>
          <a:xfrm>
            <a:off x="1299667" y="10099897"/>
            <a:ext cx="211188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sz="3600" b="1" dirty="0" err="1"/>
              <a:t>Functions</a:t>
            </a:r>
            <a:r>
              <a:rPr lang="da-DK" sz="3600" dirty="0"/>
              <a:t> perform actions </a:t>
            </a:r>
            <a:r>
              <a:rPr lang="da-DK" sz="3600" dirty="0" err="1"/>
              <a:t>based</a:t>
            </a:r>
            <a:r>
              <a:rPr lang="da-DK" sz="3600" dirty="0"/>
              <a:t> on input arguments and return an output. </a:t>
            </a:r>
            <a:endParaRPr sz="3600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6D33308-2437-ECD9-DB94-3C111F213243}"/>
              </a:ext>
            </a:extLst>
          </p:cNvPr>
          <p:cNvSpPr txBox="1"/>
          <p:nvPr/>
        </p:nvSpPr>
        <p:spPr>
          <a:xfrm>
            <a:off x="18096969" y="10308247"/>
            <a:ext cx="11766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map</a:t>
            </a:r>
            <a:r>
              <a:rPr lang="da-DK" sz="2800" dirty="0">
                <a:solidFill>
                  <a:schemeClr val="tx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32AC1C6-DA99-A0A4-5117-43A816E40F87}"/>
              </a:ext>
            </a:extLst>
          </p:cNvPr>
          <p:cNvSpPr txBox="1"/>
          <p:nvPr/>
        </p:nvSpPr>
        <p:spPr>
          <a:xfrm>
            <a:off x="21935892" y="5689355"/>
            <a:ext cx="18210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select</a:t>
            </a:r>
            <a:r>
              <a:rPr lang="da-DK" sz="2800" dirty="0">
                <a:solidFill>
                  <a:schemeClr val="tx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8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mutate</a:t>
            </a:r>
            <a:r>
              <a:rPr kumimoji="0" lang="da-DK" sz="2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69D849-9779-5E18-16E5-51C33E0CF434}"/>
              </a:ext>
            </a:extLst>
          </p:cNvPr>
          <p:cNvGrpSpPr>
            <a:grpSpLocks noChangeAspect="1"/>
          </p:cNvGrpSpPr>
          <p:nvPr/>
        </p:nvGrpSpPr>
        <p:grpSpPr>
          <a:xfrm>
            <a:off x="19375191" y="6582944"/>
            <a:ext cx="4112456" cy="4743155"/>
            <a:chOff x="18867286" y="4873586"/>
            <a:chExt cx="5425368" cy="6257419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0BDF564D-160F-D449-B1FB-1B9650CD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56959" y="6717244"/>
              <a:ext cx="2058240" cy="2385878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B88F814A-65EC-2B72-412E-E7617F72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83883" y="4873586"/>
              <a:ext cx="2058405" cy="2385878"/>
            </a:xfrm>
            <a:prstGeom prst="rect">
              <a:avLst/>
            </a:prstGeom>
          </p:spPr>
        </p:pic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E24689EE-5F8D-9A8D-0BD5-CE618BDF6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77236" y="6708514"/>
              <a:ext cx="2058405" cy="2386069"/>
            </a:xfrm>
            <a:prstGeom prst="rect">
              <a:avLst/>
            </a:prstGeom>
          </p:spPr>
        </p:pic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6A384CF-A1F1-C64F-CF1A-56A2713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67286" y="8547494"/>
              <a:ext cx="2058240" cy="2385878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F81A66E2-1174-096F-2D1B-66C5F4E8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3883" y="8540547"/>
              <a:ext cx="2058239" cy="2385877"/>
            </a:xfrm>
            <a:prstGeom prst="rect">
              <a:avLst/>
            </a:prstGeom>
          </p:spPr>
        </p:pic>
        <p:sp>
          <p:nvSpPr>
            <p:cNvPr id="12" name="Tekstfelt 11">
              <a:extLst>
                <a:ext uri="{FF2B5EF4-FFF2-40B4-BE49-F238E27FC236}">
                  <a16:creationId xmlns:a16="http://schemas.microsoft.com/office/drawing/2014/main" id="{04018884-6F4D-C0BE-92DC-0FA06DAED47A}"/>
                </a:ext>
              </a:extLst>
            </p:cNvPr>
            <p:cNvSpPr txBox="1"/>
            <p:nvPr/>
          </p:nvSpPr>
          <p:spPr>
            <a:xfrm>
              <a:off x="22471643" y="10597526"/>
              <a:ext cx="182101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82843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800" b="0" i="0" u="none" strike="noStrike" cap="none" spc="0" normalizeH="0" baseline="0" dirty="0" err="1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Calibri"/>
                </a:rPr>
                <a:t>tibble</a:t>
              </a:r>
              <a:r>
                <a:rPr lang="da-DK" sz="2800" dirty="0">
                  <a:solidFill>
                    <a:schemeClr val="tx2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kumimoji="0" lang="da-DK" sz="2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/>
      <p:bldP spid="496" grpId="0" animBg="1"/>
      <p:bldP spid="506" grpId="0" animBg="1"/>
      <p:bldP spid="2" grpId="0" animBg="1"/>
      <p:bldP spid="3" grpId="0" animBg="1"/>
      <p:bldP spid="4" grpId="0" animBg="1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roup"/>
          <p:cNvGrpSpPr/>
          <p:nvPr/>
        </p:nvGrpSpPr>
        <p:grpSpPr>
          <a:xfrm>
            <a:off x="1391813" y="1524740"/>
            <a:ext cx="8486733" cy="3109760"/>
            <a:chOff x="0" y="0"/>
            <a:chExt cx="8486732" cy="3109758"/>
          </a:xfrm>
        </p:grpSpPr>
        <p:sp>
          <p:nvSpPr>
            <p:cNvPr id="530" name="FIRST TIME IN R?"/>
            <p:cNvSpPr txBox="1"/>
            <p:nvPr/>
          </p:nvSpPr>
          <p:spPr>
            <a:xfrm>
              <a:off x="0" y="644870"/>
              <a:ext cx="8486732" cy="2464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FIRST TIME IN </a:t>
              </a:r>
              <a:r>
                <a:rPr sz="5000" b="1" dirty="0"/>
                <a:t>R</a:t>
              </a:r>
              <a:r>
                <a:rPr sz="5000" dirty="0"/>
                <a:t>?</a:t>
              </a:r>
            </a:p>
          </p:txBody>
        </p:sp>
        <p:sp>
          <p:nvSpPr>
            <p:cNvPr id="531" name="FROM EXCEL TO R"/>
            <p:cNvSpPr txBox="1"/>
            <p:nvPr/>
          </p:nvSpPr>
          <p:spPr>
            <a:xfrm>
              <a:off x="1903424" y="0"/>
              <a:ext cx="5789855" cy="484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532" name="Line"/>
            <p:cNvSpPr/>
            <p:nvPr/>
          </p:nvSpPr>
          <p:spPr>
            <a:xfrm>
              <a:off x="99754" y="195272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4" name="Freeform 66"/>
          <p:cNvSpPr/>
          <p:nvPr/>
        </p:nvSpPr>
        <p:spPr>
          <a:xfrm>
            <a:off x="9888140" y="7012747"/>
            <a:ext cx="3731420" cy="373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7" y="21487"/>
                </a:moveTo>
                <a:cubicBezTo>
                  <a:pt x="10687" y="21420"/>
                  <a:pt x="10732" y="21375"/>
                  <a:pt x="10800" y="21375"/>
                </a:cubicBezTo>
                <a:cubicBezTo>
                  <a:pt x="10800" y="21375"/>
                  <a:pt x="10800" y="21375"/>
                  <a:pt x="10800" y="21375"/>
                </a:cubicBezTo>
                <a:cubicBezTo>
                  <a:pt x="10845" y="21375"/>
                  <a:pt x="10890" y="21397"/>
                  <a:pt x="10913" y="21442"/>
                </a:cubicBezTo>
                <a:cubicBezTo>
                  <a:pt x="10913" y="21442"/>
                  <a:pt x="10913" y="21442"/>
                  <a:pt x="10913" y="21442"/>
                </a:cubicBezTo>
                <a:cubicBezTo>
                  <a:pt x="10913" y="21397"/>
                  <a:pt x="10958" y="21375"/>
                  <a:pt x="11003" y="21375"/>
                </a:cubicBezTo>
                <a:cubicBezTo>
                  <a:pt x="11003" y="21375"/>
                  <a:pt x="11003" y="21375"/>
                  <a:pt x="11003" y="21375"/>
                </a:cubicBezTo>
                <a:cubicBezTo>
                  <a:pt x="11071" y="21375"/>
                  <a:pt x="11116" y="21420"/>
                  <a:pt x="11116" y="21487"/>
                </a:cubicBezTo>
                <a:cubicBezTo>
                  <a:pt x="11116" y="21487"/>
                  <a:pt x="11116" y="21487"/>
                  <a:pt x="11116" y="21487"/>
                </a:cubicBezTo>
                <a:cubicBezTo>
                  <a:pt x="11116" y="21532"/>
                  <a:pt x="11071" y="21600"/>
                  <a:pt x="11003" y="21600"/>
                </a:cubicBezTo>
                <a:cubicBezTo>
                  <a:pt x="11003" y="21600"/>
                  <a:pt x="11003" y="21600"/>
                  <a:pt x="11003" y="21600"/>
                </a:cubicBezTo>
                <a:cubicBezTo>
                  <a:pt x="10958" y="21600"/>
                  <a:pt x="10913" y="21555"/>
                  <a:pt x="10913" y="21510"/>
                </a:cubicBezTo>
                <a:cubicBezTo>
                  <a:pt x="10913" y="21510"/>
                  <a:pt x="10913" y="21510"/>
                  <a:pt x="10913" y="21510"/>
                </a:cubicBezTo>
                <a:cubicBezTo>
                  <a:pt x="10890" y="21555"/>
                  <a:pt x="1084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0732" y="21600"/>
                  <a:pt x="10687" y="21555"/>
                  <a:pt x="10687" y="21487"/>
                </a:cubicBezTo>
                <a:close/>
                <a:moveTo>
                  <a:pt x="10169" y="21577"/>
                </a:moveTo>
                <a:cubicBezTo>
                  <a:pt x="10101" y="21577"/>
                  <a:pt x="10056" y="21510"/>
                  <a:pt x="10056" y="21465"/>
                </a:cubicBezTo>
                <a:cubicBezTo>
                  <a:pt x="10056" y="21465"/>
                  <a:pt x="10056" y="21465"/>
                  <a:pt x="10056" y="21465"/>
                </a:cubicBezTo>
                <a:cubicBezTo>
                  <a:pt x="10056" y="21397"/>
                  <a:pt x="10124" y="21352"/>
                  <a:pt x="10169" y="21352"/>
                </a:cubicBezTo>
                <a:cubicBezTo>
                  <a:pt x="10169" y="21352"/>
                  <a:pt x="10169" y="21352"/>
                  <a:pt x="10169" y="21352"/>
                </a:cubicBezTo>
                <a:cubicBezTo>
                  <a:pt x="10236" y="21352"/>
                  <a:pt x="10281" y="21397"/>
                  <a:pt x="10281" y="21465"/>
                </a:cubicBezTo>
                <a:cubicBezTo>
                  <a:pt x="10281" y="21465"/>
                  <a:pt x="10281" y="21465"/>
                  <a:pt x="10281" y="21465"/>
                </a:cubicBezTo>
                <a:cubicBezTo>
                  <a:pt x="10281" y="21532"/>
                  <a:pt x="10236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ubicBezTo>
                  <a:pt x="10169" y="21577"/>
                  <a:pt x="10169" y="21577"/>
                  <a:pt x="10169" y="21577"/>
                </a:cubicBezTo>
                <a:close/>
                <a:moveTo>
                  <a:pt x="11522" y="21465"/>
                </a:moveTo>
                <a:cubicBezTo>
                  <a:pt x="11522" y="21397"/>
                  <a:pt x="11567" y="21352"/>
                  <a:pt x="11634" y="21329"/>
                </a:cubicBezTo>
                <a:cubicBezTo>
                  <a:pt x="11634" y="21329"/>
                  <a:pt x="11634" y="21329"/>
                  <a:pt x="11634" y="21329"/>
                </a:cubicBezTo>
                <a:cubicBezTo>
                  <a:pt x="11702" y="21329"/>
                  <a:pt x="11747" y="21375"/>
                  <a:pt x="11747" y="21442"/>
                </a:cubicBezTo>
                <a:cubicBezTo>
                  <a:pt x="11747" y="21442"/>
                  <a:pt x="11747" y="21442"/>
                  <a:pt x="11747" y="21442"/>
                </a:cubicBezTo>
                <a:cubicBezTo>
                  <a:pt x="11770" y="21510"/>
                  <a:pt x="11702" y="21555"/>
                  <a:pt x="11657" y="21555"/>
                </a:cubicBezTo>
                <a:cubicBezTo>
                  <a:pt x="11657" y="21555"/>
                  <a:pt x="11657" y="21555"/>
                  <a:pt x="11657" y="21555"/>
                </a:cubicBezTo>
                <a:cubicBezTo>
                  <a:pt x="11657" y="21555"/>
                  <a:pt x="11634" y="21555"/>
                  <a:pt x="11634" y="21555"/>
                </a:cubicBezTo>
                <a:cubicBezTo>
                  <a:pt x="11634" y="21555"/>
                  <a:pt x="11634" y="21555"/>
                  <a:pt x="11634" y="21555"/>
                </a:cubicBezTo>
                <a:cubicBezTo>
                  <a:pt x="11589" y="21555"/>
                  <a:pt x="11544" y="21510"/>
                  <a:pt x="11522" y="21465"/>
                </a:cubicBezTo>
                <a:close/>
                <a:moveTo>
                  <a:pt x="9537" y="21510"/>
                </a:moveTo>
                <a:cubicBezTo>
                  <a:pt x="9470" y="21510"/>
                  <a:pt x="9425" y="21465"/>
                  <a:pt x="9425" y="21397"/>
                </a:cubicBezTo>
                <a:cubicBezTo>
                  <a:pt x="9425" y="21397"/>
                  <a:pt x="9425" y="21397"/>
                  <a:pt x="9425" y="21397"/>
                </a:cubicBezTo>
                <a:cubicBezTo>
                  <a:pt x="9447" y="21329"/>
                  <a:pt x="9492" y="21284"/>
                  <a:pt x="9560" y="21307"/>
                </a:cubicBezTo>
                <a:cubicBezTo>
                  <a:pt x="9560" y="21307"/>
                  <a:pt x="9560" y="21307"/>
                  <a:pt x="9560" y="21307"/>
                </a:cubicBezTo>
                <a:cubicBezTo>
                  <a:pt x="9605" y="21307"/>
                  <a:pt x="9650" y="21352"/>
                  <a:pt x="9650" y="21420"/>
                </a:cubicBezTo>
                <a:cubicBezTo>
                  <a:pt x="9650" y="21420"/>
                  <a:pt x="9650" y="21420"/>
                  <a:pt x="9650" y="21420"/>
                </a:cubicBezTo>
                <a:cubicBezTo>
                  <a:pt x="9650" y="21487"/>
                  <a:pt x="9605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ubicBezTo>
                  <a:pt x="9537" y="21510"/>
                  <a:pt x="9537" y="21510"/>
                  <a:pt x="9537" y="21510"/>
                </a:cubicBezTo>
                <a:close/>
                <a:moveTo>
                  <a:pt x="12153" y="21397"/>
                </a:moveTo>
                <a:cubicBezTo>
                  <a:pt x="12153" y="21329"/>
                  <a:pt x="12198" y="21284"/>
                  <a:pt x="12243" y="21262"/>
                </a:cubicBezTo>
                <a:cubicBezTo>
                  <a:pt x="12243" y="21262"/>
                  <a:pt x="12243" y="21262"/>
                  <a:pt x="12243" y="21262"/>
                </a:cubicBezTo>
                <a:cubicBezTo>
                  <a:pt x="12311" y="21262"/>
                  <a:pt x="12378" y="21307"/>
                  <a:pt x="12378" y="21375"/>
                </a:cubicBezTo>
                <a:cubicBezTo>
                  <a:pt x="12378" y="21375"/>
                  <a:pt x="12378" y="21375"/>
                  <a:pt x="12378" y="21375"/>
                </a:cubicBezTo>
                <a:cubicBezTo>
                  <a:pt x="12378" y="21420"/>
                  <a:pt x="12356" y="21487"/>
                  <a:pt x="12288" y="21487"/>
                </a:cubicBezTo>
                <a:cubicBezTo>
                  <a:pt x="12288" y="21487"/>
                  <a:pt x="12288" y="21487"/>
                  <a:pt x="12288" y="21487"/>
                </a:cubicBezTo>
                <a:cubicBezTo>
                  <a:pt x="12288" y="21487"/>
                  <a:pt x="12266" y="21487"/>
                  <a:pt x="12266" y="21487"/>
                </a:cubicBezTo>
                <a:cubicBezTo>
                  <a:pt x="12266" y="21487"/>
                  <a:pt x="12266" y="21487"/>
                  <a:pt x="12266" y="21487"/>
                </a:cubicBezTo>
                <a:cubicBezTo>
                  <a:pt x="12220" y="21487"/>
                  <a:pt x="12175" y="21442"/>
                  <a:pt x="12153" y="21397"/>
                </a:cubicBezTo>
                <a:close/>
                <a:moveTo>
                  <a:pt x="8906" y="21420"/>
                </a:moveTo>
                <a:cubicBezTo>
                  <a:pt x="8838" y="21420"/>
                  <a:pt x="8793" y="21352"/>
                  <a:pt x="8816" y="21307"/>
                </a:cubicBezTo>
                <a:cubicBezTo>
                  <a:pt x="8816" y="21307"/>
                  <a:pt x="8816" y="21307"/>
                  <a:pt x="8816" y="21307"/>
                </a:cubicBezTo>
                <a:cubicBezTo>
                  <a:pt x="8816" y="21239"/>
                  <a:pt x="8884" y="21194"/>
                  <a:pt x="8929" y="21194"/>
                </a:cubicBezTo>
                <a:cubicBezTo>
                  <a:pt x="8929" y="21194"/>
                  <a:pt x="8929" y="21194"/>
                  <a:pt x="8929" y="21194"/>
                </a:cubicBezTo>
                <a:cubicBezTo>
                  <a:pt x="8996" y="21217"/>
                  <a:pt x="9041" y="21284"/>
                  <a:pt x="9019" y="21329"/>
                </a:cubicBezTo>
                <a:cubicBezTo>
                  <a:pt x="9019" y="21329"/>
                  <a:pt x="9019" y="21329"/>
                  <a:pt x="9019" y="21329"/>
                </a:cubicBezTo>
                <a:cubicBezTo>
                  <a:pt x="9019" y="21397"/>
                  <a:pt x="8974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ubicBezTo>
                  <a:pt x="8906" y="21420"/>
                  <a:pt x="8906" y="21420"/>
                  <a:pt x="8906" y="21420"/>
                </a:cubicBezTo>
                <a:close/>
                <a:moveTo>
                  <a:pt x="12784" y="21307"/>
                </a:moveTo>
                <a:cubicBezTo>
                  <a:pt x="12762" y="21239"/>
                  <a:pt x="12807" y="21172"/>
                  <a:pt x="12874" y="21172"/>
                </a:cubicBezTo>
                <a:cubicBezTo>
                  <a:pt x="12874" y="21172"/>
                  <a:pt x="12874" y="21172"/>
                  <a:pt x="12874" y="21172"/>
                </a:cubicBezTo>
                <a:cubicBezTo>
                  <a:pt x="12919" y="21149"/>
                  <a:pt x="12987" y="21194"/>
                  <a:pt x="13010" y="21262"/>
                </a:cubicBezTo>
                <a:cubicBezTo>
                  <a:pt x="13010" y="21262"/>
                  <a:pt x="13010" y="21262"/>
                  <a:pt x="13010" y="21262"/>
                </a:cubicBezTo>
                <a:cubicBezTo>
                  <a:pt x="13010" y="21307"/>
                  <a:pt x="12965" y="21375"/>
                  <a:pt x="12919" y="21397"/>
                </a:cubicBezTo>
                <a:cubicBezTo>
                  <a:pt x="12919" y="21397"/>
                  <a:pt x="12919" y="21397"/>
                  <a:pt x="12919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97" y="21397"/>
                  <a:pt x="12897" y="21397"/>
                  <a:pt x="12897" y="21397"/>
                </a:cubicBezTo>
                <a:cubicBezTo>
                  <a:pt x="12829" y="21397"/>
                  <a:pt x="12784" y="21352"/>
                  <a:pt x="12784" y="21307"/>
                </a:cubicBezTo>
                <a:close/>
                <a:moveTo>
                  <a:pt x="8275" y="21307"/>
                </a:moveTo>
                <a:cubicBezTo>
                  <a:pt x="8207" y="21284"/>
                  <a:pt x="8185" y="21217"/>
                  <a:pt x="8185" y="21149"/>
                </a:cubicBezTo>
                <a:cubicBezTo>
                  <a:pt x="8185" y="21149"/>
                  <a:pt x="8185" y="21149"/>
                  <a:pt x="8185" y="21149"/>
                </a:cubicBezTo>
                <a:cubicBezTo>
                  <a:pt x="8207" y="21104"/>
                  <a:pt x="8275" y="21059"/>
                  <a:pt x="8320" y="21081"/>
                </a:cubicBezTo>
                <a:cubicBezTo>
                  <a:pt x="8320" y="21081"/>
                  <a:pt x="8320" y="21081"/>
                  <a:pt x="8320" y="21081"/>
                </a:cubicBezTo>
                <a:cubicBezTo>
                  <a:pt x="8387" y="21081"/>
                  <a:pt x="8433" y="21149"/>
                  <a:pt x="8410" y="21217"/>
                </a:cubicBezTo>
                <a:cubicBezTo>
                  <a:pt x="8410" y="21217"/>
                  <a:pt x="8410" y="21217"/>
                  <a:pt x="8410" y="21217"/>
                </a:cubicBezTo>
                <a:cubicBezTo>
                  <a:pt x="8387" y="21262"/>
                  <a:pt x="8342" y="21307"/>
                  <a:pt x="8297" y="21307"/>
                </a:cubicBezTo>
                <a:cubicBezTo>
                  <a:pt x="8297" y="21307"/>
                  <a:pt x="8297" y="21307"/>
                  <a:pt x="8297" y="21307"/>
                </a:cubicBezTo>
                <a:cubicBezTo>
                  <a:pt x="8297" y="21307"/>
                  <a:pt x="8275" y="21307"/>
                  <a:pt x="8275" y="21307"/>
                </a:cubicBezTo>
                <a:close/>
                <a:moveTo>
                  <a:pt x="13393" y="21172"/>
                </a:moveTo>
                <a:cubicBezTo>
                  <a:pt x="13370" y="21104"/>
                  <a:pt x="13415" y="21036"/>
                  <a:pt x="13483" y="21036"/>
                </a:cubicBezTo>
                <a:cubicBezTo>
                  <a:pt x="13483" y="21036"/>
                  <a:pt x="13483" y="21036"/>
                  <a:pt x="13483" y="21036"/>
                </a:cubicBezTo>
                <a:cubicBezTo>
                  <a:pt x="13528" y="21014"/>
                  <a:pt x="13596" y="21036"/>
                  <a:pt x="13618" y="21104"/>
                </a:cubicBezTo>
                <a:cubicBezTo>
                  <a:pt x="13618" y="21104"/>
                  <a:pt x="13618" y="21104"/>
                  <a:pt x="13618" y="21104"/>
                </a:cubicBezTo>
                <a:cubicBezTo>
                  <a:pt x="13641" y="21172"/>
                  <a:pt x="13596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28" y="21239"/>
                  <a:pt x="13528" y="21239"/>
                </a:cubicBezTo>
                <a:cubicBezTo>
                  <a:pt x="13528" y="21239"/>
                  <a:pt x="13506" y="21239"/>
                  <a:pt x="13506" y="21239"/>
                </a:cubicBezTo>
                <a:cubicBezTo>
                  <a:pt x="13506" y="21239"/>
                  <a:pt x="13506" y="21239"/>
                  <a:pt x="13506" y="21239"/>
                </a:cubicBezTo>
                <a:cubicBezTo>
                  <a:pt x="13461" y="21239"/>
                  <a:pt x="13415" y="21217"/>
                  <a:pt x="13393" y="21172"/>
                </a:cubicBezTo>
                <a:close/>
                <a:moveTo>
                  <a:pt x="7666" y="21127"/>
                </a:moveTo>
                <a:cubicBezTo>
                  <a:pt x="7666" y="21127"/>
                  <a:pt x="7666" y="21127"/>
                  <a:pt x="7666" y="21127"/>
                </a:cubicBezTo>
                <a:cubicBezTo>
                  <a:pt x="7666" y="21127"/>
                  <a:pt x="7666" y="21127"/>
                  <a:pt x="7666" y="21127"/>
                </a:cubicBezTo>
                <a:cubicBezTo>
                  <a:pt x="7598" y="21104"/>
                  <a:pt x="7553" y="21036"/>
                  <a:pt x="7576" y="20991"/>
                </a:cubicBezTo>
                <a:cubicBezTo>
                  <a:pt x="7576" y="20991"/>
                  <a:pt x="7576" y="20991"/>
                  <a:pt x="7576" y="20991"/>
                </a:cubicBezTo>
                <a:cubicBezTo>
                  <a:pt x="7598" y="20924"/>
                  <a:pt x="7666" y="20901"/>
                  <a:pt x="7734" y="20924"/>
                </a:cubicBezTo>
                <a:cubicBezTo>
                  <a:pt x="7734" y="20924"/>
                  <a:pt x="7734" y="20924"/>
                  <a:pt x="7734" y="20924"/>
                </a:cubicBezTo>
                <a:cubicBezTo>
                  <a:pt x="7779" y="20924"/>
                  <a:pt x="7824" y="20991"/>
                  <a:pt x="7801" y="21059"/>
                </a:cubicBezTo>
                <a:cubicBezTo>
                  <a:pt x="7801" y="21059"/>
                  <a:pt x="7801" y="21059"/>
                  <a:pt x="7801" y="21059"/>
                </a:cubicBezTo>
                <a:cubicBezTo>
                  <a:pt x="7779" y="21104"/>
                  <a:pt x="7734" y="21127"/>
                  <a:pt x="7689" y="21127"/>
                </a:cubicBezTo>
                <a:cubicBezTo>
                  <a:pt x="7689" y="21127"/>
                  <a:pt x="7689" y="21127"/>
                  <a:pt x="7689" y="21127"/>
                </a:cubicBezTo>
                <a:cubicBezTo>
                  <a:pt x="7689" y="21127"/>
                  <a:pt x="7666" y="21127"/>
                  <a:pt x="7666" y="21127"/>
                </a:cubicBezTo>
                <a:close/>
                <a:moveTo>
                  <a:pt x="14002" y="20991"/>
                </a:moveTo>
                <a:cubicBezTo>
                  <a:pt x="13979" y="20924"/>
                  <a:pt x="14024" y="20878"/>
                  <a:pt x="14069" y="20856"/>
                </a:cubicBezTo>
                <a:cubicBezTo>
                  <a:pt x="14069" y="20856"/>
                  <a:pt x="14069" y="20856"/>
                  <a:pt x="14069" y="20856"/>
                </a:cubicBezTo>
                <a:cubicBezTo>
                  <a:pt x="14137" y="20833"/>
                  <a:pt x="14205" y="20856"/>
                  <a:pt x="14227" y="20924"/>
                </a:cubicBezTo>
                <a:cubicBezTo>
                  <a:pt x="14227" y="20924"/>
                  <a:pt x="14227" y="20924"/>
                  <a:pt x="14227" y="20924"/>
                </a:cubicBezTo>
                <a:cubicBezTo>
                  <a:pt x="14227" y="20991"/>
                  <a:pt x="14205" y="21036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37" y="21059"/>
                  <a:pt x="14137" y="21059"/>
                </a:cubicBezTo>
                <a:cubicBezTo>
                  <a:pt x="14137" y="21059"/>
                  <a:pt x="14114" y="21059"/>
                  <a:pt x="14114" y="21059"/>
                </a:cubicBezTo>
                <a:cubicBezTo>
                  <a:pt x="14114" y="21059"/>
                  <a:pt x="14114" y="21059"/>
                  <a:pt x="14114" y="21059"/>
                </a:cubicBezTo>
                <a:cubicBezTo>
                  <a:pt x="14069" y="21059"/>
                  <a:pt x="14024" y="21036"/>
                  <a:pt x="14002" y="20991"/>
                </a:cubicBezTo>
                <a:close/>
                <a:moveTo>
                  <a:pt x="7057" y="20924"/>
                </a:moveTo>
                <a:cubicBezTo>
                  <a:pt x="7057" y="20924"/>
                  <a:pt x="7057" y="20924"/>
                  <a:pt x="7057" y="20924"/>
                </a:cubicBezTo>
                <a:cubicBezTo>
                  <a:pt x="7057" y="20924"/>
                  <a:pt x="7057" y="20924"/>
                  <a:pt x="7057" y="20924"/>
                </a:cubicBezTo>
                <a:cubicBezTo>
                  <a:pt x="6990" y="20901"/>
                  <a:pt x="6967" y="20833"/>
                  <a:pt x="6990" y="20788"/>
                </a:cubicBezTo>
                <a:cubicBezTo>
                  <a:pt x="6990" y="20788"/>
                  <a:pt x="6990" y="20788"/>
                  <a:pt x="6990" y="20788"/>
                </a:cubicBezTo>
                <a:cubicBezTo>
                  <a:pt x="7012" y="20721"/>
                  <a:pt x="7080" y="20698"/>
                  <a:pt x="7125" y="20721"/>
                </a:cubicBezTo>
                <a:cubicBezTo>
                  <a:pt x="7125" y="20721"/>
                  <a:pt x="7125" y="20721"/>
                  <a:pt x="7125" y="20721"/>
                </a:cubicBezTo>
                <a:cubicBezTo>
                  <a:pt x="7192" y="20743"/>
                  <a:pt x="7215" y="20788"/>
                  <a:pt x="7192" y="20856"/>
                </a:cubicBezTo>
                <a:cubicBezTo>
                  <a:pt x="7192" y="20856"/>
                  <a:pt x="7192" y="20856"/>
                  <a:pt x="7192" y="20856"/>
                </a:cubicBezTo>
                <a:cubicBezTo>
                  <a:pt x="7170" y="20901"/>
                  <a:pt x="7147" y="20924"/>
                  <a:pt x="7102" y="20924"/>
                </a:cubicBezTo>
                <a:cubicBezTo>
                  <a:pt x="7102" y="20924"/>
                  <a:pt x="7102" y="20924"/>
                  <a:pt x="7102" y="20924"/>
                </a:cubicBezTo>
                <a:cubicBezTo>
                  <a:pt x="7080" y="20924"/>
                  <a:pt x="7057" y="20924"/>
                  <a:pt x="7057" y="20924"/>
                </a:cubicBezTo>
                <a:close/>
                <a:moveTo>
                  <a:pt x="14610" y="20788"/>
                </a:moveTo>
                <a:cubicBezTo>
                  <a:pt x="14588" y="20721"/>
                  <a:pt x="14610" y="20653"/>
                  <a:pt x="14656" y="20630"/>
                </a:cubicBezTo>
                <a:cubicBezTo>
                  <a:pt x="14656" y="20630"/>
                  <a:pt x="14656" y="20630"/>
                  <a:pt x="14656" y="20630"/>
                </a:cubicBezTo>
                <a:cubicBezTo>
                  <a:pt x="14723" y="20608"/>
                  <a:pt x="14791" y="20653"/>
                  <a:pt x="14813" y="20698"/>
                </a:cubicBezTo>
                <a:cubicBezTo>
                  <a:pt x="14813" y="20698"/>
                  <a:pt x="14813" y="20698"/>
                  <a:pt x="14813" y="20698"/>
                </a:cubicBezTo>
                <a:cubicBezTo>
                  <a:pt x="14836" y="20766"/>
                  <a:pt x="14813" y="20833"/>
                  <a:pt x="14746" y="20856"/>
                </a:cubicBezTo>
                <a:cubicBezTo>
                  <a:pt x="14746" y="20856"/>
                  <a:pt x="14746" y="20856"/>
                  <a:pt x="14746" y="20856"/>
                </a:cubicBezTo>
                <a:cubicBezTo>
                  <a:pt x="14723" y="20856"/>
                  <a:pt x="14723" y="20856"/>
                  <a:pt x="14701" y="20856"/>
                </a:cubicBezTo>
                <a:cubicBezTo>
                  <a:pt x="14701" y="20856"/>
                  <a:pt x="14701" y="20856"/>
                  <a:pt x="14701" y="20856"/>
                </a:cubicBezTo>
                <a:cubicBezTo>
                  <a:pt x="14656" y="20856"/>
                  <a:pt x="14610" y="20833"/>
                  <a:pt x="14610" y="20788"/>
                </a:cubicBezTo>
                <a:close/>
                <a:moveTo>
                  <a:pt x="6471" y="20676"/>
                </a:moveTo>
                <a:cubicBezTo>
                  <a:pt x="6471" y="20676"/>
                  <a:pt x="6471" y="20676"/>
                  <a:pt x="6471" y="20676"/>
                </a:cubicBezTo>
                <a:cubicBezTo>
                  <a:pt x="6471" y="20676"/>
                  <a:pt x="6471" y="20676"/>
                  <a:pt x="6471" y="20676"/>
                </a:cubicBezTo>
                <a:cubicBezTo>
                  <a:pt x="6403" y="20653"/>
                  <a:pt x="6381" y="20585"/>
                  <a:pt x="6403" y="20540"/>
                </a:cubicBezTo>
                <a:cubicBezTo>
                  <a:pt x="6403" y="20540"/>
                  <a:pt x="6403" y="20540"/>
                  <a:pt x="6403" y="20540"/>
                </a:cubicBezTo>
                <a:cubicBezTo>
                  <a:pt x="6426" y="20473"/>
                  <a:pt x="6494" y="20450"/>
                  <a:pt x="6561" y="20473"/>
                </a:cubicBezTo>
                <a:cubicBezTo>
                  <a:pt x="6561" y="20473"/>
                  <a:pt x="6561" y="20473"/>
                  <a:pt x="6561" y="20473"/>
                </a:cubicBezTo>
                <a:cubicBezTo>
                  <a:pt x="6606" y="20495"/>
                  <a:pt x="6629" y="20563"/>
                  <a:pt x="6606" y="20630"/>
                </a:cubicBezTo>
                <a:cubicBezTo>
                  <a:pt x="6606" y="20630"/>
                  <a:pt x="6606" y="20630"/>
                  <a:pt x="6606" y="20630"/>
                </a:cubicBezTo>
                <a:cubicBezTo>
                  <a:pt x="6584" y="20676"/>
                  <a:pt x="6539" y="20698"/>
                  <a:pt x="6516" y="20698"/>
                </a:cubicBezTo>
                <a:cubicBezTo>
                  <a:pt x="6516" y="20698"/>
                  <a:pt x="6516" y="20698"/>
                  <a:pt x="6516" y="20698"/>
                </a:cubicBezTo>
                <a:cubicBezTo>
                  <a:pt x="6494" y="20698"/>
                  <a:pt x="6471" y="20698"/>
                  <a:pt x="6471" y="20676"/>
                </a:cubicBezTo>
                <a:close/>
                <a:moveTo>
                  <a:pt x="15174" y="20540"/>
                </a:moveTo>
                <a:cubicBezTo>
                  <a:pt x="15152" y="20495"/>
                  <a:pt x="15174" y="20428"/>
                  <a:pt x="15242" y="20382"/>
                </a:cubicBezTo>
                <a:cubicBezTo>
                  <a:pt x="15242" y="20382"/>
                  <a:pt x="15242" y="20382"/>
                  <a:pt x="15242" y="20382"/>
                </a:cubicBezTo>
                <a:cubicBezTo>
                  <a:pt x="15287" y="20360"/>
                  <a:pt x="15354" y="20382"/>
                  <a:pt x="15377" y="20450"/>
                </a:cubicBezTo>
                <a:cubicBezTo>
                  <a:pt x="15377" y="20450"/>
                  <a:pt x="15377" y="20450"/>
                  <a:pt x="15377" y="20450"/>
                </a:cubicBezTo>
                <a:cubicBezTo>
                  <a:pt x="15422" y="20495"/>
                  <a:pt x="15377" y="20563"/>
                  <a:pt x="15332" y="20608"/>
                </a:cubicBezTo>
                <a:cubicBezTo>
                  <a:pt x="15332" y="20608"/>
                  <a:pt x="15332" y="20608"/>
                  <a:pt x="15332" y="20608"/>
                </a:cubicBezTo>
                <a:cubicBezTo>
                  <a:pt x="15309" y="20608"/>
                  <a:pt x="15309" y="20608"/>
                  <a:pt x="15287" y="20608"/>
                </a:cubicBezTo>
                <a:cubicBezTo>
                  <a:pt x="15287" y="20608"/>
                  <a:pt x="15287" y="20608"/>
                  <a:pt x="15287" y="20608"/>
                </a:cubicBezTo>
                <a:cubicBezTo>
                  <a:pt x="15242" y="20608"/>
                  <a:pt x="15197" y="20585"/>
                  <a:pt x="15174" y="20540"/>
                </a:cubicBezTo>
                <a:close/>
                <a:moveTo>
                  <a:pt x="5885" y="20405"/>
                </a:moveTo>
                <a:cubicBezTo>
                  <a:pt x="5817" y="20382"/>
                  <a:pt x="5817" y="20315"/>
                  <a:pt x="5840" y="20247"/>
                </a:cubicBezTo>
                <a:cubicBezTo>
                  <a:pt x="5840" y="20247"/>
                  <a:pt x="5840" y="20247"/>
                  <a:pt x="5840" y="20247"/>
                </a:cubicBezTo>
                <a:cubicBezTo>
                  <a:pt x="5862" y="20202"/>
                  <a:pt x="5930" y="20180"/>
                  <a:pt x="5997" y="20202"/>
                </a:cubicBezTo>
                <a:cubicBezTo>
                  <a:pt x="5997" y="20202"/>
                  <a:pt x="5997" y="20202"/>
                  <a:pt x="5997" y="20202"/>
                </a:cubicBezTo>
                <a:cubicBezTo>
                  <a:pt x="6043" y="20247"/>
                  <a:pt x="6065" y="20315"/>
                  <a:pt x="6043" y="20360"/>
                </a:cubicBezTo>
                <a:cubicBezTo>
                  <a:pt x="6043" y="20360"/>
                  <a:pt x="6043" y="20360"/>
                  <a:pt x="6043" y="20360"/>
                </a:cubicBezTo>
                <a:cubicBezTo>
                  <a:pt x="6020" y="20405"/>
                  <a:pt x="5975" y="20428"/>
                  <a:pt x="5930" y="20428"/>
                </a:cubicBezTo>
                <a:cubicBezTo>
                  <a:pt x="5930" y="20428"/>
                  <a:pt x="5930" y="20428"/>
                  <a:pt x="5930" y="20428"/>
                </a:cubicBezTo>
                <a:cubicBezTo>
                  <a:pt x="5907" y="20428"/>
                  <a:pt x="5907" y="20428"/>
                  <a:pt x="5885" y="20405"/>
                </a:cubicBezTo>
                <a:close/>
                <a:moveTo>
                  <a:pt x="15738" y="20270"/>
                </a:moveTo>
                <a:cubicBezTo>
                  <a:pt x="15715" y="20202"/>
                  <a:pt x="15738" y="20134"/>
                  <a:pt x="15805" y="20112"/>
                </a:cubicBezTo>
                <a:cubicBezTo>
                  <a:pt x="15783" y="20112"/>
                  <a:pt x="15783" y="20112"/>
                  <a:pt x="15783" y="20112"/>
                </a:cubicBezTo>
                <a:cubicBezTo>
                  <a:pt x="15851" y="20089"/>
                  <a:pt x="15918" y="20112"/>
                  <a:pt x="15941" y="20157"/>
                </a:cubicBezTo>
                <a:cubicBezTo>
                  <a:pt x="15941" y="20157"/>
                  <a:pt x="15941" y="20157"/>
                  <a:pt x="15941" y="20157"/>
                </a:cubicBezTo>
                <a:cubicBezTo>
                  <a:pt x="15986" y="20225"/>
                  <a:pt x="15963" y="20292"/>
                  <a:pt x="15896" y="20315"/>
                </a:cubicBezTo>
                <a:cubicBezTo>
                  <a:pt x="15896" y="20315"/>
                  <a:pt x="15896" y="20315"/>
                  <a:pt x="15896" y="20315"/>
                </a:cubicBezTo>
                <a:cubicBezTo>
                  <a:pt x="15873" y="20315"/>
                  <a:pt x="15873" y="20315"/>
                  <a:pt x="15851" y="20315"/>
                </a:cubicBezTo>
                <a:cubicBezTo>
                  <a:pt x="15851" y="20315"/>
                  <a:pt x="15851" y="20315"/>
                  <a:pt x="15851" y="20315"/>
                </a:cubicBezTo>
                <a:cubicBezTo>
                  <a:pt x="15805" y="20315"/>
                  <a:pt x="15760" y="20315"/>
                  <a:pt x="15738" y="20270"/>
                </a:cubicBezTo>
                <a:close/>
                <a:moveTo>
                  <a:pt x="5321" y="20089"/>
                </a:moveTo>
                <a:cubicBezTo>
                  <a:pt x="5321" y="20089"/>
                  <a:pt x="5321" y="20089"/>
                  <a:pt x="5321" y="20089"/>
                </a:cubicBezTo>
                <a:cubicBezTo>
                  <a:pt x="5321" y="20089"/>
                  <a:pt x="5321" y="20089"/>
                  <a:pt x="5321" y="20089"/>
                </a:cubicBezTo>
                <a:cubicBezTo>
                  <a:pt x="5276" y="20067"/>
                  <a:pt x="5253" y="19999"/>
                  <a:pt x="5276" y="19954"/>
                </a:cubicBezTo>
                <a:cubicBezTo>
                  <a:pt x="5276" y="19954"/>
                  <a:pt x="5276" y="19954"/>
                  <a:pt x="5276" y="19954"/>
                </a:cubicBezTo>
                <a:cubicBezTo>
                  <a:pt x="5321" y="19886"/>
                  <a:pt x="5389" y="19864"/>
                  <a:pt x="5434" y="19909"/>
                </a:cubicBezTo>
                <a:cubicBezTo>
                  <a:pt x="5434" y="19909"/>
                  <a:pt x="5434" y="19909"/>
                  <a:pt x="5434" y="19909"/>
                </a:cubicBezTo>
                <a:cubicBezTo>
                  <a:pt x="5501" y="19932"/>
                  <a:pt x="5501" y="19999"/>
                  <a:pt x="5479" y="20067"/>
                </a:cubicBezTo>
                <a:cubicBezTo>
                  <a:pt x="5479" y="20067"/>
                  <a:pt x="5479" y="20067"/>
                  <a:pt x="5479" y="20067"/>
                </a:cubicBezTo>
                <a:cubicBezTo>
                  <a:pt x="5456" y="20089"/>
                  <a:pt x="5411" y="20112"/>
                  <a:pt x="5389" y="20112"/>
                </a:cubicBezTo>
                <a:cubicBezTo>
                  <a:pt x="5389" y="20112"/>
                  <a:pt x="5389" y="20112"/>
                  <a:pt x="5389" y="20112"/>
                </a:cubicBezTo>
                <a:cubicBezTo>
                  <a:pt x="5366" y="20112"/>
                  <a:pt x="5344" y="20112"/>
                  <a:pt x="5321" y="20089"/>
                </a:cubicBezTo>
                <a:close/>
                <a:moveTo>
                  <a:pt x="16301" y="19954"/>
                </a:moveTo>
                <a:cubicBezTo>
                  <a:pt x="16256" y="19909"/>
                  <a:pt x="16279" y="19841"/>
                  <a:pt x="16324" y="19796"/>
                </a:cubicBezTo>
                <a:cubicBezTo>
                  <a:pt x="16324" y="19796"/>
                  <a:pt x="16324" y="19796"/>
                  <a:pt x="16324" y="19796"/>
                </a:cubicBezTo>
                <a:cubicBezTo>
                  <a:pt x="16392" y="19774"/>
                  <a:pt x="16459" y="19796"/>
                  <a:pt x="16482" y="19841"/>
                </a:cubicBezTo>
                <a:cubicBezTo>
                  <a:pt x="16482" y="19841"/>
                  <a:pt x="16482" y="19841"/>
                  <a:pt x="16482" y="19841"/>
                </a:cubicBezTo>
                <a:cubicBezTo>
                  <a:pt x="16527" y="19886"/>
                  <a:pt x="16504" y="19954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59" y="19999"/>
                  <a:pt x="16459" y="19999"/>
                  <a:pt x="16459" y="19999"/>
                </a:cubicBezTo>
                <a:cubicBezTo>
                  <a:pt x="16437" y="19999"/>
                  <a:pt x="16414" y="19999"/>
                  <a:pt x="16392" y="19999"/>
                </a:cubicBezTo>
                <a:cubicBezTo>
                  <a:pt x="16392" y="19999"/>
                  <a:pt x="16392" y="19999"/>
                  <a:pt x="16392" y="19999"/>
                </a:cubicBezTo>
                <a:cubicBezTo>
                  <a:pt x="16347" y="19999"/>
                  <a:pt x="16324" y="19999"/>
                  <a:pt x="16301" y="19954"/>
                </a:cubicBezTo>
                <a:close/>
                <a:moveTo>
                  <a:pt x="4780" y="19751"/>
                </a:moveTo>
                <a:cubicBezTo>
                  <a:pt x="4735" y="19729"/>
                  <a:pt x="4712" y="19661"/>
                  <a:pt x="4757" y="19593"/>
                </a:cubicBezTo>
                <a:cubicBezTo>
                  <a:pt x="4757" y="19593"/>
                  <a:pt x="4757" y="19593"/>
                  <a:pt x="4757" y="19593"/>
                </a:cubicBezTo>
                <a:cubicBezTo>
                  <a:pt x="4780" y="19548"/>
                  <a:pt x="4870" y="19548"/>
                  <a:pt x="4915" y="19571"/>
                </a:cubicBezTo>
                <a:cubicBezTo>
                  <a:pt x="4915" y="19571"/>
                  <a:pt x="4915" y="19571"/>
                  <a:pt x="4915" y="19571"/>
                </a:cubicBezTo>
                <a:cubicBezTo>
                  <a:pt x="4960" y="19616"/>
                  <a:pt x="4983" y="19684"/>
                  <a:pt x="4938" y="19729"/>
                </a:cubicBezTo>
                <a:cubicBezTo>
                  <a:pt x="4938" y="19729"/>
                  <a:pt x="4938" y="19729"/>
                  <a:pt x="4938" y="19729"/>
                </a:cubicBezTo>
                <a:cubicBezTo>
                  <a:pt x="4915" y="19751"/>
                  <a:pt x="4893" y="19774"/>
                  <a:pt x="4848" y="19774"/>
                </a:cubicBezTo>
                <a:cubicBezTo>
                  <a:pt x="4848" y="19774"/>
                  <a:pt x="4848" y="19774"/>
                  <a:pt x="4848" y="19774"/>
                </a:cubicBezTo>
                <a:cubicBezTo>
                  <a:pt x="4825" y="19774"/>
                  <a:pt x="4803" y="19774"/>
                  <a:pt x="4780" y="19751"/>
                </a:cubicBezTo>
                <a:close/>
                <a:moveTo>
                  <a:pt x="16820" y="19616"/>
                </a:moveTo>
                <a:cubicBezTo>
                  <a:pt x="16797" y="19571"/>
                  <a:pt x="16797" y="19503"/>
                  <a:pt x="16865" y="19458"/>
                </a:cubicBezTo>
                <a:cubicBezTo>
                  <a:pt x="16865" y="19458"/>
                  <a:pt x="16865" y="19458"/>
                  <a:pt x="16865" y="19458"/>
                </a:cubicBezTo>
                <a:cubicBezTo>
                  <a:pt x="16910" y="19413"/>
                  <a:pt x="16978" y="19435"/>
                  <a:pt x="17023" y="19481"/>
                </a:cubicBezTo>
                <a:cubicBezTo>
                  <a:pt x="17023" y="19481"/>
                  <a:pt x="17023" y="19481"/>
                  <a:pt x="17023" y="19481"/>
                </a:cubicBezTo>
                <a:cubicBezTo>
                  <a:pt x="17046" y="19526"/>
                  <a:pt x="17046" y="19616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78" y="19638"/>
                  <a:pt x="16978" y="19638"/>
                  <a:pt x="16978" y="19638"/>
                </a:cubicBezTo>
                <a:cubicBezTo>
                  <a:pt x="16955" y="19661"/>
                  <a:pt x="16933" y="19661"/>
                  <a:pt x="16910" y="19661"/>
                </a:cubicBezTo>
                <a:cubicBezTo>
                  <a:pt x="16910" y="19661"/>
                  <a:pt x="16910" y="19661"/>
                  <a:pt x="16910" y="19661"/>
                </a:cubicBezTo>
                <a:cubicBezTo>
                  <a:pt x="16888" y="19661"/>
                  <a:pt x="16843" y="19638"/>
                  <a:pt x="16820" y="19616"/>
                </a:cubicBezTo>
                <a:close/>
                <a:moveTo>
                  <a:pt x="4261" y="19390"/>
                </a:moveTo>
                <a:cubicBezTo>
                  <a:pt x="4261" y="19390"/>
                  <a:pt x="4261" y="19390"/>
                  <a:pt x="4261" y="19390"/>
                </a:cubicBezTo>
                <a:cubicBezTo>
                  <a:pt x="4261" y="19390"/>
                  <a:pt x="4261" y="19390"/>
                  <a:pt x="4261" y="19390"/>
                </a:cubicBezTo>
                <a:cubicBezTo>
                  <a:pt x="4216" y="19345"/>
                  <a:pt x="4216" y="19278"/>
                  <a:pt x="4239" y="19233"/>
                </a:cubicBezTo>
                <a:cubicBezTo>
                  <a:pt x="4239" y="19233"/>
                  <a:pt x="4239" y="19233"/>
                  <a:pt x="4239" y="19233"/>
                </a:cubicBezTo>
                <a:cubicBezTo>
                  <a:pt x="4284" y="19187"/>
                  <a:pt x="4352" y="19165"/>
                  <a:pt x="4397" y="19210"/>
                </a:cubicBezTo>
                <a:cubicBezTo>
                  <a:pt x="4397" y="19210"/>
                  <a:pt x="4397" y="19210"/>
                  <a:pt x="4397" y="19210"/>
                </a:cubicBezTo>
                <a:cubicBezTo>
                  <a:pt x="4442" y="19255"/>
                  <a:pt x="4464" y="19323"/>
                  <a:pt x="4419" y="19368"/>
                </a:cubicBezTo>
                <a:cubicBezTo>
                  <a:pt x="4419" y="19368"/>
                  <a:pt x="4419" y="19368"/>
                  <a:pt x="4419" y="19368"/>
                </a:cubicBezTo>
                <a:cubicBezTo>
                  <a:pt x="4397" y="19390"/>
                  <a:pt x="4374" y="19413"/>
                  <a:pt x="4329" y="19413"/>
                </a:cubicBezTo>
                <a:cubicBezTo>
                  <a:pt x="4329" y="19413"/>
                  <a:pt x="4329" y="19413"/>
                  <a:pt x="4329" y="19413"/>
                </a:cubicBezTo>
                <a:cubicBezTo>
                  <a:pt x="4306" y="19413"/>
                  <a:pt x="4284" y="19413"/>
                  <a:pt x="4261" y="19390"/>
                </a:cubicBezTo>
                <a:close/>
                <a:moveTo>
                  <a:pt x="17339" y="19233"/>
                </a:moveTo>
                <a:cubicBezTo>
                  <a:pt x="17294" y="19187"/>
                  <a:pt x="17316" y="19120"/>
                  <a:pt x="17361" y="19075"/>
                </a:cubicBezTo>
                <a:cubicBezTo>
                  <a:pt x="17361" y="19075"/>
                  <a:pt x="17361" y="19075"/>
                  <a:pt x="17361" y="19075"/>
                </a:cubicBezTo>
                <a:cubicBezTo>
                  <a:pt x="17406" y="19052"/>
                  <a:pt x="17474" y="19052"/>
                  <a:pt x="17519" y="19097"/>
                </a:cubicBezTo>
                <a:cubicBezTo>
                  <a:pt x="17519" y="19097"/>
                  <a:pt x="17519" y="19097"/>
                  <a:pt x="17519" y="19097"/>
                </a:cubicBezTo>
                <a:cubicBezTo>
                  <a:pt x="17564" y="19142"/>
                  <a:pt x="17542" y="19233"/>
                  <a:pt x="17496" y="19255"/>
                </a:cubicBezTo>
                <a:cubicBezTo>
                  <a:pt x="17496" y="19255"/>
                  <a:pt x="17496" y="19255"/>
                  <a:pt x="17496" y="19255"/>
                </a:cubicBezTo>
                <a:cubicBezTo>
                  <a:pt x="17474" y="19278"/>
                  <a:pt x="17451" y="19278"/>
                  <a:pt x="17429" y="19278"/>
                </a:cubicBezTo>
                <a:cubicBezTo>
                  <a:pt x="17429" y="19278"/>
                  <a:pt x="17429" y="19278"/>
                  <a:pt x="17429" y="19278"/>
                </a:cubicBezTo>
                <a:cubicBezTo>
                  <a:pt x="17384" y="19278"/>
                  <a:pt x="17361" y="19278"/>
                  <a:pt x="17339" y="19233"/>
                </a:cubicBezTo>
                <a:close/>
                <a:moveTo>
                  <a:pt x="3765" y="18985"/>
                </a:moveTo>
                <a:cubicBezTo>
                  <a:pt x="3720" y="18939"/>
                  <a:pt x="3720" y="18872"/>
                  <a:pt x="3765" y="18827"/>
                </a:cubicBezTo>
                <a:cubicBezTo>
                  <a:pt x="3765" y="18827"/>
                  <a:pt x="3765" y="18827"/>
                  <a:pt x="3765" y="18827"/>
                </a:cubicBezTo>
                <a:cubicBezTo>
                  <a:pt x="3810" y="18782"/>
                  <a:pt x="3878" y="18782"/>
                  <a:pt x="3923" y="18827"/>
                </a:cubicBezTo>
                <a:cubicBezTo>
                  <a:pt x="3923" y="18827"/>
                  <a:pt x="3923" y="18827"/>
                  <a:pt x="3923" y="18827"/>
                </a:cubicBezTo>
                <a:cubicBezTo>
                  <a:pt x="3968" y="18849"/>
                  <a:pt x="3968" y="18917"/>
                  <a:pt x="3923" y="18985"/>
                </a:cubicBezTo>
                <a:cubicBezTo>
                  <a:pt x="3923" y="18985"/>
                  <a:pt x="3923" y="18985"/>
                  <a:pt x="3923" y="18985"/>
                </a:cubicBezTo>
                <a:cubicBezTo>
                  <a:pt x="3901" y="19007"/>
                  <a:pt x="3878" y="19007"/>
                  <a:pt x="3833" y="19007"/>
                </a:cubicBezTo>
                <a:cubicBezTo>
                  <a:pt x="3833" y="19007"/>
                  <a:pt x="3833" y="19007"/>
                  <a:pt x="3833" y="19007"/>
                </a:cubicBezTo>
                <a:cubicBezTo>
                  <a:pt x="3810" y="19007"/>
                  <a:pt x="3788" y="19007"/>
                  <a:pt x="3765" y="18985"/>
                </a:cubicBezTo>
                <a:close/>
                <a:moveTo>
                  <a:pt x="17835" y="18849"/>
                </a:moveTo>
                <a:cubicBezTo>
                  <a:pt x="17790" y="18804"/>
                  <a:pt x="17790" y="18714"/>
                  <a:pt x="17835" y="18691"/>
                </a:cubicBezTo>
                <a:cubicBezTo>
                  <a:pt x="17835" y="18691"/>
                  <a:pt x="17835" y="18691"/>
                  <a:pt x="17835" y="18691"/>
                </a:cubicBezTo>
                <a:cubicBezTo>
                  <a:pt x="17880" y="18646"/>
                  <a:pt x="17947" y="18646"/>
                  <a:pt x="17992" y="18691"/>
                </a:cubicBezTo>
                <a:cubicBezTo>
                  <a:pt x="17992" y="18691"/>
                  <a:pt x="17992" y="18691"/>
                  <a:pt x="17992" y="18691"/>
                </a:cubicBezTo>
                <a:cubicBezTo>
                  <a:pt x="18038" y="18737"/>
                  <a:pt x="18038" y="18804"/>
                  <a:pt x="17992" y="18849"/>
                </a:cubicBezTo>
                <a:cubicBezTo>
                  <a:pt x="17992" y="18849"/>
                  <a:pt x="17992" y="18849"/>
                  <a:pt x="17992" y="18849"/>
                </a:cubicBezTo>
                <a:cubicBezTo>
                  <a:pt x="17970" y="18872"/>
                  <a:pt x="17925" y="18872"/>
                  <a:pt x="17902" y="18872"/>
                </a:cubicBezTo>
                <a:cubicBezTo>
                  <a:pt x="17902" y="18872"/>
                  <a:pt x="17902" y="18872"/>
                  <a:pt x="17902" y="18872"/>
                </a:cubicBezTo>
                <a:cubicBezTo>
                  <a:pt x="17880" y="18872"/>
                  <a:pt x="17857" y="18872"/>
                  <a:pt x="17835" y="18849"/>
                </a:cubicBezTo>
                <a:close/>
                <a:moveTo>
                  <a:pt x="3292" y="18556"/>
                </a:moveTo>
                <a:cubicBezTo>
                  <a:pt x="3247" y="18511"/>
                  <a:pt x="3247" y="18443"/>
                  <a:pt x="3292" y="18398"/>
                </a:cubicBezTo>
                <a:cubicBezTo>
                  <a:pt x="3292" y="18398"/>
                  <a:pt x="3292" y="18398"/>
                  <a:pt x="3292" y="18398"/>
                </a:cubicBezTo>
                <a:cubicBezTo>
                  <a:pt x="3337" y="18353"/>
                  <a:pt x="3405" y="18353"/>
                  <a:pt x="3450" y="18398"/>
                </a:cubicBezTo>
                <a:cubicBezTo>
                  <a:pt x="3450" y="18398"/>
                  <a:pt x="3450" y="18398"/>
                  <a:pt x="3450" y="18398"/>
                </a:cubicBezTo>
                <a:cubicBezTo>
                  <a:pt x="3495" y="18443"/>
                  <a:pt x="3495" y="18511"/>
                  <a:pt x="3450" y="18556"/>
                </a:cubicBezTo>
                <a:cubicBezTo>
                  <a:pt x="3450" y="18556"/>
                  <a:pt x="3450" y="18556"/>
                  <a:pt x="3450" y="18556"/>
                </a:cubicBezTo>
                <a:cubicBezTo>
                  <a:pt x="3427" y="18579"/>
                  <a:pt x="3405" y="18579"/>
                  <a:pt x="3382" y="18579"/>
                </a:cubicBezTo>
                <a:cubicBezTo>
                  <a:pt x="3382" y="18579"/>
                  <a:pt x="3382" y="18579"/>
                  <a:pt x="3382" y="18579"/>
                </a:cubicBezTo>
                <a:cubicBezTo>
                  <a:pt x="3359" y="18579"/>
                  <a:pt x="3314" y="18579"/>
                  <a:pt x="3292" y="18556"/>
                </a:cubicBezTo>
                <a:close/>
                <a:moveTo>
                  <a:pt x="18286" y="18421"/>
                </a:moveTo>
                <a:cubicBezTo>
                  <a:pt x="18241" y="18376"/>
                  <a:pt x="18241" y="18308"/>
                  <a:pt x="18286" y="18263"/>
                </a:cubicBezTo>
                <a:cubicBezTo>
                  <a:pt x="18286" y="18263"/>
                  <a:pt x="18286" y="18263"/>
                  <a:pt x="18286" y="18263"/>
                </a:cubicBezTo>
                <a:cubicBezTo>
                  <a:pt x="18331" y="18218"/>
                  <a:pt x="18398" y="18218"/>
                  <a:pt x="18443" y="18263"/>
                </a:cubicBezTo>
                <a:cubicBezTo>
                  <a:pt x="18443" y="18263"/>
                  <a:pt x="18443" y="18263"/>
                  <a:pt x="18443" y="18263"/>
                </a:cubicBezTo>
                <a:cubicBezTo>
                  <a:pt x="18489" y="18308"/>
                  <a:pt x="18489" y="18376"/>
                  <a:pt x="18443" y="18421"/>
                </a:cubicBezTo>
                <a:cubicBezTo>
                  <a:pt x="18443" y="18421"/>
                  <a:pt x="18443" y="18421"/>
                  <a:pt x="18443" y="18421"/>
                </a:cubicBezTo>
                <a:cubicBezTo>
                  <a:pt x="18421" y="18443"/>
                  <a:pt x="18398" y="18443"/>
                  <a:pt x="18376" y="18443"/>
                </a:cubicBezTo>
                <a:cubicBezTo>
                  <a:pt x="18376" y="18443"/>
                  <a:pt x="18376" y="18443"/>
                  <a:pt x="18376" y="18443"/>
                </a:cubicBezTo>
                <a:cubicBezTo>
                  <a:pt x="18331" y="18443"/>
                  <a:pt x="18308" y="18443"/>
                  <a:pt x="18286" y="18421"/>
                </a:cubicBezTo>
                <a:close/>
                <a:moveTo>
                  <a:pt x="2863" y="18105"/>
                </a:moveTo>
                <a:cubicBezTo>
                  <a:pt x="2863" y="18105"/>
                  <a:pt x="2863" y="18105"/>
                  <a:pt x="2863" y="18105"/>
                </a:cubicBezTo>
                <a:cubicBezTo>
                  <a:pt x="2863" y="18105"/>
                  <a:pt x="2863" y="18105"/>
                  <a:pt x="2863" y="18105"/>
                </a:cubicBezTo>
                <a:cubicBezTo>
                  <a:pt x="2818" y="18060"/>
                  <a:pt x="2818" y="17992"/>
                  <a:pt x="2863" y="17947"/>
                </a:cubicBezTo>
                <a:cubicBezTo>
                  <a:pt x="2863" y="17947"/>
                  <a:pt x="2863" y="17947"/>
                  <a:pt x="2863" y="17947"/>
                </a:cubicBezTo>
                <a:cubicBezTo>
                  <a:pt x="2909" y="17902"/>
                  <a:pt x="2976" y="17902"/>
                  <a:pt x="3021" y="17947"/>
                </a:cubicBezTo>
                <a:cubicBezTo>
                  <a:pt x="3021" y="17947"/>
                  <a:pt x="3021" y="17947"/>
                  <a:pt x="3021" y="17947"/>
                </a:cubicBezTo>
                <a:cubicBezTo>
                  <a:pt x="3066" y="17992"/>
                  <a:pt x="3066" y="18060"/>
                  <a:pt x="3021" y="18105"/>
                </a:cubicBezTo>
                <a:cubicBezTo>
                  <a:pt x="3021" y="18105"/>
                  <a:pt x="3021" y="18105"/>
                  <a:pt x="3021" y="18105"/>
                </a:cubicBezTo>
                <a:cubicBezTo>
                  <a:pt x="2999" y="18128"/>
                  <a:pt x="2954" y="18128"/>
                  <a:pt x="2931" y="18128"/>
                </a:cubicBezTo>
                <a:cubicBezTo>
                  <a:pt x="2931" y="18128"/>
                  <a:pt x="2931" y="18128"/>
                  <a:pt x="2931" y="18128"/>
                </a:cubicBezTo>
                <a:cubicBezTo>
                  <a:pt x="2909" y="18128"/>
                  <a:pt x="2886" y="18128"/>
                  <a:pt x="2863" y="18105"/>
                </a:cubicBezTo>
                <a:close/>
                <a:moveTo>
                  <a:pt x="18714" y="17947"/>
                </a:moveTo>
                <a:cubicBezTo>
                  <a:pt x="18669" y="17925"/>
                  <a:pt x="18669" y="17835"/>
                  <a:pt x="18714" y="17790"/>
                </a:cubicBezTo>
                <a:cubicBezTo>
                  <a:pt x="18714" y="17790"/>
                  <a:pt x="18714" y="17790"/>
                  <a:pt x="18714" y="17790"/>
                </a:cubicBezTo>
                <a:cubicBezTo>
                  <a:pt x="18759" y="17744"/>
                  <a:pt x="18827" y="17744"/>
                  <a:pt x="18872" y="17790"/>
                </a:cubicBezTo>
                <a:cubicBezTo>
                  <a:pt x="18872" y="17790"/>
                  <a:pt x="18872" y="17790"/>
                  <a:pt x="18872" y="17790"/>
                </a:cubicBezTo>
                <a:cubicBezTo>
                  <a:pt x="18917" y="17835"/>
                  <a:pt x="18917" y="17902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94" y="17947"/>
                  <a:pt x="18894" y="17947"/>
                  <a:pt x="18894" y="17947"/>
                </a:cubicBezTo>
                <a:cubicBezTo>
                  <a:pt x="18872" y="17970"/>
                  <a:pt x="18827" y="17992"/>
                  <a:pt x="18804" y="17992"/>
                </a:cubicBezTo>
                <a:cubicBezTo>
                  <a:pt x="18804" y="17992"/>
                  <a:pt x="18804" y="17992"/>
                  <a:pt x="18804" y="17992"/>
                </a:cubicBezTo>
                <a:cubicBezTo>
                  <a:pt x="18782" y="17992"/>
                  <a:pt x="18737" y="17970"/>
                  <a:pt x="18714" y="17947"/>
                </a:cubicBezTo>
                <a:close/>
                <a:moveTo>
                  <a:pt x="2435" y="17609"/>
                </a:moveTo>
                <a:cubicBezTo>
                  <a:pt x="2390" y="17564"/>
                  <a:pt x="2413" y="17496"/>
                  <a:pt x="2458" y="17451"/>
                </a:cubicBezTo>
                <a:cubicBezTo>
                  <a:pt x="2458" y="17451"/>
                  <a:pt x="2458" y="17451"/>
                  <a:pt x="2458" y="17451"/>
                </a:cubicBezTo>
                <a:cubicBezTo>
                  <a:pt x="2503" y="17429"/>
                  <a:pt x="2570" y="17429"/>
                  <a:pt x="2615" y="17474"/>
                </a:cubicBezTo>
                <a:cubicBezTo>
                  <a:pt x="2615" y="17474"/>
                  <a:pt x="2615" y="17474"/>
                  <a:pt x="2615" y="17474"/>
                </a:cubicBezTo>
                <a:cubicBezTo>
                  <a:pt x="2661" y="17519"/>
                  <a:pt x="2638" y="17587"/>
                  <a:pt x="2593" y="17632"/>
                </a:cubicBezTo>
                <a:cubicBezTo>
                  <a:pt x="2593" y="17632"/>
                  <a:pt x="2593" y="17632"/>
                  <a:pt x="2593" y="17632"/>
                </a:cubicBezTo>
                <a:cubicBezTo>
                  <a:pt x="2570" y="17654"/>
                  <a:pt x="2548" y="17654"/>
                  <a:pt x="2525" y="17654"/>
                </a:cubicBezTo>
                <a:cubicBezTo>
                  <a:pt x="2525" y="17654"/>
                  <a:pt x="2525" y="17654"/>
                  <a:pt x="2525" y="17654"/>
                </a:cubicBezTo>
                <a:cubicBezTo>
                  <a:pt x="2480" y="17654"/>
                  <a:pt x="2458" y="17654"/>
                  <a:pt x="2435" y="17609"/>
                </a:cubicBezTo>
                <a:close/>
                <a:moveTo>
                  <a:pt x="19142" y="17474"/>
                </a:moveTo>
                <a:cubicBezTo>
                  <a:pt x="19075" y="17429"/>
                  <a:pt x="19075" y="17361"/>
                  <a:pt x="19120" y="17316"/>
                </a:cubicBezTo>
                <a:cubicBezTo>
                  <a:pt x="19120" y="17316"/>
                  <a:pt x="19120" y="17316"/>
                  <a:pt x="19120" y="17316"/>
                </a:cubicBezTo>
                <a:cubicBezTo>
                  <a:pt x="19142" y="17271"/>
                  <a:pt x="19233" y="17271"/>
                  <a:pt x="19278" y="17294"/>
                </a:cubicBezTo>
                <a:cubicBezTo>
                  <a:pt x="19278" y="17294"/>
                  <a:pt x="19278" y="17294"/>
                  <a:pt x="19278" y="17294"/>
                </a:cubicBezTo>
                <a:cubicBezTo>
                  <a:pt x="19323" y="17339"/>
                  <a:pt x="19323" y="17406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300" y="17451"/>
                  <a:pt x="19300" y="17451"/>
                  <a:pt x="19300" y="17451"/>
                </a:cubicBezTo>
                <a:cubicBezTo>
                  <a:pt x="19278" y="17496"/>
                  <a:pt x="19233" y="17496"/>
                  <a:pt x="19210" y="17496"/>
                </a:cubicBezTo>
                <a:cubicBezTo>
                  <a:pt x="19210" y="17496"/>
                  <a:pt x="19210" y="17496"/>
                  <a:pt x="19210" y="17496"/>
                </a:cubicBezTo>
                <a:cubicBezTo>
                  <a:pt x="19187" y="17496"/>
                  <a:pt x="19165" y="17496"/>
                  <a:pt x="19142" y="17474"/>
                </a:cubicBezTo>
                <a:close/>
                <a:moveTo>
                  <a:pt x="2052" y="17113"/>
                </a:moveTo>
                <a:cubicBezTo>
                  <a:pt x="2007" y="17068"/>
                  <a:pt x="2029" y="17000"/>
                  <a:pt x="2074" y="16955"/>
                </a:cubicBezTo>
                <a:cubicBezTo>
                  <a:pt x="2074" y="16955"/>
                  <a:pt x="2074" y="16955"/>
                  <a:pt x="2074" y="16955"/>
                </a:cubicBezTo>
                <a:cubicBezTo>
                  <a:pt x="2119" y="16910"/>
                  <a:pt x="2187" y="16933"/>
                  <a:pt x="2232" y="16978"/>
                </a:cubicBezTo>
                <a:cubicBezTo>
                  <a:pt x="2232" y="16978"/>
                  <a:pt x="2232" y="16978"/>
                  <a:pt x="2232" y="16978"/>
                </a:cubicBezTo>
                <a:cubicBezTo>
                  <a:pt x="2277" y="17023"/>
                  <a:pt x="2255" y="17113"/>
                  <a:pt x="2210" y="17136"/>
                </a:cubicBezTo>
                <a:cubicBezTo>
                  <a:pt x="2210" y="17136"/>
                  <a:pt x="2210" y="17136"/>
                  <a:pt x="2210" y="17136"/>
                </a:cubicBezTo>
                <a:cubicBezTo>
                  <a:pt x="2187" y="17158"/>
                  <a:pt x="2165" y="17158"/>
                  <a:pt x="2142" y="17158"/>
                </a:cubicBezTo>
                <a:cubicBezTo>
                  <a:pt x="2142" y="17158"/>
                  <a:pt x="2142" y="17158"/>
                  <a:pt x="2142" y="17158"/>
                </a:cubicBezTo>
                <a:cubicBezTo>
                  <a:pt x="2097" y="17158"/>
                  <a:pt x="2074" y="17136"/>
                  <a:pt x="2052" y="17113"/>
                </a:cubicBezTo>
                <a:close/>
                <a:moveTo>
                  <a:pt x="19503" y="16978"/>
                </a:moveTo>
                <a:cubicBezTo>
                  <a:pt x="19458" y="16933"/>
                  <a:pt x="19458" y="16865"/>
                  <a:pt x="19481" y="16820"/>
                </a:cubicBezTo>
                <a:cubicBezTo>
                  <a:pt x="19481" y="16820"/>
                  <a:pt x="19481" y="16820"/>
                  <a:pt x="19481" y="16820"/>
                </a:cubicBezTo>
                <a:cubicBezTo>
                  <a:pt x="19526" y="16775"/>
                  <a:pt x="19593" y="16752"/>
                  <a:pt x="19638" y="16797"/>
                </a:cubicBezTo>
                <a:cubicBezTo>
                  <a:pt x="19638" y="16797"/>
                  <a:pt x="19638" y="16797"/>
                  <a:pt x="19638" y="16797"/>
                </a:cubicBezTo>
                <a:cubicBezTo>
                  <a:pt x="19684" y="16820"/>
                  <a:pt x="19706" y="16888"/>
                  <a:pt x="19661" y="16955"/>
                </a:cubicBezTo>
                <a:cubicBezTo>
                  <a:pt x="19661" y="16955"/>
                  <a:pt x="19661" y="16955"/>
                  <a:pt x="19661" y="16955"/>
                </a:cubicBezTo>
                <a:cubicBezTo>
                  <a:pt x="19638" y="16978"/>
                  <a:pt x="19616" y="17000"/>
                  <a:pt x="19571" y="17000"/>
                </a:cubicBezTo>
                <a:cubicBezTo>
                  <a:pt x="19571" y="17000"/>
                  <a:pt x="19571" y="17000"/>
                  <a:pt x="19571" y="17000"/>
                </a:cubicBezTo>
                <a:cubicBezTo>
                  <a:pt x="19548" y="17000"/>
                  <a:pt x="19526" y="16978"/>
                  <a:pt x="19503" y="16978"/>
                </a:cubicBezTo>
                <a:close/>
                <a:moveTo>
                  <a:pt x="1691" y="16595"/>
                </a:moveTo>
                <a:cubicBezTo>
                  <a:pt x="1691" y="16595"/>
                  <a:pt x="1691" y="16595"/>
                  <a:pt x="1691" y="16595"/>
                </a:cubicBezTo>
                <a:cubicBezTo>
                  <a:pt x="1691" y="16595"/>
                  <a:pt x="1691" y="16595"/>
                  <a:pt x="1691" y="16595"/>
                </a:cubicBezTo>
                <a:cubicBezTo>
                  <a:pt x="1646" y="16527"/>
                  <a:pt x="1668" y="16459"/>
                  <a:pt x="1714" y="16437"/>
                </a:cubicBezTo>
                <a:cubicBezTo>
                  <a:pt x="1714" y="16437"/>
                  <a:pt x="1714" y="16437"/>
                  <a:pt x="1714" y="16437"/>
                </a:cubicBezTo>
                <a:cubicBezTo>
                  <a:pt x="1781" y="16392"/>
                  <a:pt x="1849" y="16414"/>
                  <a:pt x="1871" y="16459"/>
                </a:cubicBezTo>
                <a:cubicBezTo>
                  <a:pt x="1871" y="16459"/>
                  <a:pt x="1871" y="16459"/>
                  <a:pt x="1871" y="16459"/>
                </a:cubicBezTo>
                <a:cubicBezTo>
                  <a:pt x="1916" y="16527"/>
                  <a:pt x="1894" y="16595"/>
                  <a:pt x="1849" y="16617"/>
                </a:cubicBezTo>
                <a:cubicBezTo>
                  <a:pt x="1849" y="16617"/>
                  <a:pt x="1849" y="16617"/>
                  <a:pt x="1849" y="16617"/>
                </a:cubicBezTo>
                <a:cubicBezTo>
                  <a:pt x="1826" y="16640"/>
                  <a:pt x="1804" y="16640"/>
                  <a:pt x="1781" y="16640"/>
                </a:cubicBezTo>
                <a:cubicBezTo>
                  <a:pt x="1781" y="16640"/>
                  <a:pt x="1781" y="16640"/>
                  <a:pt x="1781" y="16640"/>
                </a:cubicBezTo>
                <a:cubicBezTo>
                  <a:pt x="1759" y="16640"/>
                  <a:pt x="1714" y="16617"/>
                  <a:pt x="1691" y="16595"/>
                </a:cubicBezTo>
                <a:close/>
                <a:moveTo>
                  <a:pt x="19864" y="16437"/>
                </a:moveTo>
                <a:cubicBezTo>
                  <a:pt x="19819" y="16414"/>
                  <a:pt x="19796" y="16347"/>
                  <a:pt x="19819" y="16301"/>
                </a:cubicBezTo>
                <a:cubicBezTo>
                  <a:pt x="19819" y="16301"/>
                  <a:pt x="19819" y="16301"/>
                  <a:pt x="19819" y="16301"/>
                </a:cubicBezTo>
                <a:cubicBezTo>
                  <a:pt x="19864" y="16234"/>
                  <a:pt x="19932" y="16234"/>
                  <a:pt x="19977" y="16256"/>
                </a:cubicBezTo>
                <a:cubicBezTo>
                  <a:pt x="19977" y="16256"/>
                  <a:pt x="19977" y="16256"/>
                  <a:pt x="19977" y="16256"/>
                </a:cubicBezTo>
                <a:cubicBezTo>
                  <a:pt x="20044" y="16279"/>
                  <a:pt x="20044" y="16347"/>
                  <a:pt x="20022" y="16414"/>
                </a:cubicBezTo>
                <a:cubicBezTo>
                  <a:pt x="20022" y="16414"/>
                  <a:pt x="20022" y="16414"/>
                  <a:pt x="20022" y="16414"/>
                </a:cubicBezTo>
                <a:cubicBezTo>
                  <a:pt x="19999" y="16437"/>
                  <a:pt x="19954" y="16459"/>
                  <a:pt x="19932" y="16459"/>
                </a:cubicBezTo>
                <a:cubicBezTo>
                  <a:pt x="19932" y="16459"/>
                  <a:pt x="19932" y="16459"/>
                  <a:pt x="19932" y="16459"/>
                </a:cubicBezTo>
                <a:cubicBezTo>
                  <a:pt x="19909" y="16459"/>
                  <a:pt x="19886" y="16459"/>
                  <a:pt x="19864" y="16437"/>
                </a:cubicBezTo>
                <a:close/>
                <a:moveTo>
                  <a:pt x="1353" y="16031"/>
                </a:moveTo>
                <a:cubicBezTo>
                  <a:pt x="1330" y="15986"/>
                  <a:pt x="1353" y="15918"/>
                  <a:pt x="1398" y="15896"/>
                </a:cubicBezTo>
                <a:cubicBezTo>
                  <a:pt x="1398" y="15896"/>
                  <a:pt x="1398" y="15896"/>
                  <a:pt x="1398" y="15896"/>
                </a:cubicBezTo>
                <a:cubicBezTo>
                  <a:pt x="1466" y="15851"/>
                  <a:pt x="1533" y="15873"/>
                  <a:pt x="1556" y="15918"/>
                </a:cubicBezTo>
                <a:cubicBezTo>
                  <a:pt x="1556" y="15918"/>
                  <a:pt x="1556" y="15918"/>
                  <a:pt x="1556" y="15918"/>
                </a:cubicBezTo>
                <a:cubicBezTo>
                  <a:pt x="1601" y="15986"/>
                  <a:pt x="1578" y="16053"/>
                  <a:pt x="1511" y="16076"/>
                </a:cubicBezTo>
                <a:cubicBezTo>
                  <a:pt x="1511" y="16076"/>
                  <a:pt x="1511" y="16076"/>
                  <a:pt x="1511" y="16076"/>
                </a:cubicBezTo>
                <a:cubicBezTo>
                  <a:pt x="1488" y="16099"/>
                  <a:pt x="1488" y="16099"/>
                  <a:pt x="1466" y="16099"/>
                </a:cubicBezTo>
                <a:cubicBezTo>
                  <a:pt x="1466" y="16099"/>
                  <a:pt x="1466" y="16099"/>
                  <a:pt x="1466" y="16099"/>
                </a:cubicBezTo>
                <a:cubicBezTo>
                  <a:pt x="1420" y="16099"/>
                  <a:pt x="1375" y="16076"/>
                  <a:pt x="1353" y="16031"/>
                </a:cubicBezTo>
                <a:close/>
                <a:moveTo>
                  <a:pt x="20180" y="15896"/>
                </a:moveTo>
                <a:cubicBezTo>
                  <a:pt x="20134" y="15873"/>
                  <a:pt x="20112" y="15805"/>
                  <a:pt x="20134" y="15760"/>
                </a:cubicBezTo>
                <a:cubicBezTo>
                  <a:pt x="20134" y="15760"/>
                  <a:pt x="20134" y="15760"/>
                  <a:pt x="20134" y="15760"/>
                </a:cubicBezTo>
                <a:cubicBezTo>
                  <a:pt x="20157" y="15693"/>
                  <a:pt x="20225" y="15670"/>
                  <a:pt x="20292" y="15693"/>
                </a:cubicBezTo>
                <a:cubicBezTo>
                  <a:pt x="20292" y="15693"/>
                  <a:pt x="20292" y="15693"/>
                  <a:pt x="20292" y="15693"/>
                </a:cubicBezTo>
                <a:cubicBezTo>
                  <a:pt x="20337" y="15738"/>
                  <a:pt x="20360" y="15805"/>
                  <a:pt x="20337" y="15851"/>
                </a:cubicBezTo>
                <a:cubicBezTo>
                  <a:pt x="20337" y="15851"/>
                  <a:pt x="20337" y="15851"/>
                  <a:pt x="20337" y="15851"/>
                </a:cubicBezTo>
                <a:cubicBezTo>
                  <a:pt x="20315" y="15896"/>
                  <a:pt x="20270" y="15918"/>
                  <a:pt x="20247" y="15918"/>
                </a:cubicBezTo>
                <a:cubicBezTo>
                  <a:pt x="20247" y="15918"/>
                  <a:pt x="20247" y="15918"/>
                  <a:pt x="20247" y="15918"/>
                </a:cubicBezTo>
                <a:cubicBezTo>
                  <a:pt x="20225" y="15918"/>
                  <a:pt x="20202" y="15918"/>
                  <a:pt x="20180" y="15896"/>
                </a:cubicBezTo>
                <a:close/>
                <a:moveTo>
                  <a:pt x="1060" y="15467"/>
                </a:moveTo>
                <a:cubicBezTo>
                  <a:pt x="1037" y="15422"/>
                  <a:pt x="1060" y="15354"/>
                  <a:pt x="1127" y="15332"/>
                </a:cubicBezTo>
                <a:cubicBezTo>
                  <a:pt x="1127" y="15332"/>
                  <a:pt x="1127" y="15332"/>
                  <a:pt x="1127" y="15332"/>
                </a:cubicBezTo>
                <a:cubicBezTo>
                  <a:pt x="1172" y="15287"/>
                  <a:pt x="1240" y="15309"/>
                  <a:pt x="1263" y="15377"/>
                </a:cubicBezTo>
                <a:cubicBezTo>
                  <a:pt x="1263" y="15377"/>
                  <a:pt x="1263" y="15377"/>
                  <a:pt x="1263" y="15377"/>
                </a:cubicBezTo>
                <a:cubicBezTo>
                  <a:pt x="1308" y="15422"/>
                  <a:pt x="1285" y="15490"/>
                  <a:pt x="1218" y="15535"/>
                </a:cubicBezTo>
                <a:cubicBezTo>
                  <a:pt x="1218" y="15535"/>
                  <a:pt x="1218" y="15535"/>
                  <a:pt x="1218" y="15535"/>
                </a:cubicBezTo>
                <a:cubicBezTo>
                  <a:pt x="1195" y="15535"/>
                  <a:pt x="1195" y="15535"/>
                  <a:pt x="1172" y="15535"/>
                </a:cubicBezTo>
                <a:cubicBezTo>
                  <a:pt x="1172" y="15535"/>
                  <a:pt x="1172" y="15535"/>
                  <a:pt x="1172" y="15535"/>
                </a:cubicBezTo>
                <a:cubicBezTo>
                  <a:pt x="1127" y="15535"/>
                  <a:pt x="1082" y="15512"/>
                  <a:pt x="1060" y="15467"/>
                </a:cubicBezTo>
                <a:close/>
                <a:moveTo>
                  <a:pt x="20473" y="15332"/>
                </a:moveTo>
                <a:cubicBezTo>
                  <a:pt x="20405" y="15309"/>
                  <a:pt x="20382" y="15242"/>
                  <a:pt x="20405" y="15197"/>
                </a:cubicBezTo>
                <a:cubicBezTo>
                  <a:pt x="20405" y="15197"/>
                  <a:pt x="20405" y="15197"/>
                  <a:pt x="20405" y="15197"/>
                </a:cubicBezTo>
                <a:cubicBezTo>
                  <a:pt x="20450" y="15129"/>
                  <a:pt x="20518" y="15106"/>
                  <a:pt x="20563" y="15129"/>
                </a:cubicBezTo>
                <a:cubicBezTo>
                  <a:pt x="20563" y="15129"/>
                  <a:pt x="20563" y="15129"/>
                  <a:pt x="20563" y="15129"/>
                </a:cubicBezTo>
                <a:cubicBezTo>
                  <a:pt x="20630" y="15152"/>
                  <a:pt x="20653" y="15219"/>
                  <a:pt x="20630" y="15287"/>
                </a:cubicBezTo>
                <a:cubicBezTo>
                  <a:pt x="20630" y="15287"/>
                  <a:pt x="20630" y="15287"/>
                  <a:pt x="20630" y="15287"/>
                </a:cubicBezTo>
                <a:cubicBezTo>
                  <a:pt x="20608" y="15332"/>
                  <a:pt x="20563" y="15354"/>
                  <a:pt x="20518" y="15354"/>
                </a:cubicBezTo>
                <a:cubicBezTo>
                  <a:pt x="20518" y="15354"/>
                  <a:pt x="20518" y="15354"/>
                  <a:pt x="20518" y="15354"/>
                </a:cubicBezTo>
                <a:cubicBezTo>
                  <a:pt x="20495" y="15354"/>
                  <a:pt x="20495" y="15354"/>
                  <a:pt x="20473" y="15332"/>
                </a:cubicBezTo>
                <a:close/>
                <a:moveTo>
                  <a:pt x="812" y="14904"/>
                </a:moveTo>
                <a:cubicBezTo>
                  <a:pt x="812" y="14904"/>
                  <a:pt x="812" y="14904"/>
                  <a:pt x="812" y="14904"/>
                </a:cubicBezTo>
                <a:cubicBezTo>
                  <a:pt x="812" y="14904"/>
                  <a:pt x="812" y="14904"/>
                  <a:pt x="812" y="14904"/>
                </a:cubicBezTo>
                <a:cubicBezTo>
                  <a:pt x="789" y="14836"/>
                  <a:pt x="812" y="14768"/>
                  <a:pt x="879" y="14746"/>
                </a:cubicBezTo>
                <a:cubicBezTo>
                  <a:pt x="879" y="14746"/>
                  <a:pt x="879" y="14746"/>
                  <a:pt x="879" y="14746"/>
                </a:cubicBezTo>
                <a:cubicBezTo>
                  <a:pt x="924" y="14723"/>
                  <a:pt x="992" y="14746"/>
                  <a:pt x="1015" y="14813"/>
                </a:cubicBezTo>
                <a:cubicBezTo>
                  <a:pt x="1015" y="14813"/>
                  <a:pt x="1015" y="14813"/>
                  <a:pt x="1015" y="14813"/>
                </a:cubicBezTo>
                <a:cubicBezTo>
                  <a:pt x="1037" y="14858"/>
                  <a:pt x="1015" y="14926"/>
                  <a:pt x="947" y="14949"/>
                </a:cubicBezTo>
                <a:cubicBezTo>
                  <a:pt x="947" y="14949"/>
                  <a:pt x="947" y="14949"/>
                  <a:pt x="947" y="14949"/>
                </a:cubicBezTo>
                <a:cubicBezTo>
                  <a:pt x="947" y="14949"/>
                  <a:pt x="924" y="14971"/>
                  <a:pt x="924" y="14971"/>
                </a:cubicBezTo>
                <a:cubicBezTo>
                  <a:pt x="924" y="14971"/>
                  <a:pt x="924" y="14971"/>
                  <a:pt x="924" y="14971"/>
                </a:cubicBezTo>
                <a:cubicBezTo>
                  <a:pt x="879" y="14971"/>
                  <a:pt x="834" y="14926"/>
                  <a:pt x="812" y="14904"/>
                </a:cubicBezTo>
                <a:close/>
                <a:moveTo>
                  <a:pt x="20721" y="14768"/>
                </a:moveTo>
                <a:cubicBezTo>
                  <a:pt x="20653" y="14746"/>
                  <a:pt x="20630" y="14678"/>
                  <a:pt x="20653" y="14610"/>
                </a:cubicBezTo>
                <a:cubicBezTo>
                  <a:pt x="20653" y="14610"/>
                  <a:pt x="20653" y="14610"/>
                  <a:pt x="20653" y="14610"/>
                </a:cubicBezTo>
                <a:cubicBezTo>
                  <a:pt x="20676" y="14565"/>
                  <a:pt x="20743" y="14520"/>
                  <a:pt x="20811" y="14543"/>
                </a:cubicBezTo>
                <a:cubicBezTo>
                  <a:pt x="20811" y="14543"/>
                  <a:pt x="20811" y="14543"/>
                  <a:pt x="20811" y="14543"/>
                </a:cubicBezTo>
                <a:cubicBezTo>
                  <a:pt x="20856" y="14565"/>
                  <a:pt x="20901" y="14633"/>
                  <a:pt x="20878" y="14701"/>
                </a:cubicBezTo>
                <a:cubicBezTo>
                  <a:pt x="20878" y="14701"/>
                  <a:pt x="20878" y="14701"/>
                  <a:pt x="20878" y="14701"/>
                </a:cubicBezTo>
                <a:cubicBezTo>
                  <a:pt x="20856" y="14746"/>
                  <a:pt x="20811" y="14768"/>
                  <a:pt x="20766" y="14768"/>
                </a:cubicBezTo>
                <a:cubicBezTo>
                  <a:pt x="20766" y="14768"/>
                  <a:pt x="20766" y="14768"/>
                  <a:pt x="20766" y="14768"/>
                </a:cubicBezTo>
                <a:cubicBezTo>
                  <a:pt x="20743" y="14768"/>
                  <a:pt x="20743" y="14768"/>
                  <a:pt x="20721" y="14768"/>
                </a:cubicBezTo>
                <a:close/>
                <a:moveTo>
                  <a:pt x="586" y="14295"/>
                </a:moveTo>
                <a:cubicBezTo>
                  <a:pt x="564" y="14227"/>
                  <a:pt x="586" y="14182"/>
                  <a:pt x="654" y="14159"/>
                </a:cubicBezTo>
                <a:cubicBezTo>
                  <a:pt x="654" y="14159"/>
                  <a:pt x="654" y="14159"/>
                  <a:pt x="654" y="14159"/>
                </a:cubicBezTo>
                <a:cubicBezTo>
                  <a:pt x="722" y="14137"/>
                  <a:pt x="789" y="14159"/>
                  <a:pt x="789" y="14227"/>
                </a:cubicBezTo>
                <a:cubicBezTo>
                  <a:pt x="789" y="14227"/>
                  <a:pt x="789" y="14227"/>
                  <a:pt x="789" y="14227"/>
                </a:cubicBezTo>
                <a:cubicBezTo>
                  <a:pt x="812" y="14272"/>
                  <a:pt x="789" y="14340"/>
                  <a:pt x="722" y="14362"/>
                </a:cubicBezTo>
                <a:cubicBezTo>
                  <a:pt x="722" y="14362"/>
                  <a:pt x="722" y="14362"/>
                  <a:pt x="722" y="14362"/>
                </a:cubicBezTo>
                <a:cubicBezTo>
                  <a:pt x="722" y="14362"/>
                  <a:pt x="699" y="14362"/>
                  <a:pt x="699" y="14362"/>
                </a:cubicBezTo>
                <a:cubicBezTo>
                  <a:pt x="699" y="14362"/>
                  <a:pt x="699" y="14362"/>
                  <a:pt x="699" y="14362"/>
                </a:cubicBezTo>
                <a:cubicBezTo>
                  <a:pt x="654" y="14362"/>
                  <a:pt x="609" y="14340"/>
                  <a:pt x="586" y="14295"/>
                </a:cubicBezTo>
                <a:close/>
                <a:moveTo>
                  <a:pt x="20946" y="14159"/>
                </a:moveTo>
                <a:cubicBezTo>
                  <a:pt x="20878" y="14137"/>
                  <a:pt x="20856" y="14092"/>
                  <a:pt x="20856" y="14024"/>
                </a:cubicBezTo>
                <a:cubicBezTo>
                  <a:pt x="20856" y="14024"/>
                  <a:pt x="20856" y="14024"/>
                  <a:pt x="20856" y="14024"/>
                </a:cubicBezTo>
                <a:cubicBezTo>
                  <a:pt x="20878" y="13957"/>
                  <a:pt x="20946" y="13934"/>
                  <a:pt x="21014" y="13957"/>
                </a:cubicBezTo>
                <a:cubicBezTo>
                  <a:pt x="21014" y="13957"/>
                  <a:pt x="21014" y="13957"/>
                  <a:pt x="21014" y="13957"/>
                </a:cubicBezTo>
                <a:cubicBezTo>
                  <a:pt x="21059" y="13979"/>
                  <a:pt x="21104" y="14024"/>
                  <a:pt x="21081" y="14092"/>
                </a:cubicBezTo>
                <a:cubicBezTo>
                  <a:pt x="21081" y="14092"/>
                  <a:pt x="21081" y="14092"/>
                  <a:pt x="21081" y="14092"/>
                </a:cubicBezTo>
                <a:cubicBezTo>
                  <a:pt x="21059" y="14137"/>
                  <a:pt x="21014" y="14182"/>
                  <a:pt x="20969" y="14182"/>
                </a:cubicBezTo>
                <a:cubicBezTo>
                  <a:pt x="20969" y="14182"/>
                  <a:pt x="20969" y="14182"/>
                  <a:pt x="20969" y="14182"/>
                </a:cubicBezTo>
                <a:cubicBezTo>
                  <a:pt x="20969" y="14182"/>
                  <a:pt x="20946" y="14159"/>
                  <a:pt x="20946" y="14159"/>
                </a:cubicBezTo>
                <a:close/>
                <a:moveTo>
                  <a:pt x="406" y="13686"/>
                </a:moveTo>
                <a:cubicBezTo>
                  <a:pt x="383" y="13618"/>
                  <a:pt x="406" y="13573"/>
                  <a:pt x="473" y="13551"/>
                </a:cubicBezTo>
                <a:cubicBezTo>
                  <a:pt x="473" y="13551"/>
                  <a:pt x="473" y="13551"/>
                  <a:pt x="473" y="13551"/>
                </a:cubicBezTo>
                <a:cubicBezTo>
                  <a:pt x="541" y="13528"/>
                  <a:pt x="586" y="13573"/>
                  <a:pt x="609" y="13618"/>
                </a:cubicBezTo>
                <a:cubicBezTo>
                  <a:pt x="609" y="13618"/>
                  <a:pt x="609" y="13618"/>
                  <a:pt x="609" y="13618"/>
                </a:cubicBezTo>
                <a:cubicBezTo>
                  <a:pt x="631" y="13686"/>
                  <a:pt x="586" y="13754"/>
                  <a:pt x="541" y="13776"/>
                </a:cubicBezTo>
                <a:cubicBezTo>
                  <a:pt x="541" y="13776"/>
                  <a:pt x="541" y="13776"/>
                  <a:pt x="541" y="13776"/>
                </a:cubicBezTo>
                <a:cubicBezTo>
                  <a:pt x="519" y="13776"/>
                  <a:pt x="519" y="13776"/>
                  <a:pt x="496" y="13776"/>
                </a:cubicBezTo>
                <a:cubicBezTo>
                  <a:pt x="496" y="13776"/>
                  <a:pt x="496" y="13776"/>
                  <a:pt x="496" y="13776"/>
                </a:cubicBezTo>
                <a:cubicBezTo>
                  <a:pt x="451" y="13776"/>
                  <a:pt x="406" y="13731"/>
                  <a:pt x="406" y="13686"/>
                </a:cubicBezTo>
                <a:close/>
                <a:moveTo>
                  <a:pt x="21127" y="13551"/>
                </a:moveTo>
                <a:cubicBezTo>
                  <a:pt x="21059" y="13551"/>
                  <a:pt x="21014" y="13483"/>
                  <a:pt x="21036" y="13415"/>
                </a:cubicBezTo>
                <a:cubicBezTo>
                  <a:pt x="21036" y="13415"/>
                  <a:pt x="21036" y="13415"/>
                  <a:pt x="21036" y="13415"/>
                </a:cubicBezTo>
                <a:cubicBezTo>
                  <a:pt x="21059" y="13370"/>
                  <a:pt x="21127" y="13325"/>
                  <a:pt x="21172" y="13348"/>
                </a:cubicBezTo>
                <a:cubicBezTo>
                  <a:pt x="21172" y="13348"/>
                  <a:pt x="21172" y="13348"/>
                  <a:pt x="21172" y="13348"/>
                </a:cubicBezTo>
                <a:cubicBezTo>
                  <a:pt x="21239" y="13348"/>
                  <a:pt x="21284" y="13415"/>
                  <a:pt x="21262" y="13483"/>
                </a:cubicBezTo>
                <a:cubicBezTo>
                  <a:pt x="21262" y="13483"/>
                  <a:pt x="21262" y="13483"/>
                  <a:pt x="21262" y="13483"/>
                </a:cubicBezTo>
                <a:cubicBezTo>
                  <a:pt x="21239" y="13528"/>
                  <a:pt x="21194" y="13573"/>
                  <a:pt x="21149" y="13573"/>
                </a:cubicBezTo>
                <a:cubicBezTo>
                  <a:pt x="21149" y="13573"/>
                  <a:pt x="21149" y="13573"/>
                  <a:pt x="21149" y="13573"/>
                </a:cubicBezTo>
                <a:cubicBezTo>
                  <a:pt x="21149" y="13573"/>
                  <a:pt x="21127" y="13573"/>
                  <a:pt x="21127" y="13551"/>
                </a:cubicBezTo>
                <a:close/>
                <a:moveTo>
                  <a:pt x="248" y="13077"/>
                </a:moveTo>
                <a:cubicBezTo>
                  <a:pt x="225" y="13010"/>
                  <a:pt x="271" y="12942"/>
                  <a:pt x="338" y="12942"/>
                </a:cubicBezTo>
                <a:cubicBezTo>
                  <a:pt x="338" y="12942"/>
                  <a:pt x="338" y="12942"/>
                  <a:pt x="338" y="12942"/>
                </a:cubicBezTo>
                <a:cubicBezTo>
                  <a:pt x="383" y="12919"/>
                  <a:pt x="451" y="12965"/>
                  <a:pt x="473" y="13032"/>
                </a:cubicBezTo>
                <a:cubicBezTo>
                  <a:pt x="473" y="13032"/>
                  <a:pt x="473" y="13032"/>
                  <a:pt x="473" y="13032"/>
                </a:cubicBezTo>
                <a:cubicBezTo>
                  <a:pt x="473" y="13077"/>
                  <a:pt x="428" y="13145"/>
                  <a:pt x="383" y="13145"/>
                </a:cubicBezTo>
                <a:cubicBezTo>
                  <a:pt x="383" y="13145"/>
                  <a:pt x="383" y="13145"/>
                  <a:pt x="383" y="13145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361" y="13167"/>
                  <a:pt x="361" y="13167"/>
                  <a:pt x="361" y="13167"/>
                </a:cubicBezTo>
                <a:cubicBezTo>
                  <a:pt x="293" y="13167"/>
                  <a:pt x="248" y="13122"/>
                  <a:pt x="248" y="13077"/>
                </a:cubicBezTo>
                <a:close/>
                <a:moveTo>
                  <a:pt x="21262" y="12942"/>
                </a:moveTo>
                <a:cubicBezTo>
                  <a:pt x="21194" y="12942"/>
                  <a:pt x="21172" y="12874"/>
                  <a:pt x="21172" y="12807"/>
                </a:cubicBezTo>
                <a:cubicBezTo>
                  <a:pt x="21172" y="12807"/>
                  <a:pt x="21172" y="12807"/>
                  <a:pt x="21172" y="12807"/>
                </a:cubicBezTo>
                <a:cubicBezTo>
                  <a:pt x="21194" y="12762"/>
                  <a:pt x="21239" y="12716"/>
                  <a:pt x="21307" y="12716"/>
                </a:cubicBezTo>
                <a:cubicBezTo>
                  <a:pt x="21307" y="12716"/>
                  <a:pt x="21307" y="12716"/>
                  <a:pt x="21307" y="12716"/>
                </a:cubicBezTo>
                <a:cubicBezTo>
                  <a:pt x="21375" y="12739"/>
                  <a:pt x="21420" y="12807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852"/>
                  <a:pt x="21397" y="12852"/>
                  <a:pt x="21397" y="12852"/>
                </a:cubicBezTo>
                <a:cubicBezTo>
                  <a:pt x="21397" y="12919"/>
                  <a:pt x="21329" y="12942"/>
                  <a:pt x="21284" y="12942"/>
                </a:cubicBezTo>
                <a:cubicBezTo>
                  <a:pt x="21284" y="12942"/>
                  <a:pt x="21284" y="12942"/>
                  <a:pt x="21284" y="12942"/>
                </a:cubicBezTo>
                <a:cubicBezTo>
                  <a:pt x="21284" y="12942"/>
                  <a:pt x="21284" y="12942"/>
                  <a:pt x="21262" y="12942"/>
                </a:cubicBezTo>
                <a:close/>
                <a:moveTo>
                  <a:pt x="135" y="12446"/>
                </a:moveTo>
                <a:cubicBezTo>
                  <a:pt x="113" y="12378"/>
                  <a:pt x="158" y="12333"/>
                  <a:pt x="225" y="12311"/>
                </a:cubicBezTo>
                <a:cubicBezTo>
                  <a:pt x="225" y="12311"/>
                  <a:pt x="225" y="12311"/>
                  <a:pt x="225" y="12311"/>
                </a:cubicBezTo>
                <a:cubicBezTo>
                  <a:pt x="293" y="12311"/>
                  <a:pt x="338" y="12356"/>
                  <a:pt x="361" y="12401"/>
                </a:cubicBezTo>
                <a:cubicBezTo>
                  <a:pt x="361" y="12401"/>
                  <a:pt x="361" y="12401"/>
                  <a:pt x="361" y="12401"/>
                </a:cubicBezTo>
                <a:cubicBezTo>
                  <a:pt x="361" y="12468"/>
                  <a:pt x="316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248" y="12536"/>
                  <a:pt x="248" y="12536"/>
                  <a:pt x="248" y="12536"/>
                </a:cubicBezTo>
                <a:cubicBezTo>
                  <a:pt x="180" y="12536"/>
                  <a:pt x="135" y="12491"/>
                  <a:pt x="135" y="12446"/>
                </a:cubicBezTo>
                <a:close/>
                <a:moveTo>
                  <a:pt x="21375" y="12333"/>
                </a:moveTo>
                <a:cubicBezTo>
                  <a:pt x="21307" y="12311"/>
                  <a:pt x="21262" y="12266"/>
                  <a:pt x="21284" y="12198"/>
                </a:cubicBezTo>
                <a:cubicBezTo>
                  <a:pt x="21284" y="12198"/>
                  <a:pt x="21284" y="12198"/>
                  <a:pt x="21284" y="12198"/>
                </a:cubicBezTo>
                <a:cubicBezTo>
                  <a:pt x="21284" y="12130"/>
                  <a:pt x="21352" y="12085"/>
                  <a:pt x="21397" y="12108"/>
                </a:cubicBezTo>
                <a:cubicBezTo>
                  <a:pt x="21397" y="12108"/>
                  <a:pt x="21397" y="12108"/>
                  <a:pt x="21397" y="12108"/>
                </a:cubicBezTo>
                <a:cubicBezTo>
                  <a:pt x="21465" y="12108"/>
                  <a:pt x="21510" y="12175"/>
                  <a:pt x="21510" y="12220"/>
                </a:cubicBezTo>
                <a:cubicBezTo>
                  <a:pt x="21510" y="12220"/>
                  <a:pt x="21510" y="12220"/>
                  <a:pt x="21510" y="12220"/>
                </a:cubicBezTo>
                <a:cubicBezTo>
                  <a:pt x="21487" y="12288"/>
                  <a:pt x="21442" y="12333"/>
                  <a:pt x="21397" y="12333"/>
                </a:cubicBezTo>
                <a:cubicBezTo>
                  <a:pt x="21397" y="12333"/>
                  <a:pt x="21397" y="12333"/>
                  <a:pt x="21397" y="12333"/>
                </a:cubicBezTo>
                <a:cubicBezTo>
                  <a:pt x="21375" y="12333"/>
                  <a:pt x="21375" y="12333"/>
                  <a:pt x="21375" y="12333"/>
                </a:cubicBezTo>
                <a:close/>
                <a:moveTo>
                  <a:pt x="45" y="11815"/>
                </a:moveTo>
                <a:cubicBezTo>
                  <a:pt x="45" y="11815"/>
                  <a:pt x="45" y="11815"/>
                  <a:pt x="45" y="11815"/>
                </a:cubicBezTo>
                <a:cubicBezTo>
                  <a:pt x="45" y="11815"/>
                  <a:pt x="45" y="11815"/>
                  <a:pt x="45" y="11815"/>
                </a:cubicBezTo>
                <a:cubicBezTo>
                  <a:pt x="45" y="11747"/>
                  <a:pt x="90" y="11702"/>
                  <a:pt x="158" y="11679"/>
                </a:cubicBezTo>
                <a:cubicBezTo>
                  <a:pt x="158" y="11679"/>
                  <a:pt x="158" y="11679"/>
                  <a:pt x="158" y="11679"/>
                </a:cubicBezTo>
                <a:cubicBezTo>
                  <a:pt x="225" y="11679"/>
                  <a:pt x="271" y="11724"/>
                  <a:pt x="271" y="11792"/>
                </a:cubicBezTo>
                <a:cubicBezTo>
                  <a:pt x="271" y="11792"/>
                  <a:pt x="271" y="11792"/>
                  <a:pt x="271" y="11792"/>
                </a:cubicBezTo>
                <a:cubicBezTo>
                  <a:pt x="271" y="11860"/>
                  <a:pt x="225" y="11905"/>
                  <a:pt x="180" y="11905"/>
                </a:cubicBezTo>
                <a:cubicBezTo>
                  <a:pt x="180" y="11905"/>
                  <a:pt x="180" y="11905"/>
                  <a:pt x="180" y="11905"/>
                </a:cubicBezTo>
                <a:cubicBezTo>
                  <a:pt x="180" y="11905"/>
                  <a:pt x="158" y="11905"/>
                  <a:pt x="158" y="11905"/>
                </a:cubicBezTo>
                <a:cubicBezTo>
                  <a:pt x="158" y="11905"/>
                  <a:pt x="158" y="11905"/>
                  <a:pt x="158" y="11905"/>
                </a:cubicBezTo>
                <a:cubicBezTo>
                  <a:pt x="113" y="11905"/>
                  <a:pt x="68" y="11860"/>
                  <a:pt x="45" y="11815"/>
                </a:cubicBezTo>
                <a:close/>
                <a:moveTo>
                  <a:pt x="21442" y="11702"/>
                </a:moveTo>
                <a:cubicBezTo>
                  <a:pt x="21375" y="11702"/>
                  <a:pt x="21329" y="11634"/>
                  <a:pt x="21352" y="11589"/>
                </a:cubicBezTo>
                <a:cubicBezTo>
                  <a:pt x="21352" y="11589"/>
                  <a:pt x="21352" y="11589"/>
                  <a:pt x="21352" y="11589"/>
                </a:cubicBezTo>
                <a:cubicBezTo>
                  <a:pt x="21352" y="11522"/>
                  <a:pt x="21397" y="11476"/>
                  <a:pt x="21465" y="11476"/>
                </a:cubicBezTo>
                <a:cubicBezTo>
                  <a:pt x="21465" y="11476"/>
                  <a:pt x="21465" y="11476"/>
                  <a:pt x="21465" y="11476"/>
                </a:cubicBezTo>
                <a:cubicBezTo>
                  <a:pt x="21532" y="11476"/>
                  <a:pt x="21577" y="11522"/>
                  <a:pt x="21577" y="11589"/>
                </a:cubicBezTo>
                <a:cubicBezTo>
                  <a:pt x="21577" y="11589"/>
                  <a:pt x="21577" y="11589"/>
                  <a:pt x="21577" y="11589"/>
                </a:cubicBezTo>
                <a:cubicBezTo>
                  <a:pt x="21555" y="11657"/>
                  <a:pt x="21510" y="11702"/>
                  <a:pt x="21465" y="11702"/>
                </a:cubicBezTo>
                <a:cubicBezTo>
                  <a:pt x="21465" y="11702"/>
                  <a:pt x="21465" y="11702"/>
                  <a:pt x="21465" y="11702"/>
                </a:cubicBezTo>
                <a:cubicBezTo>
                  <a:pt x="21442" y="11702"/>
                  <a:pt x="21442" y="11702"/>
                  <a:pt x="21442" y="11702"/>
                </a:cubicBezTo>
                <a:close/>
                <a:moveTo>
                  <a:pt x="0" y="11161"/>
                </a:moveTo>
                <a:cubicBezTo>
                  <a:pt x="0" y="11116"/>
                  <a:pt x="68" y="11048"/>
                  <a:pt x="113" y="11048"/>
                </a:cubicBezTo>
                <a:cubicBezTo>
                  <a:pt x="113" y="11048"/>
                  <a:pt x="113" y="11048"/>
                  <a:pt x="113" y="11048"/>
                </a:cubicBezTo>
                <a:cubicBezTo>
                  <a:pt x="180" y="11048"/>
                  <a:pt x="225" y="11093"/>
                  <a:pt x="225" y="11161"/>
                </a:cubicBezTo>
                <a:cubicBezTo>
                  <a:pt x="225" y="11161"/>
                  <a:pt x="225" y="11161"/>
                  <a:pt x="225" y="11161"/>
                </a:cubicBezTo>
                <a:cubicBezTo>
                  <a:pt x="248" y="11228"/>
                  <a:pt x="180" y="11273"/>
                  <a:pt x="135" y="11273"/>
                </a:cubicBezTo>
                <a:cubicBezTo>
                  <a:pt x="135" y="11273"/>
                  <a:pt x="135" y="11273"/>
                  <a:pt x="135" y="11273"/>
                </a:cubicBezTo>
                <a:cubicBezTo>
                  <a:pt x="135" y="11273"/>
                  <a:pt x="135" y="11273"/>
                  <a:pt x="113" y="11273"/>
                </a:cubicBezTo>
                <a:cubicBezTo>
                  <a:pt x="113" y="11273"/>
                  <a:pt x="113" y="11273"/>
                  <a:pt x="113" y="11273"/>
                </a:cubicBezTo>
                <a:cubicBezTo>
                  <a:pt x="68" y="11273"/>
                  <a:pt x="23" y="11228"/>
                  <a:pt x="0" y="11161"/>
                </a:cubicBezTo>
                <a:close/>
                <a:moveTo>
                  <a:pt x="21487" y="11071"/>
                </a:moveTo>
                <a:cubicBezTo>
                  <a:pt x="21420" y="11071"/>
                  <a:pt x="21375" y="11025"/>
                  <a:pt x="21375" y="10958"/>
                </a:cubicBezTo>
                <a:cubicBezTo>
                  <a:pt x="21375" y="10958"/>
                  <a:pt x="21375" y="10958"/>
                  <a:pt x="21375" y="10958"/>
                </a:cubicBezTo>
                <a:cubicBezTo>
                  <a:pt x="21375" y="10890"/>
                  <a:pt x="21420" y="10845"/>
                  <a:pt x="21487" y="10845"/>
                </a:cubicBezTo>
                <a:cubicBezTo>
                  <a:pt x="21487" y="10845"/>
                  <a:pt x="21487" y="10845"/>
                  <a:pt x="21487" y="10845"/>
                </a:cubicBezTo>
                <a:cubicBezTo>
                  <a:pt x="21555" y="10845"/>
                  <a:pt x="21600" y="10890"/>
                  <a:pt x="21600" y="10958"/>
                </a:cubicBezTo>
                <a:cubicBezTo>
                  <a:pt x="21600" y="10958"/>
                  <a:pt x="21600" y="10958"/>
                  <a:pt x="21600" y="10958"/>
                </a:cubicBezTo>
                <a:cubicBezTo>
                  <a:pt x="21600" y="11025"/>
                  <a:pt x="21532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ubicBezTo>
                  <a:pt x="21487" y="11071"/>
                  <a:pt x="21487" y="11071"/>
                  <a:pt x="21487" y="11071"/>
                </a:cubicBezTo>
                <a:close/>
                <a:moveTo>
                  <a:pt x="113" y="10642"/>
                </a:moveTo>
                <a:cubicBezTo>
                  <a:pt x="45" y="10642"/>
                  <a:pt x="0" y="10597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529"/>
                  <a:pt x="0" y="10529"/>
                  <a:pt x="0" y="10529"/>
                </a:cubicBezTo>
                <a:cubicBezTo>
                  <a:pt x="0" y="10462"/>
                  <a:pt x="68" y="10417"/>
                  <a:pt x="113" y="10417"/>
                </a:cubicBezTo>
                <a:cubicBezTo>
                  <a:pt x="113" y="10417"/>
                  <a:pt x="113" y="10417"/>
                  <a:pt x="113" y="10417"/>
                </a:cubicBezTo>
                <a:cubicBezTo>
                  <a:pt x="180" y="10417"/>
                  <a:pt x="225" y="10484"/>
                  <a:pt x="225" y="10529"/>
                </a:cubicBezTo>
                <a:cubicBezTo>
                  <a:pt x="225" y="10529"/>
                  <a:pt x="225" y="10529"/>
                  <a:pt x="225" y="10529"/>
                </a:cubicBezTo>
                <a:cubicBezTo>
                  <a:pt x="225" y="10597"/>
                  <a:pt x="180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ubicBezTo>
                  <a:pt x="113" y="10642"/>
                  <a:pt x="113" y="10642"/>
                  <a:pt x="113" y="10642"/>
                </a:cubicBezTo>
                <a:close/>
                <a:moveTo>
                  <a:pt x="21352" y="10327"/>
                </a:moveTo>
                <a:cubicBezTo>
                  <a:pt x="21352" y="10327"/>
                  <a:pt x="21352" y="10327"/>
                  <a:pt x="21352" y="10327"/>
                </a:cubicBezTo>
                <a:cubicBezTo>
                  <a:pt x="21352" y="10259"/>
                  <a:pt x="21397" y="10214"/>
                  <a:pt x="21465" y="10214"/>
                </a:cubicBezTo>
                <a:cubicBezTo>
                  <a:pt x="21465" y="10214"/>
                  <a:pt x="21465" y="10214"/>
                  <a:pt x="21465" y="10214"/>
                </a:cubicBezTo>
                <a:cubicBezTo>
                  <a:pt x="21532" y="10214"/>
                  <a:pt x="21577" y="10259"/>
                  <a:pt x="21577" y="10327"/>
                </a:cubicBezTo>
                <a:cubicBezTo>
                  <a:pt x="21577" y="10327"/>
                  <a:pt x="21577" y="10327"/>
                  <a:pt x="21577" y="10327"/>
                </a:cubicBezTo>
                <a:cubicBezTo>
                  <a:pt x="21577" y="10372"/>
                  <a:pt x="21532" y="10439"/>
                  <a:pt x="21487" y="10439"/>
                </a:cubicBezTo>
                <a:cubicBezTo>
                  <a:pt x="21487" y="10439"/>
                  <a:pt x="21487" y="10439"/>
                  <a:pt x="21487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65" y="10439"/>
                  <a:pt x="21465" y="10439"/>
                  <a:pt x="21465" y="10439"/>
                </a:cubicBezTo>
                <a:cubicBezTo>
                  <a:pt x="21420" y="10439"/>
                  <a:pt x="21352" y="10394"/>
                  <a:pt x="21352" y="10327"/>
                </a:cubicBezTo>
                <a:close/>
                <a:moveTo>
                  <a:pt x="135" y="10011"/>
                </a:moveTo>
                <a:cubicBezTo>
                  <a:pt x="90" y="10011"/>
                  <a:pt x="45" y="9966"/>
                  <a:pt x="45" y="9898"/>
                </a:cubicBezTo>
                <a:cubicBezTo>
                  <a:pt x="45" y="9898"/>
                  <a:pt x="45" y="9898"/>
                  <a:pt x="45" y="9898"/>
                </a:cubicBezTo>
                <a:cubicBezTo>
                  <a:pt x="45" y="9830"/>
                  <a:pt x="90" y="9785"/>
                  <a:pt x="158" y="9785"/>
                </a:cubicBezTo>
                <a:cubicBezTo>
                  <a:pt x="158" y="9785"/>
                  <a:pt x="158" y="9785"/>
                  <a:pt x="158" y="9785"/>
                </a:cubicBezTo>
                <a:cubicBezTo>
                  <a:pt x="225" y="9808"/>
                  <a:pt x="271" y="9853"/>
                  <a:pt x="271" y="9921"/>
                </a:cubicBezTo>
                <a:cubicBezTo>
                  <a:pt x="271" y="9921"/>
                  <a:pt x="271" y="9921"/>
                  <a:pt x="271" y="9921"/>
                </a:cubicBezTo>
                <a:cubicBezTo>
                  <a:pt x="271" y="9966"/>
                  <a:pt x="203" y="10011"/>
                  <a:pt x="158" y="10011"/>
                </a:cubicBezTo>
                <a:cubicBezTo>
                  <a:pt x="158" y="10011"/>
                  <a:pt x="158" y="10011"/>
                  <a:pt x="158" y="10011"/>
                </a:cubicBezTo>
                <a:cubicBezTo>
                  <a:pt x="158" y="10011"/>
                  <a:pt x="158" y="10011"/>
                  <a:pt x="135" y="10011"/>
                </a:cubicBezTo>
                <a:close/>
                <a:moveTo>
                  <a:pt x="21307" y="9718"/>
                </a:moveTo>
                <a:cubicBezTo>
                  <a:pt x="21307" y="9650"/>
                  <a:pt x="21352" y="9582"/>
                  <a:pt x="21420" y="9582"/>
                </a:cubicBezTo>
                <a:cubicBezTo>
                  <a:pt x="21420" y="9582"/>
                  <a:pt x="21420" y="9582"/>
                  <a:pt x="21420" y="9582"/>
                </a:cubicBezTo>
                <a:cubicBezTo>
                  <a:pt x="21487" y="9582"/>
                  <a:pt x="21532" y="9628"/>
                  <a:pt x="21532" y="9695"/>
                </a:cubicBezTo>
                <a:cubicBezTo>
                  <a:pt x="21532" y="9695"/>
                  <a:pt x="21532" y="9695"/>
                  <a:pt x="21532" y="9695"/>
                </a:cubicBezTo>
                <a:cubicBezTo>
                  <a:pt x="21555" y="9740"/>
                  <a:pt x="21510" y="9808"/>
                  <a:pt x="21442" y="9808"/>
                </a:cubicBezTo>
                <a:cubicBezTo>
                  <a:pt x="21442" y="9808"/>
                  <a:pt x="21442" y="9808"/>
                  <a:pt x="21442" y="9808"/>
                </a:cubicBezTo>
                <a:cubicBezTo>
                  <a:pt x="21442" y="9808"/>
                  <a:pt x="21420" y="9808"/>
                  <a:pt x="21420" y="9808"/>
                </a:cubicBezTo>
                <a:cubicBezTo>
                  <a:pt x="21420" y="9808"/>
                  <a:pt x="21420" y="9808"/>
                  <a:pt x="21420" y="9808"/>
                </a:cubicBezTo>
                <a:cubicBezTo>
                  <a:pt x="21375" y="9808"/>
                  <a:pt x="21329" y="9763"/>
                  <a:pt x="21307" y="9718"/>
                </a:cubicBezTo>
                <a:close/>
                <a:moveTo>
                  <a:pt x="203" y="9402"/>
                </a:moveTo>
                <a:cubicBezTo>
                  <a:pt x="158" y="9380"/>
                  <a:pt x="113" y="9334"/>
                  <a:pt x="113" y="9267"/>
                </a:cubicBezTo>
                <a:cubicBezTo>
                  <a:pt x="113" y="9267"/>
                  <a:pt x="113" y="9267"/>
                  <a:pt x="113" y="9267"/>
                </a:cubicBezTo>
                <a:cubicBezTo>
                  <a:pt x="113" y="9199"/>
                  <a:pt x="180" y="9154"/>
                  <a:pt x="248" y="9177"/>
                </a:cubicBezTo>
                <a:cubicBezTo>
                  <a:pt x="248" y="9177"/>
                  <a:pt x="248" y="9177"/>
                  <a:pt x="248" y="9177"/>
                </a:cubicBezTo>
                <a:cubicBezTo>
                  <a:pt x="293" y="9177"/>
                  <a:pt x="338" y="9244"/>
                  <a:pt x="338" y="9289"/>
                </a:cubicBezTo>
                <a:cubicBezTo>
                  <a:pt x="338" y="9289"/>
                  <a:pt x="338" y="9289"/>
                  <a:pt x="338" y="9289"/>
                </a:cubicBezTo>
                <a:cubicBezTo>
                  <a:pt x="338" y="9357"/>
                  <a:pt x="271" y="9402"/>
                  <a:pt x="225" y="9402"/>
                </a:cubicBezTo>
                <a:cubicBezTo>
                  <a:pt x="225" y="9402"/>
                  <a:pt x="225" y="9402"/>
                  <a:pt x="225" y="9402"/>
                </a:cubicBezTo>
                <a:cubicBezTo>
                  <a:pt x="225" y="9402"/>
                  <a:pt x="225" y="9402"/>
                  <a:pt x="203" y="9402"/>
                </a:cubicBezTo>
                <a:close/>
                <a:moveTo>
                  <a:pt x="21239" y="9086"/>
                </a:moveTo>
                <a:cubicBezTo>
                  <a:pt x="21217" y="9019"/>
                  <a:pt x="21262" y="8974"/>
                  <a:pt x="21329" y="8951"/>
                </a:cubicBezTo>
                <a:cubicBezTo>
                  <a:pt x="21329" y="8951"/>
                  <a:pt x="21329" y="8951"/>
                  <a:pt x="21329" y="8951"/>
                </a:cubicBezTo>
                <a:cubicBezTo>
                  <a:pt x="21397" y="8951"/>
                  <a:pt x="21442" y="8996"/>
                  <a:pt x="21465" y="9041"/>
                </a:cubicBezTo>
                <a:cubicBezTo>
                  <a:pt x="21465" y="9041"/>
                  <a:pt x="21465" y="9041"/>
                  <a:pt x="21465" y="9041"/>
                </a:cubicBezTo>
                <a:cubicBezTo>
                  <a:pt x="21465" y="9109"/>
                  <a:pt x="21420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352" y="9177"/>
                  <a:pt x="21352" y="9177"/>
                  <a:pt x="21352" y="9177"/>
                </a:cubicBezTo>
                <a:cubicBezTo>
                  <a:pt x="21284" y="9177"/>
                  <a:pt x="21239" y="9154"/>
                  <a:pt x="21239" y="9086"/>
                </a:cubicBezTo>
                <a:close/>
                <a:moveTo>
                  <a:pt x="316" y="8771"/>
                </a:moveTo>
                <a:cubicBezTo>
                  <a:pt x="248" y="8748"/>
                  <a:pt x="203" y="8703"/>
                  <a:pt x="225" y="8635"/>
                </a:cubicBezTo>
                <a:cubicBezTo>
                  <a:pt x="225" y="8635"/>
                  <a:pt x="225" y="8635"/>
                  <a:pt x="225" y="8635"/>
                </a:cubicBezTo>
                <a:cubicBezTo>
                  <a:pt x="225" y="8568"/>
                  <a:pt x="293" y="8545"/>
                  <a:pt x="361" y="8545"/>
                </a:cubicBezTo>
                <a:cubicBezTo>
                  <a:pt x="361" y="8545"/>
                  <a:pt x="361" y="8545"/>
                  <a:pt x="361" y="8545"/>
                </a:cubicBezTo>
                <a:cubicBezTo>
                  <a:pt x="406" y="8568"/>
                  <a:pt x="451" y="8613"/>
                  <a:pt x="451" y="8681"/>
                </a:cubicBezTo>
                <a:cubicBezTo>
                  <a:pt x="451" y="8681"/>
                  <a:pt x="451" y="8681"/>
                  <a:pt x="451" y="8681"/>
                </a:cubicBezTo>
                <a:cubicBezTo>
                  <a:pt x="428" y="8726"/>
                  <a:pt x="383" y="8771"/>
                  <a:pt x="338" y="8771"/>
                </a:cubicBezTo>
                <a:cubicBezTo>
                  <a:pt x="338" y="8771"/>
                  <a:pt x="338" y="8771"/>
                  <a:pt x="338" y="8771"/>
                </a:cubicBezTo>
                <a:cubicBezTo>
                  <a:pt x="316" y="8771"/>
                  <a:pt x="316" y="8771"/>
                  <a:pt x="316" y="8771"/>
                </a:cubicBezTo>
                <a:close/>
                <a:moveTo>
                  <a:pt x="21104" y="8478"/>
                </a:moveTo>
                <a:cubicBezTo>
                  <a:pt x="21104" y="8410"/>
                  <a:pt x="21127" y="8365"/>
                  <a:pt x="21194" y="8342"/>
                </a:cubicBezTo>
                <a:cubicBezTo>
                  <a:pt x="21194" y="8342"/>
                  <a:pt x="21194" y="8342"/>
                  <a:pt x="21194" y="8342"/>
                </a:cubicBezTo>
                <a:cubicBezTo>
                  <a:pt x="21262" y="8320"/>
                  <a:pt x="21329" y="8365"/>
                  <a:pt x="21329" y="8433"/>
                </a:cubicBezTo>
                <a:cubicBezTo>
                  <a:pt x="21329" y="8433"/>
                  <a:pt x="21329" y="8433"/>
                  <a:pt x="21329" y="8433"/>
                </a:cubicBezTo>
                <a:cubicBezTo>
                  <a:pt x="21352" y="8478"/>
                  <a:pt x="21307" y="8545"/>
                  <a:pt x="21239" y="8568"/>
                </a:cubicBezTo>
                <a:cubicBezTo>
                  <a:pt x="21239" y="8568"/>
                  <a:pt x="21239" y="8568"/>
                  <a:pt x="21239" y="8568"/>
                </a:cubicBezTo>
                <a:cubicBezTo>
                  <a:pt x="21239" y="8568"/>
                  <a:pt x="21239" y="8568"/>
                  <a:pt x="21217" y="8568"/>
                </a:cubicBezTo>
                <a:cubicBezTo>
                  <a:pt x="21217" y="8568"/>
                  <a:pt x="21217" y="8568"/>
                  <a:pt x="21217" y="8568"/>
                </a:cubicBezTo>
                <a:cubicBezTo>
                  <a:pt x="21172" y="8568"/>
                  <a:pt x="21127" y="8523"/>
                  <a:pt x="21104" y="8478"/>
                </a:cubicBezTo>
                <a:close/>
                <a:moveTo>
                  <a:pt x="451" y="8162"/>
                </a:moveTo>
                <a:cubicBezTo>
                  <a:pt x="383" y="8139"/>
                  <a:pt x="361" y="8072"/>
                  <a:pt x="361" y="8004"/>
                </a:cubicBezTo>
                <a:cubicBezTo>
                  <a:pt x="361" y="8004"/>
                  <a:pt x="361" y="8004"/>
                  <a:pt x="361" y="8004"/>
                </a:cubicBezTo>
                <a:cubicBezTo>
                  <a:pt x="383" y="7959"/>
                  <a:pt x="451" y="7914"/>
                  <a:pt x="496" y="7937"/>
                </a:cubicBezTo>
                <a:cubicBezTo>
                  <a:pt x="496" y="7937"/>
                  <a:pt x="496" y="7937"/>
                  <a:pt x="496" y="7937"/>
                </a:cubicBezTo>
                <a:cubicBezTo>
                  <a:pt x="564" y="7959"/>
                  <a:pt x="609" y="8004"/>
                  <a:pt x="586" y="8072"/>
                </a:cubicBezTo>
                <a:cubicBezTo>
                  <a:pt x="586" y="8072"/>
                  <a:pt x="586" y="8072"/>
                  <a:pt x="586" y="8072"/>
                </a:cubicBezTo>
                <a:cubicBezTo>
                  <a:pt x="564" y="8117"/>
                  <a:pt x="519" y="8162"/>
                  <a:pt x="473" y="8162"/>
                </a:cubicBezTo>
                <a:cubicBezTo>
                  <a:pt x="473" y="8162"/>
                  <a:pt x="473" y="8162"/>
                  <a:pt x="473" y="8162"/>
                </a:cubicBezTo>
                <a:cubicBezTo>
                  <a:pt x="473" y="8162"/>
                  <a:pt x="451" y="8162"/>
                  <a:pt x="451" y="8162"/>
                </a:cubicBezTo>
                <a:close/>
                <a:moveTo>
                  <a:pt x="20946" y="7869"/>
                </a:moveTo>
                <a:cubicBezTo>
                  <a:pt x="20946" y="7801"/>
                  <a:pt x="20969" y="7756"/>
                  <a:pt x="21036" y="7734"/>
                </a:cubicBezTo>
                <a:cubicBezTo>
                  <a:pt x="21036" y="7734"/>
                  <a:pt x="21036" y="7734"/>
                  <a:pt x="21036" y="7734"/>
                </a:cubicBezTo>
                <a:cubicBezTo>
                  <a:pt x="21104" y="7711"/>
                  <a:pt x="21149" y="7756"/>
                  <a:pt x="21172" y="7801"/>
                </a:cubicBezTo>
                <a:cubicBezTo>
                  <a:pt x="21172" y="7801"/>
                  <a:pt x="21172" y="7801"/>
                  <a:pt x="21172" y="7801"/>
                </a:cubicBezTo>
                <a:cubicBezTo>
                  <a:pt x="21194" y="7869"/>
                  <a:pt x="21149" y="7937"/>
                  <a:pt x="21104" y="7959"/>
                </a:cubicBezTo>
                <a:cubicBezTo>
                  <a:pt x="21104" y="7959"/>
                  <a:pt x="21104" y="7959"/>
                  <a:pt x="21104" y="7959"/>
                </a:cubicBezTo>
                <a:cubicBezTo>
                  <a:pt x="21081" y="7959"/>
                  <a:pt x="21081" y="7959"/>
                  <a:pt x="21059" y="7959"/>
                </a:cubicBezTo>
                <a:cubicBezTo>
                  <a:pt x="21059" y="7959"/>
                  <a:pt x="21059" y="7959"/>
                  <a:pt x="21059" y="7959"/>
                </a:cubicBezTo>
                <a:cubicBezTo>
                  <a:pt x="21014" y="7959"/>
                  <a:pt x="20969" y="7914"/>
                  <a:pt x="20946" y="7869"/>
                </a:cubicBezTo>
                <a:close/>
                <a:moveTo>
                  <a:pt x="631" y="7553"/>
                </a:moveTo>
                <a:cubicBezTo>
                  <a:pt x="564" y="7531"/>
                  <a:pt x="541" y="7463"/>
                  <a:pt x="541" y="7395"/>
                </a:cubicBezTo>
                <a:cubicBezTo>
                  <a:pt x="541" y="7395"/>
                  <a:pt x="541" y="7395"/>
                  <a:pt x="541" y="7395"/>
                </a:cubicBezTo>
                <a:cubicBezTo>
                  <a:pt x="564" y="7350"/>
                  <a:pt x="631" y="7305"/>
                  <a:pt x="699" y="7328"/>
                </a:cubicBezTo>
                <a:cubicBezTo>
                  <a:pt x="699" y="7328"/>
                  <a:pt x="699" y="7328"/>
                  <a:pt x="699" y="7328"/>
                </a:cubicBezTo>
                <a:cubicBezTo>
                  <a:pt x="744" y="7350"/>
                  <a:pt x="789" y="7418"/>
                  <a:pt x="767" y="7486"/>
                </a:cubicBezTo>
                <a:cubicBezTo>
                  <a:pt x="767" y="7486"/>
                  <a:pt x="767" y="7486"/>
                  <a:pt x="767" y="7486"/>
                </a:cubicBezTo>
                <a:cubicBezTo>
                  <a:pt x="744" y="7531"/>
                  <a:pt x="699" y="7553"/>
                  <a:pt x="654" y="7553"/>
                </a:cubicBezTo>
                <a:cubicBezTo>
                  <a:pt x="654" y="7553"/>
                  <a:pt x="654" y="7553"/>
                  <a:pt x="654" y="7553"/>
                </a:cubicBezTo>
                <a:cubicBezTo>
                  <a:pt x="654" y="7553"/>
                  <a:pt x="631" y="7553"/>
                  <a:pt x="631" y="7553"/>
                </a:cubicBezTo>
                <a:close/>
                <a:moveTo>
                  <a:pt x="20766" y="7283"/>
                </a:moveTo>
                <a:cubicBezTo>
                  <a:pt x="20743" y="7215"/>
                  <a:pt x="20766" y="7147"/>
                  <a:pt x="20833" y="7125"/>
                </a:cubicBezTo>
                <a:cubicBezTo>
                  <a:pt x="20833" y="7125"/>
                  <a:pt x="20833" y="7125"/>
                  <a:pt x="20833" y="7125"/>
                </a:cubicBezTo>
                <a:cubicBezTo>
                  <a:pt x="20901" y="7102"/>
                  <a:pt x="20969" y="7147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69" y="7192"/>
                  <a:pt x="20969" y="7192"/>
                  <a:pt x="20969" y="7192"/>
                </a:cubicBezTo>
                <a:cubicBezTo>
                  <a:pt x="20991" y="7260"/>
                  <a:pt x="20969" y="7328"/>
                  <a:pt x="20901" y="7350"/>
                </a:cubicBezTo>
                <a:cubicBezTo>
                  <a:pt x="20901" y="7350"/>
                  <a:pt x="20901" y="7350"/>
                  <a:pt x="20901" y="7350"/>
                </a:cubicBezTo>
                <a:cubicBezTo>
                  <a:pt x="20901" y="7350"/>
                  <a:pt x="20878" y="7350"/>
                  <a:pt x="20878" y="7350"/>
                </a:cubicBezTo>
                <a:cubicBezTo>
                  <a:pt x="20878" y="7350"/>
                  <a:pt x="20878" y="7350"/>
                  <a:pt x="20878" y="7350"/>
                </a:cubicBezTo>
                <a:cubicBezTo>
                  <a:pt x="20833" y="7350"/>
                  <a:pt x="20788" y="7328"/>
                  <a:pt x="20766" y="7283"/>
                </a:cubicBezTo>
                <a:close/>
                <a:moveTo>
                  <a:pt x="834" y="6944"/>
                </a:moveTo>
                <a:cubicBezTo>
                  <a:pt x="767" y="6922"/>
                  <a:pt x="744" y="6854"/>
                  <a:pt x="767" y="6809"/>
                </a:cubicBezTo>
                <a:cubicBezTo>
                  <a:pt x="767" y="6809"/>
                  <a:pt x="767" y="6809"/>
                  <a:pt x="767" y="6809"/>
                </a:cubicBezTo>
                <a:cubicBezTo>
                  <a:pt x="789" y="6742"/>
                  <a:pt x="857" y="6719"/>
                  <a:pt x="924" y="6742"/>
                </a:cubicBezTo>
                <a:cubicBezTo>
                  <a:pt x="924" y="6742"/>
                  <a:pt x="924" y="6742"/>
                  <a:pt x="924" y="6742"/>
                </a:cubicBezTo>
                <a:cubicBezTo>
                  <a:pt x="970" y="6764"/>
                  <a:pt x="992" y="6832"/>
                  <a:pt x="970" y="6877"/>
                </a:cubicBezTo>
                <a:cubicBezTo>
                  <a:pt x="970" y="6877"/>
                  <a:pt x="970" y="6877"/>
                  <a:pt x="970" y="6877"/>
                </a:cubicBezTo>
                <a:cubicBezTo>
                  <a:pt x="970" y="6922"/>
                  <a:pt x="924" y="6967"/>
                  <a:pt x="879" y="6967"/>
                </a:cubicBezTo>
                <a:cubicBezTo>
                  <a:pt x="879" y="6967"/>
                  <a:pt x="879" y="6967"/>
                  <a:pt x="879" y="6967"/>
                </a:cubicBezTo>
                <a:cubicBezTo>
                  <a:pt x="857" y="6967"/>
                  <a:pt x="857" y="6967"/>
                  <a:pt x="834" y="6944"/>
                </a:cubicBezTo>
                <a:close/>
                <a:moveTo>
                  <a:pt x="20540" y="6696"/>
                </a:moveTo>
                <a:cubicBezTo>
                  <a:pt x="20518" y="6629"/>
                  <a:pt x="20540" y="6561"/>
                  <a:pt x="20608" y="6539"/>
                </a:cubicBezTo>
                <a:cubicBezTo>
                  <a:pt x="20608" y="6539"/>
                  <a:pt x="20608" y="6539"/>
                  <a:pt x="20608" y="6539"/>
                </a:cubicBezTo>
                <a:cubicBezTo>
                  <a:pt x="20653" y="6516"/>
                  <a:pt x="20721" y="6561"/>
                  <a:pt x="20743" y="6606"/>
                </a:cubicBezTo>
                <a:cubicBezTo>
                  <a:pt x="20743" y="6606"/>
                  <a:pt x="20743" y="6606"/>
                  <a:pt x="20743" y="6606"/>
                </a:cubicBezTo>
                <a:cubicBezTo>
                  <a:pt x="20766" y="6674"/>
                  <a:pt x="20743" y="6742"/>
                  <a:pt x="20698" y="6764"/>
                </a:cubicBezTo>
                <a:cubicBezTo>
                  <a:pt x="20698" y="6764"/>
                  <a:pt x="20698" y="6764"/>
                  <a:pt x="20698" y="6764"/>
                </a:cubicBezTo>
                <a:cubicBezTo>
                  <a:pt x="20676" y="6764"/>
                  <a:pt x="20653" y="6764"/>
                  <a:pt x="20653" y="6764"/>
                </a:cubicBezTo>
                <a:cubicBezTo>
                  <a:pt x="20653" y="6764"/>
                  <a:pt x="20653" y="6764"/>
                  <a:pt x="20653" y="6764"/>
                </a:cubicBezTo>
                <a:cubicBezTo>
                  <a:pt x="20608" y="6764"/>
                  <a:pt x="20563" y="6742"/>
                  <a:pt x="20540" y="6696"/>
                </a:cubicBezTo>
                <a:close/>
                <a:moveTo>
                  <a:pt x="1082" y="6358"/>
                </a:moveTo>
                <a:cubicBezTo>
                  <a:pt x="1015" y="6336"/>
                  <a:pt x="992" y="6268"/>
                  <a:pt x="1015" y="6223"/>
                </a:cubicBezTo>
                <a:cubicBezTo>
                  <a:pt x="1015" y="6223"/>
                  <a:pt x="1015" y="6223"/>
                  <a:pt x="1015" y="6223"/>
                </a:cubicBezTo>
                <a:cubicBezTo>
                  <a:pt x="1060" y="6155"/>
                  <a:pt x="1127" y="6133"/>
                  <a:pt x="1172" y="6155"/>
                </a:cubicBezTo>
                <a:cubicBezTo>
                  <a:pt x="1172" y="6155"/>
                  <a:pt x="1172" y="6155"/>
                  <a:pt x="1172" y="6155"/>
                </a:cubicBezTo>
                <a:cubicBezTo>
                  <a:pt x="1240" y="6200"/>
                  <a:pt x="1263" y="6268"/>
                  <a:pt x="1240" y="6313"/>
                </a:cubicBezTo>
                <a:cubicBezTo>
                  <a:pt x="1240" y="6313"/>
                  <a:pt x="1240" y="6313"/>
                  <a:pt x="1240" y="6313"/>
                </a:cubicBezTo>
                <a:cubicBezTo>
                  <a:pt x="1218" y="6358"/>
                  <a:pt x="1172" y="6381"/>
                  <a:pt x="1127" y="6381"/>
                </a:cubicBezTo>
                <a:cubicBezTo>
                  <a:pt x="1127" y="6381"/>
                  <a:pt x="1127" y="6381"/>
                  <a:pt x="1127" y="6381"/>
                </a:cubicBezTo>
                <a:cubicBezTo>
                  <a:pt x="1105" y="6381"/>
                  <a:pt x="1105" y="6381"/>
                  <a:pt x="1082" y="6358"/>
                </a:cubicBezTo>
                <a:close/>
                <a:moveTo>
                  <a:pt x="20292" y="6133"/>
                </a:moveTo>
                <a:cubicBezTo>
                  <a:pt x="20247" y="6065"/>
                  <a:pt x="20270" y="5997"/>
                  <a:pt x="20337" y="5975"/>
                </a:cubicBezTo>
                <a:cubicBezTo>
                  <a:pt x="20337" y="5975"/>
                  <a:pt x="20337" y="5975"/>
                  <a:pt x="20337" y="5975"/>
                </a:cubicBezTo>
                <a:cubicBezTo>
                  <a:pt x="20382" y="5952"/>
                  <a:pt x="20450" y="5975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473" y="6020"/>
                  <a:pt x="20473" y="6020"/>
                  <a:pt x="20473" y="6020"/>
                </a:cubicBezTo>
                <a:cubicBezTo>
                  <a:pt x="20518" y="6088"/>
                  <a:pt x="20495" y="6155"/>
                  <a:pt x="20428" y="6178"/>
                </a:cubicBezTo>
                <a:cubicBezTo>
                  <a:pt x="20428" y="6178"/>
                  <a:pt x="20428" y="6178"/>
                  <a:pt x="20428" y="6178"/>
                </a:cubicBezTo>
                <a:cubicBezTo>
                  <a:pt x="20405" y="6178"/>
                  <a:pt x="20405" y="6200"/>
                  <a:pt x="20382" y="6200"/>
                </a:cubicBezTo>
                <a:cubicBezTo>
                  <a:pt x="20382" y="6200"/>
                  <a:pt x="20382" y="6200"/>
                  <a:pt x="20382" y="6200"/>
                </a:cubicBezTo>
                <a:cubicBezTo>
                  <a:pt x="20337" y="6200"/>
                  <a:pt x="20292" y="6178"/>
                  <a:pt x="20292" y="6133"/>
                </a:cubicBezTo>
                <a:close/>
                <a:moveTo>
                  <a:pt x="1353" y="5795"/>
                </a:moveTo>
                <a:cubicBezTo>
                  <a:pt x="1308" y="5772"/>
                  <a:pt x="1285" y="5704"/>
                  <a:pt x="1308" y="5659"/>
                </a:cubicBezTo>
                <a:cubicBezTo>
                  <a:pt x="1308" y="5659"/>
                  <a:pt x="1308" y="5659"/>
                  <a:pt x="1308" y="5659"/>
                </a:cubicBezTo>
                <a:cubicBezTo>
                  <a:pt x="1353" y="5592"/>
                  <a:pt x="1420" y="5569"/>
                  <a:pt x="1466" y="5614"/>
                </a:cubicBezTo>
                <a:cubicBezTo>
                  <a:pt x="1466" y="5614"/>
                  <a:pt x="1466" y="5614"/>
                  <a:pt x="1466" y="5614"/>
                </a:cubicBezTo>
                <a:cubicBezTo>
                  <a:pt x="1511" y="5637"/>
                  <a:pt x="1533" y="5704"/>
                  <a:pt x="1511" y="5749"/>
                </a:cubicBezTo>
                <a:cubicBezTo>
                  <a:pt x="1511" y="5749"/>
                  <a:pt x="1511" y="5749"/>
                  <a:pt x="1511" y="5749"/>
                </a:cubicBezTo>
                <a:cubicBezTo>
                  <a:pt x="1488" y="5795"/>
                  <a:pt x="1443" y="5817"/>
                  <a:pt x="1420" y="5817"/>
                </a:cubicBezTo>
                <a:cubicBezTo>
                  <a:pt x="1420" y="5817"/>
                  <a:pt x="1420" y="5817"/>
                  <a:pt x="1420" y="5817"/>
                </a:cubicBezTo>
                <a:cubicBezTo>
                  <a:pt x="1398" y="5817"/>
                  <a:pt x="1375" y="5817"/>
                  <a:pt x="1353" y="5795"/>
                </a:cubicBezTo>
                <a:close/>
                <a:moveTo>
                  <a:pt x="19999" y="5569"/>
                </a:moveTo>
                <a:cubicBezTo>
                  <a:pt x="19999" y="5569"/>
                  <a:pt x="19999" y="5569"/>
                  <a:pt x="19999" y="5569"/>
                </a:cubicBezTo>
                <a:cubicBezTo>
                  <a:pt x="19954" y="5524"/>
                  <a:pt x="19977" y="5456"/>
                  <a:pt x="20022" y="5434"/>
                </a:cubicBezTo>
                <a:cubicBezTo>
                  <a:pt x="20022" y="5434"/>
                  <a:pt x="20022" y="5434"/>
                  <a:pt x="20022" y="5434"/>
                </a:cubicBezTo>
                <a:cubicBezTo>
                  <a:pt x="20089" y="5389"/>
                  <a:pt x="20157" y="5411"/>
                  <a:pt x="20180" y="5456"/>
                </a:cubicBezTo>
                <a:cubicBezTo>
                  <a:pt x="20180" y="5456"/>
                  <a:pt x="20180" y="5456"/>
                  <a:pt x="20180" y="5456"/>
                </a:cubicBezTo>
                <a:cubicBezTo>
                  <a:pt x="20225" y="5524"/>
                  <a:pt x="20202" y="5592"/>
                  <a:pt x="20134" y="5614"/>
                </a:cubicBezTo>
                <a:cubicBezTo>
                  <a:pt x="20134" y="5614"/>
                  <a:pt x="20134" y="5614"/>
                  <a:pt x="20134" y="5614"/>
                </a:cubicBezTo>
                <a:cubicBezTo>
                  <a:pt x="20134" y="5637"/>
                  <a:pt x="20112" y="5637"/>
                  <a:pt x="20089" y="5637"/>
                </a:cubicBezTo>
                <a:cubicBezTo>
                  <a:pt x="20089" y="5637"/>
                  <a:pt x="20089" y="5637"/>
                  <a:pt x="20089" y="5637"/>
                </a:cubicBezTo>
                <a:cubicBezTo>
                  <a:pt x="20044" y="5637"/>
                  <a:pt x="19999" y="5614"/>
                  <a:pt x="19999" y="5569"/>
                </a:cubicBezTo>
                <a:close/>
                <a:moveTo>
                  <a:pt x="1668" y="5253"/>
                </a:moveTo>
                <a:cubicBezTo>
                  <a:pt x="1623" y="5231"/>
                  <a:pt x="1601" y="5141"/>
                  <a:pt x="1646" y="5096"/>
                </a:cubicBezTo>
                <a:cubicBezTo>
                  <a:pt x="1646" y="5096"/>
                  <a:pt x="1646" y="5096"/>
                  <a:pt x="1646" y="5096"/>
                </a:cubicBezTo>
                <a:cubicBezTo>
                  <a:pt x="1668" y="5051"/>
                  <a:pt x="1736" y="5028"/>
                  <a:pt x="1781" y="5051"/>
                </a:cubicBezTo>
                <a:cubicBezTo>
                  <a:pt x="1781" y="5051"/>
                  <a:pt x="1781" y="5051"/>
                  <a:pt x="1781" y="5051"/>
                </a:cubicBezTo>
                <a:cubicBezTo>
                  <a:pt x="1849" y="5096"/>
                  <a:pt x="1871" y="5163"/>
                  <a:pt x="1826" y="5208"/>
                </a:cubicBezTo>
                <a:cubicBezTo>
                  <a:pt x="1826" y="5208"/>
                  <a:pt x="1826" y="5208"/>
                  <a:pt x="1826" y="5208"/>
                </a:cubicBezTo>
                <a:cubicBezTo>
                  <a:pt x="1804" y="5253"/>
                  <a:pt x="1759" y="5276"/>
                  <a:pt x="1736" y="5276"/>
                </a:cubicBezTo>
                <a:cubicBezTo>
                  <a:pt x="1736" y="5276"/>
                  <a:pt x="1736" y="5276"/>
                  <a:pt x="1736" y="5276"/>
                </a:cubicBezTo>
                <a:cubicBezTo>
                  <a:pt x="1714" y="5276"/>
                  <a:pt x="1691" y="5253"/>
                  <a:pt x="1668" y="5253"/>
                </a:cubicBezTo>
                <a:close/>
                <a:moveTo>
                  <a:pt x="19661" y="5051"/>
                </a:moveTo>
                <a:cubicBezTo>
                  <a:pt x="19638" y="4983"/>
                  <a:pt x="19638" y="4915"/>
                  <a:pt x="19706" y="4893"/>
                </a:cubicBezTo>
                <a:cubicBezTo>
                  <a:pt x="19706" y="4893"/>
                  <a:pt x="19706" y="4893"/>
                  <a:pt x="19706" y="4893"/>
                </a:cubicBezTo>
                <a:cubicBezTo>
                  <a:pt x="19751" y="4848"/>
                  <a:pt x="19819" y="4870"/>
                  <a:pt x="19841" y="4915"/>
                </a:cubicBezTo>
                <a:cubicBezTo>
                  <a:pt x="19841" y="4915"/>
                  <a:pt x="19841" y="4915"/>
                  <a:pt x="19841" y="4915"/>
                </a:cubicBezTo>
                <a:cubicBezTo>
                  <a:pt x="19886" y="4983"/>
                  <a:pt x="19864" y="5051"/>
                  <a:pt x="19819" y="5073"/>
                </a:cubicBezTo>
                <a:cubicBezTo>
                  <a:pt x="19819" y="5073"/>
                  <a:pt x="19819" y="5073"/>
                  <a:pt x="19819" y="5073"/>
                </a:cubicBezTo>
                <a:cubicBezTo>
                  <a:pt x="19796" y="5096"/>
                  <a:pt x="19774" y="5096"/>
                  <a:pt x="19751" y="5096"/>
                </a:cubicBezTo>
                <a:cubicBezTo>
                  <a:pt x="19751" y="5096"/>
                  <a:pt x="19751" y="5096"/>
                  <a:pt x="19751" y="5096"/>
                </a:cubicBezTo>
                <a:cubicBezTo>
                  <a:pt x="19729" y="5096"/>
                  <a:pt x="19684" y="5073"/>
                  <a:pt x="19661" y="5051"/>
                </a:cubicBezTo>
                <a:close/>
                <a:moveTo>
                  <a:pt x="2007" y="4735"/>
                </a:moveTo>
                <a:cubicBezTo>
                  <a:pt x="1962" y="4690"/>
                  <a:pt x="1962" y="4622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1984" y="4577"/>
                  <a:pt x="1984" y="4577"/>
                  <a:pt x="1984" y="4577"/>
                </a:cubicBezTo>
                <a:cubicBezTo>
                  <a:pt x="2029" y="4509"/>
                  <a:pt x="2097" y="4509"/>
                  <a:pt x="2142" y="4532"/>
                </a:cubicBezTo>
                <a:cubicBezTo>
                  <a:pt x="2142" y="4532"/>
                  <a:pt x="2142" y="4532"/>
                  <a:pt x="2142" y="4532"/>
                </a:cubicBezTo>
                <a:cubicBezTo>
                  <a:pt x="2187" y="4577"/>
                  <a:pt x="2210" y="4645"/>
                  <a:pt x="2165" y="4690"/>
                </a:cubicBezTo>
                <a:cubicBezTo>
                  <a:pt x="2165" y="4690"/>
                  <a:pt x="2165" y="4690"/>
                  <a:pt x="2165" y="4690"/>
                </a:cubicBezTo>
                <a:cubicBezTo>
                  <a:pt x="2142" y="4735"/>
                  <a:pt x="2119" y="4735"/>
                  <a:pt x="2074" y="4735"/>
                </a:cubicBezTo>
                <a:cubicBezTo>
                  <a:pt x="2074" y="4735"/>
                  <a:pt x="2074" y="4735"/>
                  <a:pt x="2074" y="4735"/>
                </a:cubicBezTo>
                <a:cubicBezTo>
                  <a:pt x="2052" y="4735"/>
                  <a:pt x="2029" y="4735"/>
                  <a:pt x="2007" y="4735"/>
                </a:cubicBezTo>
                <a:close/>
                <a:moveTo>
                  <a:pt x="19300" y="4532"/>
                </a:moveTo>
                <a:cubicBezTo>
                  <a:pt x="19278" y="4487"/>
                  <a:pt x="19278" y="4419"/>
                  <a:pt x="19323" y="4374"/>
                </a:cubicBezTo>
                <a:cubicBezTo>
                  <a:pt x="19323" y="4374"/>
                  <a:pt x="19323" y="4374"/>
                  <a:pt x="19323" y="4374"/>
                </a:cubicBezTo>
                <a:cubicBezTo>
                  <a:pt x="19390" y="4329"/>
                  <a:pt x="19458" y="4352"/>
                  <a:pt x="19481" y="4397"/>
                </a:cubicBezTo>
                <a:cubicBezTo>
                  <a:pt x="19481" y="4397"/>
                  <a:pt x="19481" y="4397"/>
                  <a:pt x="19481" y="4397"/>
                </a:cubicBezTo>
                <a:cubicBezTo>
                  <a:pt x="19526" y="4442"/>
                  <a:pt x="19526" y="4509"/>
                  <a:pt x="19458" y="4554"/>
                </a:cubicBezTo>
                <a:cubicBezTo>
                  <a:pt x="19458" y="4554"/>
                  <a:pt x="19458" y="4554"/>
                  <a:pt x="19458" y="4554"/>
                </a:cubicBezTo>
                <a:cubicBezTo>
                  <a:pt x="19435" y="4577"/>
                  <a:pt x="19413" y="4577"/>
                  <a:pt x="19390" y="4577"/>
                </a:cubicBezTo>
                <a:cubicBezTo>
                  <a:pt x="19390" y="4577"/>
                  <a:pt x="19390" y="4577"/>
                  <a:pt x="19390" y="4577"/>
                </a:cubicBezTo>
                <a:cubicBezTo>
                  <a:pt x="19368" y="4577"/>
                  <a:pt x="19323" y="4554"/>
                  <a:pt x="19300" y="4532"/>
                </a:cubicBezTo>
                <a:close/>
                <a:moveTo>
                  <a:pt x="2390" y="4216"/>
                </a:moveTo>
                <a:cubicBezTo>
                  <a:pt x="2345" y="4171"/>
                  <a:pt x="2345" y="4104"/>
                  <a:pt x="2367" y="4058"/>
                </a:cubicBezTo>
                <a:cubicBezTo>
                  <a:pt x="2367" y="4058"/>
                  <a:pt x="2367" y="4058"/>
                  <a:pt x="2367" y="4058"/>
                </a:cubicBezTo>
                <a:cubicBezTo>
                  <a:pt x="2413" y="4013"/>
                  <a:pt x="2480" y="3991"/>
                  <a:pt x="2525" y="4036"/>
                </a:cubicBezTo>
                <a:cubicBezTo>
                  <a:pt x="2525" y="4036"/>
                  <a:pt x="2525" y="4036"/>
                  <a:pt x="2525" y="4036"/>
                </a:cubicBezTo>
                <a:cubicBezTo>
                  <a:pt x="2570" y="4081"/>
                  <a:pt x="2593" y="4149"/>
                  <a:pt x="2548" y="4194"/>
                </a:cubicBezTo>
                <a:cubicBezTo>
                  <a:pt x="2548" y="4194"/>
                  <a:pt x="2548" y="4194"/>
                  <a:pt x="2548" y="4194"/>
                </a:cubicBezTo>
                <a:cubicBezTo>
                  <a:pt x="2525" y="4216"/>
                  <a:pt x="2503" y="4239"/>
                  <a:pt x="2458" y="4239"/>
                </a:cubicBezTo>
                <a:cubicBezTo>
                  <a:pt x="2458" y="4239"/>
                  <a:pt x="2458" y="4239"/>
                  <a:pt x="2458" y="4239"/>
                </a:cubicBezTo>
                <a:cubicBezTo>
                  <a:pt x="2435" y="4239"/>
                  <a:pt x="2413" y="4239"/>
                  <a:pt x="2390" y="4216"/>
                </a:cubicBezTo>
                <a:close/>
                <a:moveTo>
                  <a:pt x="18917" y="4036"/>
                </a:moveTo>
                <a:cubicBezTo>
                  <a:pt x="18872" y="3991"/>
                  <a:pt x="18894" y="3923"/>
                  <a:pt x="18939" y="3878"/>
                </a:cubicBezTo>
                <a:cubicBezTo>
                  <a:pt x="18939" y="3878"/>
                  <a:pt x="18939" y="3878"/>
                  <a:pt x="18939" y="3878"/>
                </a:cubicBezTo>
                <a:cubicBezTo>
                  <a:pt x="18985" y="3833"/>
                  <a:pt x="19052" y="3856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097" y="3901"/>
                  <a:pt x="19097" y="3901"/>
                  <a:pt x="19097" y="3901"/>
                </a:cubicBezTo>
                <a:cubicBezTo>
                  <a:pt x="19142" y="3946"/>
                  <a:pt x="19120" y="4013"/>
                  <a:pt x="19075" y="4058"/>
                </a:cubicBezTo>
                <a:cubicBezTo>
                  <a:pt x="19075" y="4058"/>
                  <a:pt x="19075" y="4058"/>
                  <a:pt x="19075" y="4058"/>
                </a:cubicBezTo>
                <a:cubicBezTo>
                  <a:pt x="19052" y="4081"/>
                  <a:pt x="19030" y="4081"/>
                  <a:pt x="19007" y="4081"/>
                </a:cubicBezTo>
                <a:cubicBezTo>
                  <a:pt x="19007" y="4081"/>
                  <a:pt x="19007" y="4081"/>
                  <a:pt x="19007" y="4081"/>
                </a:cubicBezTo>
                <a:cubicBezTo>
                  <a:pt x="18985" y="4081"/>
                  <a:pt x="18939" y="4058"/>
                  <a:pt x="18917" y="4036"/>
                </a:cubicBezTo>
                <a:close/>
                <a:moveTo>
                  <a:pt x="2796" y="3720"/>
                </a:moveTo>
                <a:cubicBezTo>
                  <a:pt x="2751" y="3698"/>
                  <a:pt x="2751" y="3608"/>
                  <a:pt x="2796" y="3562"/>
                </a:cubicBezTo>
                <a:cubicBezTo>
                  <a:pt x="2796" y="3562"/>
                  <a:pt x="2796" y="3562"/>
                  <a:pt x="2796" y="3562"/>
                </a:cubicBezTo>
                <a:cubicBezTo>
                  <a:pt x="2818" y="3517"/>
                  <a:pt x="2909" y="3517"/>
                  <a:pt x="2954" y="3562"/>
                </a:cubicBezTo>
                <a:cubicBezTo>
                  <a:pt x="2954" y="3562"/>
                  <a:pt x="2954" y="3562"/>
                  <a:pt x="2954" y="3562"/>
                </a:cubicBezTo>
                <a:cubicBezTo>
                  <a:pt x="2999" y="3608"/>
                  <a:pt x="2999" y="3675"/>
                  <a:pt x="2954" y="3720"/>
                </a:cubicBezTo>
                <a:cubicBezTo>
                  <a:pt x="2954" y="3720"/>
                  <a:pt x="2954" y="3720"/>
                  <a:pt x="2954" y="3720"/>
                </a:cubicBezTo>
                <a:cubicBezTo>
                  <a:pt x="2931" y="3743"/>
                  <a:pt x="2909" y="3765"/>
                  <a:pt x="2863" y="3765"/>
                </a:cubicBezTo>
                <a:cubicBezTo>
                  <a:pt x="2863" y="3765"/>
                  <a:pt x="2863" y="3765"/>
                  <a:pt x="2863" y="3765"/>
                </a:cubicBezTo>
                <a:cubicBezTo>
                  <a:pt x="2841" y="3765"/>
                  <a:pt x="2818" y="3743"/>
                  <a:pt x="2796" y="3720"/>
                </a:cubicBezTo>
                <a:close/>
                <a:moveTo>
                  <a:pt x="18511" y="3585"/>
                </a:moveTo>
                <a:cubicBezTo>
                  <a:pt x="18511" y="3585"/>
                  <a:pt x="18511" y="3585"/>
                  <a:pt x="18511" y="3585"/>
                </a:cubicBezTo>
                <a:cubicBezTo>
                  <a:pt x="18466" y="3540"/>
                  <a:pt x="18466" y="3450"/>
                  <a:pt x="18511" y="3405"/>
                </a:cubicBezTo>
                <a:cubicBezTo>
                  <a:pt x="18511" y="3405"/>
                  <a:pt x="18511" y="3405"/>
                  <a:pt x="18511" y="3405"/>
                </a:cubicBezTo>
                <a:cubicBezTo>
                  <a:pt x="18556" y="3382"/>
                  <a:pt x="18624" y="3382"/>
                  <a:pt x="18669" y="3427"/>
                </a:cubicBezTo>
                <a:cubicBezTo>
                  <a:pt x="18669" y="3427"/>
                  <a:pt x="18669" y="3427"/>
                  <a:pt x="18669" y="3427"/>
                </a:cubicBezTo>
                <a:cubicBezTo>
                  <a:pt x="18714" y="3472"/>
                  <a:pt x="18714" y="3540"/>
                  <a:pt x="18669" y="3585"/>
                </a:cubicBezTo>
                <a:cubicBezTo>
                  <a:pt x="18669" y="3585"/>
                  <a:pt x="18669" y="3585"/>
                  <a:pt x="18669" y="3585"/>
                </a:cubicBezTo>
                <a:cubicBezTo>
                  <a:pt x="18646" y="3608"/>
                  <a:pt x="18624" y="3608"/>
                  <a:pt x="18601" y="3608"/>
                </a:cubicBezTo>
                <a:cubicBezTo>
                  <a:pt x="18601" y="3608"/>
                  <a:pt x="18601" y="3608"/>
                  <a:pt x="18601" y="3608"/>
                </a:cubicBezTo>
                <a:cubicBezTo>
                  <a:pt x="18556" y="3608"/>
                  <a:pt x="18534" y="3608"/>
                  <a:pt x="18511" y="3585"/>
                </a:cubicBezTo>
                <a:close/>
                <a:moveTo>
                  <a:pt x="3224" y="3269"/>
                </a:moveTo>
                <a:cubicBezTo>
                  <a:pt x="3179" y="3224"/>
                  <a:pt x="3179" y="3157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24" y="3111"/>
                  <a:pt x="3224" y="3111"/>
                  <a:pt x="3224" y="3111"/>
                </a:cubicBezTo>
                <a:cubicBezTo>
                  <a:pt x="3269" y="3066"/>
                  <a:pt x="3337" y="3066"/>
                  <a:pt x="3382" y="3111"/>
                </a:cubicBezTo>
                <a:cubicBezTo>
                  <a:pt x="3382" y="3111"/>
                  <a:pt x="3382" y="3111"/>
                  <a:pt x="3382" y="3111"/>
                </a:cubicBezTo>
                <a:cubicBezTo>
                  <a:pt x="3427" y="3157"/>
                  <a:pt x="3427" y="3224"/>
                  <a:pt x="3382" y="3269"/>
                </a:cubicBezTo>
                <a:cubicBezTo>
                  <a:pt x="3382" y="3269"/>
                  <a:pt x="3382" y="3269"/>
                  <a:pt x="3382" y="3269"/>
                </a:cubicBezTo>
                <a:cubicBezTo>
                  <a:pt x="3359" y="3292"/>
                  <a:pt x="3337" y="3314"/>
                  <a:pt x="3314" y="3314"/>
                </a:cubicBezTo>
                <a:cubicBezTo>
                  <a:pt x="3314" y="3314"/>
                  <a:pt x="3314" y="3314"/>
                  <a:pt x="3314" y="3314"/>
                </a:cubicBezTo>
                <a:cubicBezTo>
                  <a:pt x="3269" y="3314"/>
                  <a:pt x="3247" y="3292"/>
                  <a:pt x="3224" y="3269"/>
                </a:cubicBezTo>
                <a:close/>
                <a:moveTo>
                  <a:pt x="18060" y="3134"/>
                </a:moveTo>
                <a:cubicBezTo>
                  <a:pt x="18015" y="3089"/>
                  <a:pt x="18015" y="3021"/>
                  <a:pt x="18060" y="2976"/>
                </a:cubicBezTo>
                <a:cubicBezTo>
                  <a:pt x="18060" y="2976"/>
                  <a:pt x="18060" y="2976"/>
                  <a:pt x="18060" y="2976"/>
                </a:cubicBezTo>
                <a:cubicBezTo>
                  <a:pt x="18105" y="2931"/>
                  <a:pt x="18173" y="2931"/>
                  <a:pt x="18218" y="2976"/>
                </a:cubicBezTo>
                <a:cubicBezTo>
                  <a:pt x="18218" y="2976"/>
                  <a:pt x="18218" y="2976"/>
                  <a:pt x="18218" y="2976"/>
                </a:cubicBezTo>
                <a:cubicBezTo>
                  <a:pt x="18263" y="3021"/>
                  <a:pt x="18263" y="3089"/>
                  <a:pt x="18218" y="3134"/>
                </a:cubicBezTo>
                <a:cubicBezTo>
                  <a:pt x="18218" y="3134"/>
                  <a:pt x="18218" y="3134"/>
                  <a:pt x="18218" y="3134"/>
                </a:cubicBezTo>
                <a:cubicBezTo>
                  <a:pt x="18195" y="3157"/>
                  <a:pt x="18173" y="3157"/>
                  <a:pt x="18150" y="3157"/>
                </a:cubicBezTo>
                <a:cubicBezTo>
                  <a:pt x="18150" y="3157"/>
                  <a:pt x="18150" y="3157"/>
                  <a:pt x="18150" y="3157"/>
                </a:cubicBezTo>
                <a:cubicBezTo>
                  <a:pt x="18128" y="3157"/>
                  <a:pt x="18083" y="3157"/>
                  <a:pt x="18060" y="3134"/>
                </a:cubicBezTo>
                <a:close/>
                <a:moveTo>
                  <a:pt x="3675" y="2841"/>
                </a:moveTo>
                <a:cubicBezTo>
                  <a:pt x="3653" y="2796"/>
                  <a:pt x="3653" y="2728"/>
                  <a:pt x="3698" y="2683"/>
                </a:cubicBezTo>
                <a:cubicBezTo>
                  <a:pt x="3698" y="2683"/>
                  <a:pt x="3698" y="2683"/>
                  <a:pt x="3698" y="2683"/>
                </a:cubicBezTo>
                <a:cubicBezTo>
                  <a:pt x="3743" y="2638"/>
                  <a:pt x="3810" y="2638"/>
                  <a:pt x="3856" y="2683"/>
                </a:cubicBezTo>
                <a:cubicBezTo>
                  <a:pt x="3856" y="2683"/>
                  <a:pt x="3856" y="2683"/>
                  <a:pt x="3856" y="2683"/>
                </a:cubicBezTo>
                <a:cubicBezTo>
                  <a:pt x="3901" y="2728"/>
                  <a:pt x="3901" y="2796"/>
                  <a:pt x="3856" y="2841"/>
                </a:cubicBezTo>
                <a:cubicBezTo>
                  <a:pt x="3856" y="2841"/>
                  <a:pt x="3856" y="2841"/>
                  <a:pt x="3856" y="2841"/>
                </a:cubicBezTo>
                <a:cubicBezTo>
                  <a:pt x="3833" y="2863"/>
                  <a:pt x="3788" y="2863"/>
                  <a:pt x="3765" y="2863"/>
                </a:cubicBezTo>
                <a:cubicBezTo>
                  <a:pt x="3765" y="2863"/>
                  <a:pt x="3765" y="2863"/>
                  <a:pt x="3765" y="2863"/>
                </a:cubicBezTo>
                <a:cubicBezTo>
                  <a:pt x="3743" y="2863"/>
                  <a:pt x="3698" y="2863"/>
                  <a:pt x="3675" y="2841"/>
                </a:cubicBezTo>
                <a:close/>
                <a:moveTo>
                  <a:pt x="17609" y="2706"/>
                </a:moveTo>
                <a:cubicBezTo>
                  <a:pt x="17564" y="2683"/>
                  <a:pt x="17542" y="2593"/>
                  <a:pt x="17587" y="2548"/>
                </a:cubicBezTo>
                <a:cubicBezTo>
                  <a:pt x="17587" y="2548"/>
                  <a:pt x="17587" y="2548"/>
                  <a:pt x="17587" y="2548"/>
                </a:cubicBezTo>
                <a:cubicBezTo>
                  <a:pt x="17632" y="2503"/>
                  <a:pt x="17699" y="2503"/>
                  <a:pt x="17744" y="2548"/>
                </a:cubicBezTo>
                <a:cubicBezTo>
                  <a:pt x="17744" y="2548"/>
                  <a:pt x="17744" y="2548"/>
                  <a:pt x="17744" y="2548"/>
                </a:cubicBezTo>
                <a:cubicBezTo>
                  <a:pt x="17790" y="2593"/>
                  <a:pt x="17812" y="2661"/>
                  <a:pt x="17767" y="2706"/>
                </a:cubicBezTo>
                <a:cubicBezTo>
                  <a:pt x="17767" y="2706"/>
                  <a:pt x="17767" y="2706"/>
                  <a:pt x="17767" y="2706"/>
                </a:cubicBezTo>
                <a:cubicBezTo>
                  <a:pt x="17744" y="2728"/>
                  <a:pt x="17699" y="2751"/>
                  <a:pt x="17677" y="2751"/>
                </a:cubicBezTo>
                <a:cubicBezTo>
                  <a:pt x="17677" y="2751"/>
                  <a:pt x="17677" y="2751"/>
                  <a:pt x="17677" y="2751"/>
                </a:cubicBezTo>
                <a:cubicBezTo>
                  <a:pt x="17654" y="2751"/>
                  <a:pt x="17632" y="2728"/>
                  <a:pt x="17609" y="2706"/>
                </a:cubicBezTo>
                <a:close/>
                <a:moveTo>
                  <a:pt x="4171" y="2435"/>
                </a:moveTo>
                <a:cubicBezTo>
                  <a:pt x="4126" y="2390"/>
                  <a:pt x="4149" y="2300"/>
                  <a:pt x="4194" y="2277"/>
                </a:cubicBezTo>
                <a:cubicBezTo>
                  <a:pt x="4194" y="2277"/>
                  <a:pt x="4194" y="2277"/>
                  <a:pt x="4194" y="2277"/>
                </a:cubicBezTo>
                <a:cubicBezTo>
                  <a:pt x="4239" y="2232"/>
                  <a:pt x="4306" y="2232"/>
                  <a:pt x="4352" y="2300"/>
                </a:cubicBezTo>
                <a:cubicBezTo>
                  <a:pt x="4352" y="2300"/>
                  <a:pt x="4352" y="2300"/>
                  <a:pt x="4352" y="2300"/>
                </a:cubicBezTo>
                <a:cubicBezTo>
                  <a:pt x="4374" y="2345"/>
                  <a:pt x="4374" y="2413"/>
                  <a:pt x="4329" y="2458"/>
                </a:cubicBezTo>
                <a:cubicBezTo>
                  <a:pt x="4329" y="2458"/>
                  <a:pt x="4329" y="2458"/>
                  <a:pt x="4329" y="2458"/>
                </a:cubicBezTo>
                <a:cubicBezTo>
                  <a:pt x="4306" y="2458"/>
                  <a:pt x="4284" y="2480"/>
                  <a:pt x="4261" y="2480"/>
                </a:cubicBezTo>
                <a:cubicBezTo>
                  <a:pt x="4261" y="2480"/>
                  <a:pt x="4261" y="2480"/>
                  <a:pt x="4261" y="2480"/>
                </a:cubicBezTo>
                <a:cubicBezTo>
                  <a:pt x="4216" y="2480"/>
                  <a:pt x="4194" y="2458"/>
                  <a:pt x="4171" y="2435"/>
                </a:cubicBezTo>
                <a:close/>
                <a:moveTo>
                  <a:pt x="17113" y="2322"/>
                </a:moveTo>
                <a:cubicBezTo>
                  <a:pt x="17113" y="2322"/>
                  <a:pt x="17113" y="2322"/>
                  <a:pt x="17113" y="2322"/>
                </a:cubicBezTo>
                <a:cubicBezTo>
                  <a:pt x="17068" y="2300"/>
                  <a:pt x="17046" y="2210"/>
                  <a:pt x="17091" y="2165"/>
                </a:cubicBezTo>
                <a:cubicBezTo>
                  <a:pt x="17091" y="2165"/>
                  <a:pt x="17091" y="2165"/>
                  <a:pt x="17091" y="2165"/>
                </a:cubicBezTo>
                <a:cubicBezTo>
                  <a:pt x="17136" y="2119"/>
                  <a:pt x="17203" y="2119"/>
                  <a:pt x="17248" y="2142"/>
                </a:cubicBezTo>
                <a:cubicBezTo>
                  <a:pt x="17248" y="2142"/>
                  <a:pt x="17248" y="2142"/>
                  <a:pt x="17248" y="2142"/>
                </a:cubicBezTo>
                <a:cubicBezTo>
                  <a:pt x="17294" y="2187"/>
                  <a:pt x="17316" y="2255"/>
                  <a:pt x="17271" y="2300"/>
                </a:cubicBezTo>
                <a:cubicBezTo>
                  <a:pt x="17271" y="2300"/>
                  <a:pt x="17271" y="2300"/>
                  <a:pt x="17271" y="2300"/>
                </a:cubicBezTo>
                <a:cubicBezTo>
                  <a:pt x="17248" y="2322"/>
                  <a:pt x="17226" y="2345"/>
                  <a:pt x="17181" y="2345"/>
                </a:cubicBezTo>
                <a:cubicBezTo>
                  <a:pt x="17181" y="2345"/>
                  <a:pt x="17181" y="2345"/>
                  <a:pt x="17181" y="2345"/>
                </a:cubicBezTo>
                <a:cubicBezTo>
                  <a:pt x="17158" y="2345"/>
                  <a:pt x="17136" y="2345"/>
                  <a:pt x="17113" y="2322"/>
                </a:cubicBezTo>
                <a:close/>
                <a:moveTo>
                  <a:pt x="4667" y="2052"/>
                </a:moveTo>
                <a:cubicBezTo>
                  <a:pt x="4645" y="2007"/>
                  <a:pt x="4645" y="1939"/>
                  <a:pt x="4712" y="1894"/>
                </a:cubicBezTo>
                <a:cubicBezTo>
                  <a:pt x="4712" y="1894"/>
                  <a:pt x="4712" y="1894"/>
                  <a:pt x="4712" y="1894"/>
                </a:cubicBezTo>
                <a:cubicBezTo>
                  <a:pt x="4757" y="1849"/>
                  <a:pt x="4825" y="1871"/>
                  <a:pt x="4870" y="1916"/>
                </a:cubicBezTo>
                <a:cubicBezTo>
                  <a:pt x="4870" y="1916"/>
                  <a:pt x="4870" y="1916"/>
                  <a:pt x="4870" y="1916"/>
                </a:cubicBezTo>
                <a:cubicBezTo>
                  <a:pt x="4893" y="1984"/>
                  <a:pt x="4870" y="2052"/>
                  <a:pt x="4825" y="2074"/>
                </a:cubicBezTo>
                <a:cubicBezTo>
                  <a:pt x="4825" y="2074"/>
                  <a:pt x="4825" y="2074"/>
                  <a:pt x="4825" y="2074"/>
                </a:cubicBezTo>
                <a:cubicBezTo>
                  <a:pt x="4803" y="2097"/>
                  <a:pt x="4780" y="2097"/>
                  <a:pt x="4757" y="2097"/>
                </a:cubicBezTo>
                <a:cubicBezTo>
                  <a:pt x="4757" y="2097"/>
                  <a:pt x="4757" y="2097"/>
                  <a:pt x="4757" y="2097"/>
                </a:cubicBezTo>
                <a:cubicBezTo>
                  <a:pt x="4735" y="2097"/>
                  <a:pt x="4690" y="2074"/>
                  <a:pt x="4667" y="2052"/>
                </a:cubicBezTo>
                <a:close/>
                <a:moveTo>
                  <a:pt x="16595" y="1962"/>
                </a:moveTo>
                <a:cubicBezTo>
                  <a:pt x="16595" y="1962"/>
                  <a:pt x="16595" y="1962"/>
                  <a:pt x="16595" y="1962"/>
                </a:cubicBezTo>
                <a:cubicBezTo>
                  <a:pt x="16549" y="1939"/>
                  <a:pt x="16527" y="1871"/>
                  <a:pt x="16572" y="1804"/>
                </a:cubicBezTo>
                <a:cubicBezTo>
                  <a:pt x="16572" y="1804"/>
                  <a:pt x="16572" y="1804"/>
                  <a:pt x="16572" y="1804"/>
                </a:cubicBezTo>
                <a:cubicBezTo>
                  <a:pt x="16595" y="1759"/>
                  <a:pt x="16685" y="1736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30" y="1781"/>
                  <a:pt x="16730" y="1781"/>
                  <a:pt x="16730" y="1781"/>
                </a:cubicBezTo>
                <a:cubicBezTo>
                  <a:pt x="16775" y="1804"/>
                  <a:pt x="16797" y="1894"/>
                  <a:pt x="16752" y="1939"/>
                </a:cubicBezTo>
                <a:cubicBezTo>
                  <a:pt x="16752" y="1939"/>
                  <a:pt x="16752" y="1939"/>
                  <a:pt x="16752" y="1939"/>
                </a:cubicBezTo>
                <a:cubicBezTo>
                  <a:pt x="16730" y="1962"/>
                  <a:pt x="16707" y="1984"/>
                  <a:pt x="16662" y="1984"/>
                </a:cubicBezTo>
                <a:cubicBezTo>
                  <a:pt x="16662" y="1984"/>
                  <a:pt x="16662" y="1984"/>
                  <a:pt x="16662" y="1984"/>
                </a:cubicBezTo>
                <a:cubicBezTo>
                  <a:pt x="16640" y="1984"/>
                  <a:pt x="16617" y="1984"/>
                  <a:pt x="16595" y="1962"/>
                </a:cubicBezTo>
                <a:close/>
                <a:moveTo>
                  <a:pt x="5208" y="1714"/>
                </a:moveTo>
                <a:cubicBezTo>
                  <a:pt x="5163" y="1646"/>
                  <a:pt x="5186" y="1578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31" y="1556"/>
                  <a:pt x="5231" y="1556"/>
                  <a:pt x="5231" y="1556"/>
                </a:cubicBezTo>
                <a:cubicBezTo>
                  <a:pt x="5299" y="1511"/>
                  <a:pt x="5366" y="1533"/>
                  <a:pt x="5389" y="1578"/>
                </a:cubicBezTo>
                <a:cubicBezTo>
                  <a:pt x="5389" y="1578"/>
                  <a:pt x="5389" y="1578"/>
                  <a:pt x="5389" y="1578"/>
                </a:cubicBezTo>
                <a:cubicBezTo>
                  <a:pt x="5434" y="1646"/>
                  <a:pt x="5411" y="1714"/>
                  <a:pt x="5344" y="1736"/>
                </a:cubicBezTo>
                <a:cubicBezTo>
                  <a:pt x="5344" y="1736"/>
                  <a:pt x="5344" y="1736"/>
                  <a:pt x="5344" y="1736"/>
                </a:cubicBezTo>
                <a:cubicBezTo>
                  <a:pt x="5344" y="1759"/>
                  <a:pt x="5321" y="1759"/>
                  <a:pt x="5299" y="1759"/>
                </a:cubicBezTo>
                <a:cubicBezTo>
                  <a:pt x="5299" y="1759"/>
                  <a:pt x="5299" y="1759"/>
                  <a:pt x="5299" y="1759"/>
                </a:cubicBezTo>
                <a:cubicBezTo>
                  <a:pt x="5253" y="1759"/>
                  <a:pt x="5231" y="1736"/>
                  <a:pt x="5208" y="1714"/>
                </a:cubicBezTo>
                <a:close/>
                <a:moveTo>
                  <a:pt x="16076" y="1646"/>
                </a:moveTo>
                <a:cubicBezTo>
                  <a:pt x="16008" y="1601"/>
                  <a:pt x="16008" y="1533"/>
                  <a:pt x="16031" y="1488"/>
                </a:cubicBezTo>
                <a:cubicBezTo>
                  <a:pt x="16031" y="1488"/>
                  <a:pt x="16031" y="1488"/>
                  <a:pt x="16031" y="1488"/>
                </a:cubicBezTo>
                <a:cubicBezTo>
                  <a:pt x="16053" y="1420"/>
                  <a:pt x="16121" y="1420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189" y="1443"/>
                  <a:pt x="16189" y="1443"/>
                  <a:pt x="16189" y="1443"/>
                </a:cubicBezTo>
                <a:cubicBezTo>
                  <a:pt x="16234" y="1466"/>
                  <a:pt x="16256" y="1533"/>
                  <a:pt x="16234" y="1601"/>
                </a:cubicBezTo>
                <a:cubicBezTo>
                  <a:pt x="16234" y="1601"/>
                  <a:pt x="16234" y="1601"/>
                  <a:pt x="16234" y="1601"/>
                </a:cubicBezTo>
                <a:cubicBezTo>
                  <a:pt x="16211" y="1623"/>
                  <a:pt x="16166" y="1646"/>
                  <a:pt x="16121" y="1646"/>
                </a:cubicBezTo>
                <a:cubicBezTo>
                  <a:pt x="16121" y="1646"/>
                  <a:pt x="16121" y="1646"/>
                  <a:pt x="16121" y="1646"/>
                </a:cubicBezTo>
                <a:cubicBezTo>
                  <a:pt x="16099" y="1646"/>
                  <a:pt x="16099" y="1646"/>
                  <a:pt x="16076" y="1646"/>
                </a:cubicBezTo>
                <a:close/>
                <a:moveTo>
                  <a:pt x="5749" y="1398"/>
                </a:moveTo>
                <a:cubicBezTo>
                  <a:pt x="5727" y="1330"/>
                  <a:pt x="5727" y="1263"/>
                  <a:pt x="5795" y="1240"/>
                </a:cubicBezTo>
                <a:cubicBezTo>
                  <a:pt x="5795" y="1240"/>
                  <a:pt x="5795" y="1240"/>
                  <a:pt x="5795" y="1240"/>
                </a:cubicBezTo>
                <a:cubicBezTo>
                  <a:pt x="5840" y="1218"/>
                  <a:pt x="5907" y="1240"/>
                  <a:pt x="5952" y="1285"/>
                </a:cubicBezTo>
                <a:cubicBezTo>
                  <a:pt x="5952" y="1285"/>
                  <a:pt x="5952" y="1285"/>
                  <a:pt x="5952" y="1285"/>
                </a:cubicBezTo>
                <a:cubicBezTo>
                  <a:pt x="5975" y="1330"/>
                  <a:pt x="5952" y="1398"/>
                  <a:pt x="5907" y="1443"/>
                </a:cubicBezTo>
                <a:cubicBezTo>
                  <a:pt x="5907" y="1443"/>
                  <a:pt x="5907" y="1443"/>
                  <a:pt x="5907" y="1443"/>
                </a:cubicBezTo>
                <a:cubicBezTo>
                  <a:pt x="5885" y="1443"/>
                  <a:pt x="5862" y="1443"/>
                  <a:pt x="5840" y="1443"/>
                </a:cubicBezTo>
                <a:cubicBezTo>
                  <a:pt x="5840" y="1443"/>
                  <a:pt x="5840" y="1443"/>
                  <a:pt x="5840" y="1443"/>
                </a:cubicBezTo>
                <a:cubicBezTo>
                  <a:pt x="5795" y="1443"/>
                  <a:pt x="5772" y="1420"/>
                  <a:pt x="5749" y="1398"/>
                </a:cubicBezTo>
                <a:close/>
                <a:moveTo>
                  <a:pt x="15512" y="1353"/>
                </a:moveTo>
                <a:cubicBezTo>
                  <a:pt x="15467" y="1308"/>
                  <a:pt x="15445" y="1240"/>
                  <a:pt x="15467" y="1195"/>
                </a:cubicBezTo>
                <a:cubicBezTo>
                  <a:pt x="15467" y="1195"/>
                  <a:pt x="15467" y="1195"/>
                  <a:pt x="15467" y="1195"/>
                </a:cubicBezTo>
                <a:cubicBezTo>
                  <a:pt x="15490" y="1127"/>
                  <a:pt x="15557" y="1105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25" y="1150"/>
                  <a:pt x="15625" y="1150"/>
                  <a:pt x="15625" y="1150"/>
                </a:cubicBezTo>
                <a:cubicBezTo>
                  <a:pt x="15670" y="1172"/>
                  <a:pt x="15693" y="1240"/>
                  <a:pt x="15670" y="1285"/>
                </a:cubicBezTo>
                <a:cubicBezTo>
                  <a:pt x="15670" y="1285"/>
                  <a:pt x="15670" y="1285"/>
                  <a:pt x="15670" y="1285"/>
                </a:cubicBezTo>
                <a:cubicBezTo>
                  <a:pt x="15648" y="1330"/>
                  <a:pt x="15603" y="1353"/>
                  <a:pt x="15580" y="1353"/>
                </a:cubicBezTo>
                <a:cubicBezTo>
                  <a:pt x="15580" y="1353"/>
                  <a:pt x="15580" y="1353"/>
                  <a:pt x="15580" y="1353"/>
                </a:cubicBezTo>
                <a:cubicBezTo>
                  <a:pt x="15557" y="1353"/>
                  <a:pt x="15535" y="1353"/>
                  <a:pt x="15512" y="1353"/>
                </a:cubicBezTo>
                <a:close/>
                <a:moveTo>
                  <a:pt x="6313" y="1105"/>
                </a:moveTo>
                <a:cubicBezTo>
                  <a:pt x="6291" y="1060"/>
                  <a:pt x="6313" y="992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358" y="947"/>
                  <a:pt x="6358" y="947"/>
                  <a:pt x="6358" y="947"/>
                </a:cubicBezTo>
                <a:cubicBezTo>
                  <a:pt x="6426" y="924"/>
                  <a:pt x="6494" y="947"/>
                  <a:pt x="6516" y="1015"/>
                </a:cubicBezTo>
                <a:cubicBezTo>
                  <a:pt x="6516" y="1015"/>
                  <a:pt x="6516" y="1015"/>
                  <a:pt x="6516" y="1015"/>
                </a:cubicBezTo>
                <a:cubicBezTo>
                  <a:pt x="6539" y="1060"/>
                  <a:pt x="6516" y="1127"/>
                  <a:pt x="6448" y="1172"/>
                </a:cubicBezTo>
                <a:cubicBezTo>
                  <a:pt x="6448" y="1172"/>
                  <a:pt x="6448" y="1172"/>
                  <a:pt x="6448" y="1172"/>
                </a:cubicBezTo>
                <a:cubicBezTo>
                  <a:pt x="6448" y="1172"/>
                  <a:pt x="6426" y="1172"/>
                  <a:pt x="6403" y="1172"/>
                </a:cubicBezTo>
                <a:cubicBezTo>
                  <a:pt x="6403" y="1172"/>
                  <a:pt x="6403" y="1172"/>
                  <a:pt x="6403" y="1172"/>
                </a:cubicBezTo>
                <a:cubicBezTo>
                  <a:pt x="6358" y="1172"/>
                  <a:pt x="6336" y="1150"/>
                  <a:pt x="6313" y="1105"/>
                </a:cubicBezTo>
                <a:close/>
                <a:moveTo>
                  <a:pt x="14949" y="1082"/>
                </a:moveTo>
                <a:cubicBezTo>
                  <a:pt x="14904" y="1060"/>
                  <a:pt x="14858" y="992"/>
                  <a:pt x="14904" y="924"/>
                </a:cubicBezTo>
                <a:cubicBezTo>
                  <a:pt x="14904" y="924"/>
                  <a:pt x="14904" y="924"/>
                  <a:pt x="14904" y="924"/>
                </a:cubicBezTo>
                <a:cubicBezTo>
                  <a:pt x="14926" y="879"/>
                  <a:pt x="14994" y="857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039" y="879"/>
                  <a:pt x="15039" y="879"/>
                  <a:pt x="15039" y="879"/>
                </a:cubicBezTo>
                <a:cubicBezTo>
                  <a:pt x="15106" y="902"/>
                  <a:pt x="15129" y="970"/>
                  <a:pt x="15106" y="1015"/>
                </a:cubicBezTo>
                <a:cubicBezTo>
                  <a:pt x="15106" y="1015"/>
                  <a:pt x="15106" y="1015"/>
                  <a:pt x="15106" y="1015"/>
                </a:cubicBezTo>
                <a:cubicBezTo>
                  <a:pt x="15084" y="1060"/>
                  <a:pt x="15039" y="1082"/>
                  <a:pt x="14994" y="1082"/>
                </a:cubicBezTo>
                <a:cubicBezTo>
                  <a:pt x="14994" y="1082"/>
                  <a:pt x="14994" y="1082"/>
                  <a:pt x="14994" y="1082"/>
                </a:cubicBezTo>
                <a:cubicBezTo>
                  <a:pt x="14971" y="1082"/>
                  <a:pt x="14971" y="1082"/>
                  <a:pt x="14949" y="1082"/>
                </a:cubicBezTo>
                <a:close/>
                <a:moveTo>
                  <a:pt x="6877" y="857"/>
                </a:moveTo>
                <a:cubicBezTo>
                  <a:pt x="6854" y="789"/>
                  <a:pt x="6899" y="744"/>
                  <a:pt x="6944" y="722"/>
                </a:cubicBezTo>
                <a:cubicBezTo>
                  <a:pt x="6944" y="722"/>
                  <a:pt x="6944" y="722"/>
                  <a:pt x="6944" y="722"/>
                </a:cubicBezTo>
                <a:cubicBezTo>
                  <a:pt x="7012" y="699"/>
                  <a:pt x="7080" y="722"/>
                  <a:pt x="7102" y="767"/>
                </a:cubicBezTo>
                <a:cubicBezTo>
                  <a:pt x="7102" y="767"/>
                  <a:pt x="7102" y="767"/>
                  <a:pt x="7102" y="767"/>
                </a:cubicBezTo>
                <a:cubicBezTo>
                  <a:pt x="7125" y="834"/>
                  <a:pt x="7102" y="902"/>
                  <a:pt x="7035" y="924"/>
                </a:cubicBezTo>
                <a:cubicBezTo>
                  <a:pt x="7035" y="924"/>
                  <a:pt x="7035" y="924"/>
                  <a:pt x="7035" y="924"/>
                </a:cubicBezTo>
                <a:cubicBezTo>
                  <a:pt x="7012" y="924"/>
                  <a:pt x="7012" y="924"/>
                  <a:pt x="6990" y="924"/>
                </a:cubicBezTo>
                <a:cubicBezTo>
                  <a:pt x="6990" y="924"/>
                  <a:pt x="6990" y="924"/>
                  <a:pt x="6990" y="924"/>
                </a:cubicBezTo>
                <a:cubicBezTo>
                  <a:pt x="6944" y="924"/>
                  <a:pt x="6899" y="902"/>
                  <a:pt x="6877" y="857"/>
                </a:cubicBezTo>
                <a:close/>
                <a:moveTo>
                  <a:pt x="14362" y="857"/>
                </a:moveTo>
                <a:cubicBezTo>
                  <a:pt x="14317" y="834"/>
                  <a:pt x="14272" y="767"/>
                  <a:pt x="14295" y="699"/>
                </a:cubicBezTo>
                <a:cubicBezTo>
                  <a:pt x="14295" y="699"/>
                  <a:pt x="14295" y="699"/>
                  <a:pt x="14295" y="699"/>
                </a:cubicBezTo>
                <a:cubicBezTo>
                  <a:pt x="14317" y="654"/>
                  <a:pt x="14385" y="609"/>
                  <a:pt x="14453" y="631"/>
                </a:cubicBezTo>
                <a:cubicBezTo>
                  <a:pt x="14453" y="631"/>
                  <a:pt x="14453" y="631"/>
                  <a:pt x="14453" y="631"/>
                </a:cubicBezTo>
                <a:cubicBezTo>
                  <a:pt x="14498" y="654"/>
                  <a:pt x="14543" y="722"/>
                  <a:pt x="14520" y="789"/>
                </a:cubicBezTo>
                <a:cubicBezTo>
                  <a:pt x="14520" y="789"/>
                  <a:pt x="14520" y="789"/>
                  <a:pt x="14520" y="789"/>
                </a:cubicBezTo>
                <a:cubicBezTo>
                  <a:pt x="14498" y="834"/>
                  <a:pt x="14453" y="857"/>
                  <a:pt x="14408" y="857"/>
                </a:cubicBezTo>
                <a:cubicBezTo>
                  <a:pt x="14408" y="857"/>
                  <a:pt x="14408" y="857"/>
                  <a:pt x="14408" y="857"/>
                </a:cubicBezTo>
                <a:cubicBezTo>
                  <a:pt x="14408" y="857"/>
                  <a:pt x="14385" y="857"/>
                  <a:pt x="14362" y="857"/>
                </a:cubicBezTo>
                <a:close/>
                <a:moveTo>
                  <a:pt x="7486" y="654"/>
                </a:moveTo>
                <a:cubicBezTo>
                  <a:pt x="7463" y="586"/>
                  <a:pt x="7486" y="519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553" y="496"/>
                  <a:pt x="7553" y="496"/>
                  <a:pt x="7553" y="496"/>
                </a:cubicBezTo>
                <a:cubicBezTo>
                  <a:pt x="7621" y="473"/>
                  <a:pt x="7689" y="519"/>
                  <a:pt x="7689" y="586"/>
                </a:cubicBezTo>
                <a:cubicBezTo>
                  <a:pt x="7689" y="586"/>
                  <a:pt x="7689" y="586"/>
                  <a:pt x="7689" y="586"/>
                </a:cubicBezTo>
                <a:cubicBezTo>
                  <a:pt x="7711" y="631"/>
                  <a:pt x="7689" y="699"/>
                  <a:pt x="7621" y="722"/>
                </a:cubicBezTo>
                <a:cubicBezTo>
                  <a:pt x="7621" y="722"/>
                  <a:pt x="7621" y="722"/>
                  <a:pt x="7621" y="722"/>
                </a:cubicBezTo>
                <a:cubicBezTo>
                  <a:pt x="7621" y="722"/>
                  <a:pt x="7598" y="722"/>
                  <a:pt x="7598" y="722"/>
                </a:cubicBezTo>
                <a:cubicBezTo>
                  <a:pt x="7598" y="722"/>
                  <a:pt x="7598" y="722"/>
                  <a:pt x="7598" y="722"/>
                </a:cubicBezTo>
                <a:cubicBezTo>
                  <a:pt x="7531" y="722"/>
                  <a:pt x="7486" y="699"/>
                  <a:pt x="7486" y="654"/>
                </a:cubicBezTo>
                <a:close/>
                <a:moveTo>
                  <a:pt x="13776" y="654"/>
                </a:moveTo>
                <a:cubicBezTo>
                  <a:pt x="13709" y="631"/>
                  <a:pt x="13686" y="586"/>
                  <a:pt x="13709" y="519"/>
                </a:cubicBezTo>
                <a:cubicBezTo>
                  <a:pt x="13709" y="519"/>
                  <a:pt x="13709" y="519"/>
                  <a:pt x="13709" y="519"/>
                </a:cubicBezTo>
                <a:cubicBezTo>
                  <a:pt x="13709" y="451"/>
                  <a:pt x="13776" y="428"/>
                  <a:pt x="13844" y="428"/>
                </a:cubicBezTo>
                <a:cubicBezTo>
                  <a:pt x="13844" y="428"/>
                  <a:pt x="13844" y="428"/>
                  <a:pt x="13844" y="428"/>
                </a:cubicBezTo>
                <a:cubicBezTo>
                  <a:pt x="13889" y="451"/>
                  <a:pt x="13934" y="519"/>
                  <a:pt x="13911" y="586"/>
                </a:cubicBezTo>
                <a:cubicBezTo>
                  <a:pt x="13911" y="586"/>
                  <a:pt x="13911" y="586"/>
                  <a:pt x="13911" y="586"/>
                </a:cubicBezTo>
                <a:cubicBezTo>
                  <a:pt x="13911" y="631"/>
                  <a:pt x="13866" y="654"/>
                  <a:pt x="13799" y="654"/>
                </a:cubicBezTo>
                <a:cubicBezTo>
                  <a:pt x="13799" y="654"/>
                  <a:pt x="13799" y="654"/>
                  <a:pt x="13799" y="654"/>
                </a:cubicBezTo>
                <a:cubicBezTo>
                  <a:pt x="13799" y="654"/>
                  <a:pt x="13776" y="654"/>
                  <a:pt x="13776" y="654"/>
                </a:cubicBezTo>
                <a:close/>
                <a:moveTo>
                  <a:pt x="8094" y="473"/>
                </a:moveTo>
                <a:cubicBezTo>
                  <a:pt x="8072" y="406"/>
                  <a:pt x="8117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162" y="338"/>
                  <a:pt x="8162" y="338"/>
                  <a:pt x="8162" y="338"/>
                </a:cubicBezTo>
                <a:cubicBezTo>
                  <a:pt x="8230" y="316"/>
                  <a:pt x="8297" y="361"/>
                  <a:pt x="8297" y="406"/>
                </a:cubicBezTo>
                <a:cubicBezTo>
                  <a:pt x="8297" y="406"/>
                  <a:pt x="8297" y="406"/>
                  <a:pt x="8297" y="406"/>
                </a:cubicBezTo>
                <a:cubicBezTo>
                  <a:pt x="8320" y="473"/>
                  <a:pt x="8275" y="541"/>
                  <a:pt x="8230" y="541"/>
                </a:cubicBezTo>
                <a:cubicBezTo>
                  <a:pt x="8230" y="541"/>
                  <a:pt x="8230" y="541"/>
                  <a:pt x="8230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207" y="541"/>
                  <a:pt x="8207" y="541"/>
                  <a:pt x="8207" y="541"/>
                </a:cubicBezTo>
                <a:cubicBezTo>
                  <a:pt x="8139" y="541"/>
                  <a:pt x="8094" y="519"/>
                  <a:pt x="8094" y="473"/>
                </a:cubicBezTo>
                <a:close/>
                <a:moveTo>
                  <a:pt x="13167" y="496"/>
                </a:moveTo>
                <a:cubicBezTo>
                  <a:pt x="13122" y="473"/>
                  <a:pt x="13077" y="428"/>
                  <a:pt x="13077" y="361"/>
                </a:cubicBezTo>
                <a:cubicBezTo>
                  <a:pt x="13077" y="361"/>
                  <a:pt x="13077" y="361"/>
                  <a:pt x="13077" y="361"/>
                </a:cubicBezTo>
                <a:cubicBezTo>
                  <a:pt x="13100" y="293"/>
                  <a:pt x="13167" y="271"/>
                  <a:pt x="13213" y="271"/>
                </a:cubicBezTo>
                <a:cubicBezTo>
                  <a:pt x="13213" y="271"/>
                  <a:pt x="13213" y="271"/>
                  <a:pt x="13213" y="271"/>
                </a:cubicBezTo>
                <a:cubicBezTo>
                  <a:pt x="13280" y="293"/>
                  <a:pt x="13325" y="361"/>
                  <a:pt x="13303" y="406"/>
                </a:cubicBezTo>
                <a:cubicBezTo>
                  <a:pt x="13303" y="406"/>
                  <a:pt x="13303" y="406"/>
                  <a:pt x="13303" y="406"/>
                </a:cubicBezTo>
                <a:cubicBezTo>
                  <a:pt x="13303" y="473"/>
                  <a:pt x="13258" y="496"/>
                  <a:pt x="13190" y="496"/>
                </a:cubicBezTo>
                <a:cubicBezTo>
                  <a:pt x="13190" y="496"/>
                  <a:pt x="13190" y="496"/>
                  <a:pt x="13190" y="496"/>
                </a:cubicBezTo>
                <a:cubicBezTo>
                  <a:pt x="13190" y="496"/>
                  <a:pt x="13190" y="496"/>
                  <a:pt x="13167" y="496"/>
                </a:cubicBezTo>
                <a:close/>
                <a:moveTo>
                  <a:pt x="8703" y="316"/>
                </a:moveTo>
                <a:cubicBezTo>
                  <a:pt x="8681" y="271"/>
                  <a:pt x="8726" y="203"/>
                  <a:pt x="8793" y="180"/>
                </a:cubicBezTo>
                <a:cubicBezTo>
                  <a:pt x="8793" y="180"/>
                  <a:pt x="8793" y="180"/>
                  <a:pt x="8793" y="180"/>
                </a:cubicBezTo>
                <a:cubicBezTo>
                  <a:pt x="8861" y="180"/>
                  <a:pt x="8906" y="225"/>
                  <a:pt x="8929" y="271"/>
                </a:cubicBezTo>
                <a:cubicBezTo>
                  <a:pt x="8929" y="271"/>
                  <a:pt x="8929" y="271"/>
                  <a:pt x="8929" y="271"/>
                </a:cubicBezTo>
                <a:cubicBezTo>
                  <a:pt x="8929" y="338"/>
                  <a:pt x="8884" y="406"/>
                  <a:pt x="8838" y="406"/>
                </a:cubicBezTo>
                <a:cubicBezTo>
                  <a:pt x="8838" y="406"/>
                  <a:pt x="8838" y="406"/>
                  <a:pt x="8838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816" y="406"/>
                  <a:pt x="8816" y="406"/>
                  <a:pt x="8816" y="406"/>
                </a:cubicBezTo>
                <a:cubicBezTo>
                  <a:pt x="8748" y="406"/>
                  <a:pt x="8703" y="383"/>
                  <a:pt x="8703" y="316"/>
                </a:cubicBezTo>
                <a:close/>
                <a:moveTo>
                  <a:pt x="12559" y="383"/>
                </a:moveTo>
                <a:cubicBezTo>
                  <a:pt x="12559" y="383"/>
                  <a:pt x="12559" y="383"/>
                  <a:pt x="12559" y="383"/>
                </a:cubicBezTo>
                <a:cubicBezTo>
                  <a:pt x="12491" y="361"/>
                  <a:pt x="12446" y="316"/>
                  <a:pt x="12468" y="248"/>
                </a:cubicBezTo>
                <a:cubicBezTo>
                  <a:pt x="12468" y="248"/>
                  <a:pt x="12468" y="248"/>
                  <a:pt x="12468" y="248"/>
                </a:cubicBezTo>
                <a:cubicBezTo>
                  <a:pt x="12468" y="180"/>
                  <a:pt x="12536" y="135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04" y="158"/>
                  <a:pt x="12604" y="158"/>
                  <a:pt x="12604" y="158"/>
                </a:cubicBezTo>
                <a:cubicBezTo>
                  <a:pt x="12649" y="158"/>
                  <a:pt x="12694" y="225"/>
                  <a:pt x="12694" y="293"/>
                </a:cubicBezTo>
                <a:cubicBezTo>
                  <a:pt x="12694" y="293"/>
                  <a:pt x="12694" y="293"/>
                  <a:pt x="12694" y="293"/>
                </a:cubicBezTo>
                <a:cubicBezTo>
                  <a:pt x="12671" y="338"/>
                  <a:pt x="12626" y="383"/>
                  <a:pt x="12581" y="383"/>
                </a:cubicBezTo>
                <a:cubicBezTo>
                  <a:pt x="12581" y="383"/>
                  <a:pt x="12581" y="383"/>
                  <a:pt x="12581" y="383"/>
                </a:cubicBezTo>
                <a:cubicBezTo>
                  <a:pt x="12581" y="383"/>
                  <a:pt x="12559" y="383"/>
                  <a:pt x="12559" y="383"/>
                </a:cubicBezTo>
                <a:close/>
                <a:moveTo>
                  <a:pt x="9334" y="225"/>
                </a:moveTo>
                <a:cubicBezTo>
                  <a:pt x="9312" y="158"/>
                  <a:pt x="9357" y="90"/>
                  <a:pt x="9425" y="90"/>
                </a:cubicBezTo>
                <a:cubicBezTo>
                  <a:pt x="9425" y="90"/>
                  <a:pt x="9425" y="90"/>
                  <a:pt x="9425" y="90"/>
                </a:cubicBezTo>
                <a:cubicBezTo>
                  <a:pt x="9492" y="90"/>
                  <a:pt x="9537" y="135"/>
                  <a:pt x="9537" y="180"/>
                </a:cubicBezTo>
                <a:cubicBezTo>
                  <a:pt x="9537" y="180"/>
                  <a:pt x="9537" y="180"/>
                  <a:pt x="9537" y="180"/>
                </a:cubicBezTo>
                <a:cubicBezTo>
                  <a:pt x="9560" y="248"/>
                  <a:pt x="9515" y="316"/>
                  <a:pt x="9447" y="316"/>
                </a:cubicBezTo>
                <a:cubicBezTo>
                  <a:pt x="9447" y="316"/>
                  <a:pt x="9447" y="316"/>
                  <a:pt x="9447" y="316"/>
                </a:cubicBezTo>
                <a:cubicBezTo>
                  <a:pt x="9447" y="316"/>
                  <a:pt x="9447" y="316"/>
                  <a:pt x="9425" y="316"/>
                </a:cubicBezTo>
                <a:cubicBezTo>
                  <a:pt x="9425" y="316"/>
                  <a:pt x="9425" y="316"/>
                  <a:pt x="9425" y="316"/>
                </a:cubicBezTo>
                <a:cubicBezTo>
                  <a:pt x="9380" y="316"/>
                  <a:pt x="9334" y="271"/>
                  <a:pt x="9334" y="225"/>
                </a:cubicBezTo>
                <a:close/>
                <a:moveTo>
                  <a:pt x="11950" y="293"/>
                </a:moveTo>
                <a:cubicBezTo>
                  <a:pt x="11882" y="293"/>
                  <a:pt x="11837" y="225"/>
                  <a:pt x="11837" y="158"/>
                </a:cubicBezTo>
                <a:cubicBezTo>
                  <a:pt x="11837" y="158"/>
                  <a:pt x="11837" y="158"/>
                  <a:pt x="11837" y="158"/>
                </a:cubicBezTo>
                <a:cubicBezTo>
                  <a:pt x="11837" y="113"/>
                  <a:pt x="11905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1972" y="68"/>
                  <a:pt x="11972" y="68"/>
                  <a:pt x="11972" y="68"/>
                </a:cubicBezTo>
                <a:cubicBezTo>
                  <a:pt x="12018" y="68"/>
                  <a:pt x="12063" y="135"/>
                  <a:pt x="12063" y="180"/>
                </a:cubicBezTo>
                <a:cubicBezTo>
                  <a:pt x="12063" y="180"/>
                  <a:pt x="12063" y="180"/>
                  <a:pt x="12063" y="180"/>
                </a:cubicBezTo>
                <a:cubicBezTo>
                  <a:pt x="12063" y="248"/>
                  <a:pt x="12018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ubicBezTo>
                  <a:pt x="11950" y="293"/>
                  <a:pt x="11950" y="293"/>
                  <a:pt x="11950" y="293"/>
                </a:cubicBezTo>
                <a:close/>
                <a:moveTo>
                  <a:pt x="9943" y="158"/>
                </a:moveTo>
                <a:cubicBezTo>
                  <a:pt x="9943" y="90"/>
                  <a:pt x="9988" y="23"/>
                  <a:pt x="10056" y="23"/>
                </a:cubicBezTo>
                <a:cubicBezTo>
                  <a:pt x="10056" y="23"/>
                  <a:pt x="10056" y="23"/>
                  <a:pt x="10056" y="23"/>
                </a:cubicBezTo>
                <a:cubicBezTo>
                  <a:pt x="10124" y="23"/>
                  <a:pt x="10169" y="68"/>
                  <a:pt x="10169" y="135"/>
                </a:cubicBezTo>
                <a:cubicBezTo>
                  <a:pt x="10169" y="135"/>
                  <a:pt x="10169" y="135"/>
                  <a:pt x="10169" y="135"/>
                </a:cubicBezTo>
                <a:cubicBezTo>
                  <a:pt x="10169" y="203"/>
                  <a:pt x="10124" y="248"/>
                  <a:pt x="10078" y="248"/>
                </a:cubicBezTo>
                <a:cubicBezTo>
                  <a:pt x="10078" y="248"/>
                  <a:pt x="10078" y="248"/>
                  <a:pt x="10078" y="248"/>
                </a:cubicBezTo>
                <a:cubicBezTo>
                  <a:pt x="10078" y="248"/>
                  <a:pt x="10056" y="248"/>
                  <a:pt x="10056" y="248"/>
                </a:cubicBezTo>
                <a:cubicBezTo>
                  <a:pt x="10056" y="248"/>
                  <a:pt x="10056" y="248"/>
                  <a:pt x="10056" y="248"/>
                </a:cubicBezTo>
                <a:cubicBezTo>
                  <a:pt x="10011" y="248"/>
                  <a:pt x="9966" y="203"/>
                  <a:pt x="9943" y="158"/>
                </a:cubicBezTo>
                <a:close/>
                <a:moveTo>
                  <a:pt x="11319" y="248"/>
                </a:moveTo>
                <a:cubicBezTo>
                  <a:pt x="11251" y="248"/>
                  <a:pt x="11206" y="180"/>
                  <a:pt x="11206" y="113"/>
                </a:cubicBezTo>
                <a:cubicBezTo>
                  <a:pt x="11206" y="113"/>
                  <a:pt x="11206" y="113"/>
                  <a:pt x="11206" y="113"/>
                </a:cubicBezTo>
                <a:cubicBezTo>
                  <a:pt x="11206" y="68"/>
                  <a:pt x="11273" y="23"/>
                  <a:pt x="11341" y="23"/>
                </a:cubicBezTo>
                <a:cubicBezTo>
                  <a:pt x="11341" y="23"/>
                  <a:pt x="11341" y="23"/>
                  <a:pt x="11341" y="23"/>
                </a:cubicBezTo>
                <a:cubicBezTo>
                  <a:pt x="11386" y="23"/>
                  <a:pt x="11431" y="68"/>
                  <a:pt x="11431" y="135"/>
                </a:cubicBezTo>
                <a:cubicBezTo>
                  <a:pt x="11431" y="135"/>
                  <a:pt x="11431" y="135"/>
                  <a:pt x="11431" y="135"/>
                </a:cubicBezTo>
                <a:cubicBezTo>
                  <a:pt x="11431" y="203"/>
                  <a:pt x="11386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ubicBezTo>
                  <a:pt x="11319" y="248"/>
                  <a:pt x="11319" y="248"/>
                  <a:pt x="11319" y="248"/>
                </a:cubicBezTo>
                <a:close/>
                <a:moveTo>
                  <a:pt x="10575" y="113"/>
                </a:moveTo>
                <a:cubicBezTo>
                  <a:pt x="10575" y="45"/>
                  <a:pt x="10620" y="0"/>
                  <a:pt x="10687" y="0"/>
                </a:cubicBezTo>
                <a:cubicBezTo>
                  <a:pt x="10687" y="0"/>
                  <a:pt x="10687" y="0"/>
                  <a:pt x="10687" y="0"/>
                </a:cubicBezTo>
                <a:cubicBezTo>
                  <a:pt x="10755" y="0"/>
                  <a:pt x="10800" y="45"/>
                  <a:pt x="10800" y="113"/>
                </a:cubicBezTo>
                <a:cubicBezTo>
                  <a:pt x="10800" y="113"/>
                  <a:pt x="10800" y="113"/>
                  <a:pt x="10800" y="113"/>
                </a:cubicBezTo>
                <a:cubicBezTo>
                  <a:pt x="10800" y="180"/>
                  <a:pt x="10755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87" y="225"/>
                  <a:pt x="10687" y="225"/>
                  <a:pt x="10687" y="225"/>
                </a:cubicBezTo>
                <a:cubicBezTo>
                  <a:pt x="10642" y="225"/>
                  <a:pt x="10575" y="180"/>
                  <a:pt x="10575" y="113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5" name="Oval 78"/>
          <p:cNvSpPr/>
          <p:nvPr/>
        </p:nvSpPr>
        <p:spPr>
          <a:xfrm>
            <a:off x="9932861" y="77542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2E5378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6" name="Oval 84"/>
          <p:cNvSpPr/>
          <p:nvPr/>
        </p:nvSpPr>
        <p:spPr>
          <a:xfrm>
            <a:off x="10053522" y="7874879"/>
            <a:ext cx="212471" cy="21247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7" name="Oval 76"/>
          <p:cNvSpPr/>
          <p:nvPr/>
        </p:nvSpPr>
        <p:spPr>
          <a:xfrm>
            <a:off x="9932861" y="95013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4578A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8" name="Oval 82"/>
          <p:cNvSpPr/>
          <p:nvPr/>
        </p:nvSpPr>
        <p:spPr>
          <a:xfrm>
            <a:off x="10053522" y="9619388"/>
            <a:ext cx="212471" cy="209847"/>
          </a:xfrm>
          <a:prstGeom prst="ellipse">
            <a:avLst/>
          </a:prstGeom>
          <a:solidFill>
            <a:srgbClr val="4578A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39" name="Oval 78"/>
          <p:cNvSpPr/>
          <p:nvPr/>
        </p:nvSpPr>
        <p:spPr>
          <a:xfrm flipH="1">
            <a:off x="12863295" y="7347818"/>
            <a:ext cx="453794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52506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0" name="Oval 84"/>
          <p:cNvSpPr/>
          <p:nvPr/>
        </p:nvSpPr>
        <p:spPr>
          <a:xfrm flipH="1">
            <a:off x="12983957" y="7468479"/>
            <a:ext cx="212471" cy="212471"/>
          </a:xfrm>
          <a:prstGeom prst="ellipse">
            <a:avLst/>
          </a:prstGeom>
          <a:solidFill>
            <a:srgbClr val="656383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1" name="Oval 77"/>
          <p:cNvSpPr/>
          <p:nvPr/>
        </p:nvSpPr>
        <p:spPr>
          <a:xfrm flipH="1">
            <a:off x="13451616" y="8653184"/>
            <a:ext cx="453793" cy="453793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8E8CA7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2" name="Oval 83"/>
          <p:cNvSpPr/>
          <p:nvPr/>
        </p:nvSpPr>
        <p:spPr>
          <a:xfrm flipH="1">
            <a:off x="13572278" y="8773845"/>
            <a:ext cx="212471" cy="212471"/>
          </a:xfrm>
          <a:prstGeom prst="ellipse">
            <a:avLst/>
          </a:prstGeom>
          <a:solidFill>
            <a:srgbClr val="8E8CA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3" name="Oval 76"/>
          <p:cNvSpPr/>
          <p:nvPr/>
        </p:nvSpPr>
        <p:spPr>
          <a:xfrm flipH="1">
            <a:off x="12863295" y="9958549"/>
            <a:ext cx="453794" cy="453794"/>
          </a:xfrm>
          <a:prstGeom prst="ellipse">
            <a:avLst/>
          </a:prstGeom>
          <a:solidFill>
            <a:srgbClr val="FFFFFF"/>
          </a:solidFill>
          <a:ln w="38100" cap="rnd">
            <a:solidFill>
              <a:srgbClr val="C3C0E4"/>
            </a:solidFill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44" name="Oval 82"/>
          <p:cNvSpPr/>
          <p:nvPr/>
        </p:nvSpPr>
        <p:spPr>
          <a:xfrm flipH="1">
            <a:off x="12983957" y="10076588"/>
            <a:ext cx="212471" cy="209847"/>
          </a:xfrm>
          <a:prstGeom prst="ellipse">
            <a:avLst/>
          </a:prstGeom>
          <a:solidFill>
            <a:srgbClr val="C3C0E4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548" name="Group"/>
          <p:cNvGrpSpPr/>
          <p:nvPr/>
        </p:nvGrpSpPr>
        <p:grpSpPr>
          <a:xfrm>
            <a:off x="14052202" y="7709602"/>
            <a:ext cx="10650154" cy="2785376"/>
            <a:chOff x="0" y="0"/>
            <a:chExt cx="10650152" cy="2785375"/>
          </a:xfrm>
        </p:grpSpPr>
        <p:sp>
          <p:nvSpPr>
            <p:cNvPr id="545" name="SAVE YOUR WORK…"/>
            <p:cNvSpPr/>
            <p:nvPr/>
          </p:nvSpPr>
          <p:spPr>
            <a:xfrm>
              <a:off x="2572948" y="0"/>
              <a:ext cx="8077204" cy="2785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/>
                <a:t>SAVE YOUR WORK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.R, (or .</a:t>
              </a:r>
              <a:r>
                <a:rPr lang="da-DK" dirty="0" err="1"/>
                <a:t>qmd</a:t>
              </a:r>
              <a:r>
                <a:rPr dirty="0"/>
                <a:t>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The file with my code. Save it!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 project</a:t>
              </a:r>
              <a:endParaRPr i="0" dirty="0"/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i="0" dirty="0"/>
                <a:t>Save Session, everything together</a:t>
              </a:r>
            </a:p>
          </p:txBody>
        </p:sp>
        <p:sp>
          <p:nvSpPr>
            <p:cNvPr id="546" name="Oval 71"/>
            <p:cNvSpPr/>
            <p:nvPr/>
          </p:nvSpPr>
          <p:spPr>
            <a:xfrm flipH="1">
              <a:off x="0" y="272115"/>
              <a:ext cx="1905863" cy="1905001"/>
            </a:xfrm>
            <a:prstGeom prst="ellipse">
              <a:avLst/>
            </a:prstGeom>
            <a:solidFill>
              <a:srgbClr val="8E8CA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47" name="Shape"/>
            <p:cNvSpPr/>
            <p:nvPr/>
          </p:nvSpPr>
          <p:spPr>
            <a:xfrm>
              <a:off x="612618" y="712982"/>
              <a:ext cx="864275" cy="9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3" y="18762"/>
                  </a:moveTo>
                  <a:cubicBezTo>
                    <a:pt x="18629" y="21084"/>
                    <a:pt x="18629" y="21084"/>
                    <a:pt x="18629" y="21084"/>
                  </a:cubicBezTo>
                  <a:cubicBezTo>
                    <a:pt x="18332" y="21342"/>
                    <a:pt x="17993" y="21600"/>
                    <a:pt x="17696" y="21600"/>
                  </a:cubicBezTo>
                  <a:cubicBezTo>
                    <a:pt x="17399" y="21600"/>
                    <a:pt x="17102" y="21342"/>
                    <a:pt x="16805" y="21084"/>
                  </a:cubicBezTo>
                  <a:cubicBezTo>
                    <a:pt x="14131" y="18762"/>
                    <a:pt x="14131" y="18762"/>
                    <a:pt x="14131" y="18762"/>
                  </a:cubicBezTo>
                  <a:cubicBezTo>
                    <a:pt x="13834" y="18504"/>
                    <a:pt x="13834" y="18246"/>
                    <a:pt x="13834" y="17951"/>
                  </a:cubicBezTo>
                  <a:cubicBezTo>
                    <a:pt x="13834" y="17435"/>
                    <a:pt x="14131" y="16919"/>
                    <a:pt x="15022" y="16919"/>
                  </a:cubicBezTo>
                  <a:cubicBezTo>
                    <a:pt x="15319" y="16919"/>
                    <a:pt x="15617" y="17177"/>
                    <a:pt x="15617" y="17435"/>
                  </a:cubicBezTo>
                  <a:cubicBezTo>
                    <a:pt x="16508" y="17951"/>
                    <a:pt x="16508" y="17951"/>
                    <a:pt x="16508" y="17951"/>
                  </a:cubicBezTo>
                  <a:cubicBezTo>
                    <a:pt x="16508" y="13270"/>
                    <a:pt x="16508" y="13270"/>
                    <a:pt x="16508" y="13270"/>
                  </a:cubicBezTo>
                  <a:cubicBezTo>
                    <a:pt x="16508" y="12496"/>
                    <a:pt x="17102" y="12238"/>
                    <a:pt x="17696" y="12238"/>
                  </a:cubicBezTo>
                  <a:cubicBezTo>
                    <a:pt x="18332" y="12238"/>
                    <a:pt x="18927" y="12496"/>
                    <a:pt x="18927" y="13270"/>
                  </a:cubicBezTo>
                  <a:cubicBezTo>
                    <a:pt x="18927" y="17951"/>
                    <a:pt x="18927" y="17951"/>
                    <a:pt x="18927" y="17951"/>
                  </a:cubicBezTo>
                  <a:cubicBezTo>
                    <a:pt x="19818" y="17435"/>
                    <a:pt x="19818" y="17435"/>
                    <a:pt x="19818" y="17435"/>
                  </a:cubicBezTo>
                  <a:cubicBezTo>
                    <a:pt x="19818" y="17177"/>
                    <a:pt x="20115" y="16919"/>
                    <a:pt x="20412" y="16919"/>
                  </a:cubicBezTo>
                  <a:cubicBezTo>
                    <a:pt x="21303" y="16919"/>
                    <a:pt x="21600" y="17435"/>
                    <a:pt x="21600" y="17951"/>
                  </a:cubicBezTo>
                  <a:cubicBezTo>
                    <a:pt x="21600" y="18246"/>
                    <a:pt x="21600" y="18504"/>
                    <a:pt x="21303" y="18762"/>
                  </a:cubicBezTo>
                  <a:close/>
                  <a:moveTo>
                    <a:pt x="15319" y="13270"/>
                  </a:moveTo>
                  <a:cubicBezTo>
                    <a:pt x="15319" y="15887"/>
                    <a:pt x="15319" y="15887"/>
                    <a:pt x="15319" y="15887"/>
                  </a:cubicBezTo>
                  <a:lnTo>
                    <a:pt x="15022" y="15887"/>
                  </a:lnTo>
                  <a:cubicBezTo>
                    <a:pt x="13537" y="15887"/>
                    <a:pt x="12604" y="16919"/>
                    <a:pt x="12604" y="17951"/>
                  </a:cubicBezTo>
                  <a:cubicBezTo>
                    <a:pt x="12604" y="18762"/>
                    <a:pt x="12901" y="19278"/>
                    <a:pt x="13198" y="19536"/>
                  </a:cubicBezTo>
                  <a:cubicBezTo>
                    <a:pt x="13834" y="20052"/>
                    <a:pt x="13834" y="20052"/>
                    <a:pt x="13834" y="20052"/>
                  </a:cubicBezTo>
                  <a:cubicBezTo>
                    <a:pt x="1231" y="20052"/>
                    <a:pt x="1231" y="20052"/>
                    <a:pt x="1231" y="20052"/>
                  </a:cubicBezTo>
                  <a:cubicBezTo>
                    <a:pt x="637" y="20052"/>
                    <a:pt x="0" y="19794"/>
                    <a:pt x="0" y="19020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516"/>
                    <a:pt x="637" y="0"/>
                    <a:pt x="1231" y="0"/>
                  </a:cubicBezTo>
                  <a:cubicBezTo>
                    <a:pt x="4201" y="0"/>
                    <a:pt x="4201" y="0"/>
                    <a:pt x="4201" y="0"/>
                  </a:cubicBezTo>
                  <a:cubicBezTo>
                    <a:pt x="7808" y="0"/>
                    <a:pt x="7808" y="0"/>
                    <a:pt x="7808" y="0"/>
                  </a:cubicBezTo>
                  <a:cubicBezTo>
                    <a:pt x="7808" y="3907"/>
                    <a:pt x="7808" y="3907"/>
                    <a:pt x="7808" y="3907"/>
                  </a:cubicBezTo>
                  <a:cubicBezTo>
                    <a:pt x="7808" y="5971"/>
                    <a:pt x="7808" y="5971"/>
                    <a:pt x="7808" y="5971"/>
                  </a:cubicBezTo>
                  <a:cubicBezTo>
                    <a:pt x="7808" y="7040"/>
                    <a:pt x="8742" y="8072"/>
                    <a:pt x="10227" y="8072"/>
                  </a:cubicBezTo>
                  <a:cubicBezTo>
                    <a:pt x="12604" y="8072"/>
                    <a:pt x="12604" y="8072"/>
                    <a:pt x="12604" y="8072"/>
                  </a:cubicBezTo>
                  <a:cubicBezTo>
                    <a:pt x="17696" y="8072"/>
                    <a:pt x="17696" y="8072"/>
                    <a:pt x="17696" y="8072"/>
                  </a:cubicBezTo>
                  <a:cubicBezTo>
                    <a:pt x="17696" y="11205"/>
                    <a:pt x="17696" y="11205"/>
                    <a:pt x="17696" y="11205"/>
                  </a:cubicBezTo>
                  <a:cubicBezTo>
                    <a:pt x="16508" y="11205"/>
                    <a:pt x="15319" y="11980"/>
                    <a:pt x="15319" y="13270"/>
                  </a:cubicBezTo>
                  <a:close/>
                  <a:moveTo>
                    <a:pt x="10227" y="7040"/>
                  </a:moveTo>
                  <a:cubicBezTo>
                    <a:pt x="9336" y="7040"/>
                    <a:pt x="9039" y="6487"/>
                    <a:pt x="9039" y="5971"/>
                  </a:cubicBezTo>
                  <a:cubicBezTo>
                    <a:pt x="9039" y="3907"/>
                    <a:pt x="9039" y="3907"/>
                    <a:pt x="9039" y="3907"/>
                  </a:cubicBezTo>
                  <a:cubicBezTo>
                    <a:pt x="9039" y="0"/>
                    <a:pt x="9039" y="0"/>
                    <a:pt x="9039" y="0"/>
                  </a:cubicBezTo>
                  <a:cubicBezTo>
                    <a:pt x="17696" y="7040"/>
                    <a:pt x="17696" y="7040"/>
                    <a:pt x="17696" y="7040"/>
                  </a:cubicBezTo>
                  <a:cubicBezTo>
                    <a:pt x="12604" y="7040"/>
                    <a:pt x="12604" y="7040"/>
                    <a:pt x="12604" y="7040"/>
                  </a:cubicBezTo>
                  <a:lnTo>
                    <a:pt x="10227" y="7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13092399" y="10150782"/>
            <a:ext cx="10444709" cy="2760684"/>
            <a:chOff x="0" y="0"/>
            <a:chExt cx="10444708" cy="2760683"/>
          </a:xfrm>
        </p:grpSpPr>
        <p:sp>
          <p:nvSpPr>
            <p:cNvPr id="549" name="RUN CODE…"/>
            <p:cNvSpPr txBox="1"/>
            <p:nvPr/>
          </p:nvSpPr>
          <p:spPr>
            <a:xfrm>
              <a:off x="3001116" y="1323043"/>
              <a:ext cx="7443593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RUN CODE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Run button, highlight enter, short-cut</a:t>
              </a:r>
            </a:p>
          </p:txBody>
        </p:sp>
        <p:sp>
          <p:nvSpPr>
            <p:cNvPr id="550" name="Oval 70"/>
            <p:cNvSpPr/>
            <p:nvPr/>
          </p:nvSpPr>
          <p:spPr>
            <a:xfrm flipH="1">
              <a:off x="0" y="0"/>
              <a:ext cx="1908484" cy="1905000"/>
            </a:xfrm>
            <a:prstGeom prst="ellipse">
              <a:avLst/>
            </a:prstGeom>
            <a:solidFill>
              <a:srgbClr val="C3C0E4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430615" y="542618"/>
              <a:ext cx="1047254" cy="70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3176499" y="5401416"/>
            <a:ext cx="10677414" cy="2304934"/>
            <a:chOff x="0" y="0"/>
            <a:chExt cx="10677413" cy="2304933"/>
          </a:xfrm>
        </p:grpSpPr>
        <p:sp>
          <p:nvSpPr>
            <p:cNvPr id="553" name="WORKING DIRECTORY…"/>
            <p:cNvSpPr/>
            <p:nvPr/>
          </p:nvSpPr>
          <p:spPr>
            <a:xfrm>
              <a:off x="2600210" y="0"/>
              <a:ext cx="80772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WORKING DIRECTORY</a:t>
              </a:r>
              <a:r>
                <a:t> </a:t>
              </a:r>
            </a:p>
            <a:p>
              <a:pPr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setwd(), getwd(), list.files(), list.dirs()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Were am I working from? Full/relative path.</a:t>
              </a:r>
            </a:p>
          </p:txBody>
        </p:sp>
        <p:sp>
          <p:nvSpPr>
            <p:cNvPr id="554" name="Oval 72"/>
            <p:cNvSpPr/>
            <p:nvPr/>
          </p:nvSpPr>
          <p:spPr>
            <a:xfrm flipH="1">
              <a:off x="0" y="399933"/>
              <a:ext cx="1905000" cy="1905001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555" name="Shape"/>
            <p:cNvSpPr/>
            <p:nvPr/>
          </p:nvSpPr>
          <p:spPr>
            <a:xfrm>
              <a:off x="428873" y="791029"/>
              <a:ext cx="1047254" cy="9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5" y="5691"/>
                  </a:moveTo>
                  <a:lnTo>
                    <a:pt x="17565" y="259"/>
                  </a:lnTo>
                  <a:lnTo>
                    <a:pt x="14954" y="259"/>
                  </a:lnTo>
                  <a:lnTo>
                    <a:pt x="14954" y="3363"/>
                  </a:lnTo>
                  <a:lnTo>
                    <a:pt x="10681" y="0"/>
                  </a:lnTo>
                  <a:lnTo>
                    <a:pt x="0" y="9054"/>
                  </a:lnTo>
                  <a:lnTo>
                    <a:pt x="1780" y="11253"/>
                  </a:lnTo>
                  <a:lnTo>
                    <a:pt x="2848" y="10477"/>
                  </a:lnTo>
                  <a:lnTo>
                    <a:pt x="2848" y="21600"/>
                  </a:lnTo>
                  <a:lnTo>
                    <a:pt x="18752" y="21600"/>
                  </a:lnTo>
                  <a:lnTo>
                    <a:pt x="18752" y="10477"/>
                  </a:lnTo>
                  <a:lnTo>
                    <a:pt x="19938" y="11253"/>
                  </a:lnTo>
                  <a:lnTo>
                    <a:pt x="21600" y="9054"/>
                  </a:lnTo>
                  <a:lnTo>
                    <a:pt x="17565" y="5691"/>
                  </a:lnTo>
                  <a:close/>
                  <a:moveTo>
                    <a:pt x="17209" y="19919"/>
                  </a:moveTo>
                  <a:lnTo>
                    <a:pt x="13648" y="19919"/>
                  </a:lnTo>
                  <a:lnTo>
                    <a:pt x="13648" y="13451"/>
                  </a:lnTo>
                  <a:lnTo>
                    <a:pt x="8070" y="13451"/>
                  </a:lnTo>
                  <a:lnTo>
                    <a:pt x="8070" y="19919"/>
                  </a:lnTo>
                  <a:lnTo>
                    <a:pt x="4391" y="19919"/>
                  </a:lnTo>
                  <a:lnTo>
                    <a:pt x="4391" y="9183"/>
                  </a:lnTo>
                  <a:lnTo>
                    <a:pt x="10681" y="4010"/>
                  </a:lnTo>
                  <a:lnTo>
                    <a:pt x="17209" y="9183"/>
                  </a:lnTo>
                  <a:lnTo>
                    <a:pt x="17209" y="199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-715312" y="5533684"/>
            <a:ext cx="10601456" cy="2997181"/>
            <a:chOff x="0" y="0"/>
            <a:chExt cx="10601455" cy="2997180"/>
          </a:xfrm>
        </p:grpSpPr>
        <p:sp>
          <p:nvSpPr>
            <p:cNvPr id="557" name="PACKAGES &amp; FUNCTIONS…"/>
            <p:cNvSpPr txBox="1"/>
            <p:nvPr/>
          </p:nvSpPr>
          <p:spPr>
            <a:xfrm>
              <a:off x="0" y="0"/>
              <a:ext cx="8077203" cy="277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PACKAGES &amp; FUNCTIONS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?my.package, ?my.function</a:t>
              </a:r>
            </a:p>
            <a:p>
              <a:pPr algn="r"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is it? Input?</a:t>
              </a:r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r">
                <a:defRPr sz="29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install.packages(), remove.packages()</a:t>
              </a:r>
            </a:p>
          </p:txBody>
        </p:sp>
        <p:sp>
          <p:nvSpPr>
            <p:cNvPr id="558" name="Oval 72"/>
            <p:cNvSpPr/>
            <p:nvPr/>
          </p:nvSpPr>
          <p:spPr>
            <a:xfrm>
              <a:off x="8696455" y="1092180"/>
              <a:ext cx="1905001" cy="1905001"/>
            </a:xfrm>
            <a:prstGeom prst="ellipse">
              <a:avLst/>
            </a:pr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374556"/>
                  </a:solidFill>
                </a:defRPr>
              </a:pPr>
              <a:endParaRPr/>
            </a:p>
          </p:txBody>
        </p:sp>
        <p:sp>
          <p:nvSpPr>
            <p:cNvPr id="559" name="Shape"/>
            <p:cNvSpPr/>
            <p:nvPr/>
          </p:nvSpPr>
          <p:spPr>
            <a:xfrm>
              <a:off x="9102855" y="1569951"/>
              <a:ext cx="1092201" cy="96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11391" y="0"/>
                  </a:moveTo>
                  <a:cubicBezTo>
                    <a:pt x="17719" y="0"/>
                    <a:pt x="21600" y="4027"/>
                    <a:pt x="21600" y="8969"/>
                  </a:cubicBezTo>
                  <a:cubicBezTo>
                    <a:pt x="21600" y="13912"/>
                    <a:pt x="17719" y="17939"/>
                    <a:pt x="11391" y="17939"/>
                  </a:cubicBezTo>
                  <a:cubicBezTo>
                    <a:pt x="10631" y="17939"/>
                    <a:pt x="9872" y="17664"/>
                    <a:pt x="9112" y="17573"/>
                  </a:cubicBezTo>
                  <a:cubicBezTo>
                    <a:pt x="6159" y="21600"/>
                    <a:pt x="1519" y="20776"/>
                    <a:pt x="1519" y="20776"/>
                  </a:cubicBezTo>
                  <a:cubicBezTo>
                    <a:pt x="4809" y="19129"/>
                    <a:pt x="4725" y="16292"/>
                    <a:pt x="4134" y="15925"/>
                  </a:cubicBezTo>
                  <a:cubicBezTo>
                    <a:pt x="1519" y="14278"/>
                    <a:pt x="0" y="11807"/>
                    <a:pt x="0" y="8969"/>
                  </a:cubicBezTo>
                  <a:cubicBezTo>
                    <a:pt x="0" y="4027"/>
                    <a:pt x="4978" y="0"/>
                    <a:pt x="1139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0" name="?"/>
            <p:cNvSpPr txBox="1"/>
            <p:nvPr/>
          </p:nvSpPr>
          <p:spPr>
            <a:xfrm>
              <a:off x="9440657" y="1610767"/>
              <a:ext cx="467396" cy="860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2E5378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562" name="Rectangle"/>
          <p:cNvSpPr/>
          <p:nvPr/>
        </p:nvSpPr>
        <p:spPr>
          <a:xfrm>
            <a:off x="-30464" y="4211384"/>
            <a:ext cx="25228446" cy="21247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68" name="Group"/>
          <p:cNvGrpSpPr/>
          <p:nvPr/>
        </p:nvGrpSpPr>
        <p:grpSpPr>
          <a:xfrm>
            <a:off x="10505396" y="8098351"/>
            <a:ext cx="2418779" cy="1563458"/>
            <a:chOff x="0" y="0"/>
            <a:chExt cx="2418777" cy="1563457"/>
          </a:xfrm>
        </p:grpSpPr>
        <p:sp>
          <p:nvSpPr>
            <p:cNvPr id="563" name="Notebook"/>
            <p:cNvSpPr/>
            <p:nvPr/>
          </p:nvSpPr>
          <p:spPr>
            <a:xfrm>
              <a:off x="0" y="0"/>
              <a:ext cx="2418778" cy="13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67" name="Group"/>
            <p:cNvGrpSpPr/>
            <p:nvPr/>
          </p:nvGrpSpPr>
          <p:grpSpPr>
            <a:xfrm>
              <a:off x="484789" y="125328"/>
              <a:ext cx="1590591" cy="1438130"/>
              <a:chOff x="0" y="-30450"/>
              <a:chExt cx="1590589" cy="1438129"/>
            </a:xfrm>
          </p:grpSpPr>
          <p:sp>
            <p:nvSpPr>
              <p:cNvPr id="564" name="Oval"/>
              <p:cNvSpPr/>
              <p:nvPr/>
            </p:nvSpPr>
            <p:spPr>
              <a:xfrm>
                <a:off x="-1" y="124277"/>
                <a:ext cx="1491744" cy="777004"/>
              </a:xfrm>
              <a:prstGeom prst="ellipse">
                <a:avLst/>
              </a:prstGeom>
              <a:solidFill>
                <a:srgbClr val="2E5378"/>
              </a:solidFill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Oval"/>
              <p:cNvSpPr/>
              <p:nvPr/>
            </p:nvSpPr>
            <p:spPr>
              <a:xfrm>
                <a:off x="468906" y="271074"/>
                <a:ext cx="993838" cy="50712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R"/>
              <p:cNvSpPr txBox="1"/>
              <p:nvPr/>
            </p:nvSpPr>
            <p:spPr>
              <a:xfrm>
                <a:off x="606420" y="-30451"/>
                <a:ext cx="984170" cy="1438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101600" dist="50800" dir="5400000" rotWithShape="0">
                  <a:srgbClr val="000000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sz="5000" b="1">
                    <a:solidFill>
                      <a:srgbClr val="4578A4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R</a:t>
                </a:r>
              </a:p>
            </p:txBody>
          </p:sp>
        </p:grpSp>
      </p:grpSp>
      <p:sp>
        <p:nvSpPr>
          <p:cNvPr id="569" name="10"/>
          <p:cNvSpPr txBox="1"/>
          <p:nvPr/>
        </p:nvSpPr>
        <p:spPr>
          <a:xfrm>
            <a:off x="374649" y="13061950"/>
            <a:ext cx="71669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</a:t>
            </a:r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80" name="Group"/>
          <p:cNvGrpSpPr/>
          <p:nvPr/>
        </p:nvGrpSpPr>
        <p:grpSpPr>
          <a:xfrm>
            <a:off x="31679" y="9050962"/>
            <a:ext cx="10084290" cy="4104642"/>
            <a:chOff x="0" y="0"/>
            <a:chExt cx="10084289" cy="4104640"/>
          </a:xfrm>
        </p:grpSpPr>
        <p:grpSp>
          <p:nvGrpSpPr>
            <p:cNvPr id="577" name="Group"/>
            <p:cNvGrpSpPr/>
            <p:nvPr/>
          </p:nvGrpSpPr>
          <p:grpSpPr>
            <a:xfrm>
              <a:off x="0" y="-1"/>
              <a:ext cx="10084290" cy="4104642"/>
              <a:chOff x="0" y="0"/>
              <a:chExt cx="10084289" cy="4104640"/>
            </a:xfrm>
          </p:grpSpPr>
          <p:sp>
            <p:nvSpPr>
              <p:cNvPr id="570" name="Oval 70"/>
              <p:cNvSpPr/>
              <p:nvPr/>
            </p:nvSpPr>
            <p:spPr>
              <a:xfrm>
                <a:off x="8179289" y="567690"/>
                <a:ext cx="1905001" cy="1905001"/>
              </a:xfrm>
              <a:prstGeom prst="ellipse">
                <a:avLst/>
              </a:prstGeom>
              <a:solidFill>
                <a:srgbClr val="4578A4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571" name="Shape"/>
              <p:cNvSpPr/>
              <p:nvPr/>
            </p:nvSpPr>
            <p:spPr>
              <a:xfrm>
                <a:off x="8740023" y="911076"/>
                <a:ext cx="783533" cy="1218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72" y="0"/>
                      <a:pt x="0" y="3086"/>
                      <a:pt x="0" y="6983"/>
                    </a:cubicBezTo>
                    <a:cubicBezTo>
                      <a:pt x="0" y="9420"/>
                      <a:pt x="2009" y="11693"/>
                      <a:pt x="5274" y="12992"/>
                    </a:cubicBezTo>
                    <a:cubicBezTo>
                      <a:pt x="5274" y="13967"/>
                      <a:pt x="5274" y="13967"/>
                      <a:pt x="5274" y="13967"/>
                    </a:cubicBezTo>
                    <a:cubicBezTo>
                      <a:pt x="5274" y="14617"/>
                      <a:pt x="6279" y="15266"/>
                      <a:pt x="7535" y="15266"/>
                    </a:cubicBezTo>
                    <a:cubicBezTo>
                      <a:pt x="14316" y="15266"/>
                      <a:pt x="14316" y="15266"/>
                      <a:pt x="14316" y="15266"/>
                    </a:cubicBezTo>
                    <a:cubicBezTo>
                      <a:pt x="15572" y="15266"/>
                      <a:pt x="16577" y="14617"/>
                      <a:pt x="16577" y="13967"/>
                    </a:cubicBezTo>
                    <a:cubicBezTo>
                      <a:pt x="16577" y="12992"/>
                      <a:pt x="16577" y="12992"/>
                      <a:pt x="16577" y="12992"/>
                    </a:cubicBezTo>
                    <a:cubicBezTo>
                      <a:pt x="19591" y="11693"/>
                      <a:pt x="21600" y="9420"/>
                      <a:pt x="21600" y="6983"/>
                    </a:cubicBezTo>
                    <a:cubicBezTo>
                      <a:pt x="21600" y="3086"/>
                      <a:pt x="16828" y="0"/>
                      <a:pt x="10800" y="0"/>
                    </a:cubicBezTo>
                    <a:close/>
                    <a:moveTo>
                      <a:pt x="14819" y="11856"/>
                    </a:moveTo>
                    <a:cubicBezTo>
                      <a:pt x="14316" y="12018"/>
                      <a:pt x="14316" y="12180"/>
                      <a:pt x="14316" y="12505"/>
                    </a:cubicBezTo>
                    <a:cubicBezTo>
                      <a:pt x="14316" y="13805"/>
                      <a:pt x="14316" y="13805"/>
                      <a:pt x="14316" y="13805"/>
                    </a:cubicBezTo>
                    <a:cubicBezTo>
                      <a:pt x="12056" y="13805"/>
                      <a:pt x="12056" y="13805"/>
                      <a:pt x="12056" y="13805"/>
                    </a:cubicBezTo>
                    <a:cubicBezTo>
                      <a:pt x="12056" y="9582"/>
                      <a:pt x="12056" y="9582"/>
                      <a:pt x="12056" y="9582"/>
                    </a:cubicBezTo>
                    <a:cubicBezTo>
                      <a:pt x="15070" y="7471"/>
                      <a:pt x="15070" y="7471"/>
                      <a:pt x="15070" y="7471"/>
                    </a:cubicBezTo>
                    <a:cubicBezTo>
                      <a:pt x="15572" y="7308"/>
                      <a:pt x="15572" y="6821"/>
                      <a:pt x="15070" y="6496"/>
                    </a:cubicBezTo>
                    <a:cubicBezTo>
                      <a:pt x="14819" y="6171"/>
                      <a:pt x="14065" y="6171"/>
                      <a:pt x="13563" y="6496"/>
                    </a:cubicBezTo>
                    <a:cubicBezTo>
                      <a:pt x="10800" y="8283"/>
                      <a:pt x="10800" y="8283"/>
                      <a:pt x="10800" y="8283"/>
                    </a:cubicBezTo>
                    <a:cubicBezTo>
                      <a:pt x="8037" y="6496"/>
                      <a:pt x="8037" y="6496"/>
                      <a:pt x="8037" y="6496"/>
                    </a:cubicBezTo>
                    <a:cubicBezTo>
                      <a:pt x="7535" y="6171"/>
                      <a:pt x="7033" y="6171"/>
                      <a:pt x="6530" y="6496"/>
                    </a:cubicBezTo>
                    <a:cubicBezTo>
                      <a:pt x="6028" y="6821"/>
                      <a:pt x="6028" y="7308"/>
                      <a:pt x="6530" y="7471"/>
                    </a:cubicBezTo>
                    <a:cubicBezTo>
                      <a:pt x="9795" y="9582"/>
                      <a:pt x="9795" y="9582"/>
                      <a:pt x="9795" y="9582"/>
                    </a:cubicBezTo>
                    <a:cubicBezTo>
                      <a:pt x="9795" y="13805"/>
                      <a:pt x="9795" y="13805"/>
                      <a:pt x="9795" y="13805"/>
                    </a:cubicBezTo>
                    <a:cubicBezTo>
                      <a:pt x="7535" y="13805"/>
                      <a:pt x="7535" y="13805"/>
                      <a:pt x="7535" y="13805"/>
                    </a:cubicBezTo>
                    <a:cubicBezTo>
                      <a:pt x="7535" y="12505"/>
                      <a:pt x="7535" y="12505"/>
                      <a:pt x="7535" y="12505"/>
                    </a:cubicBezTo>
                    <a:cubicBezTo>
                      <a:pt x="7535" y="12180"/>
                      <a:pt x="7284" y="12018"/>
                      <a:pt x="6781" y="11856"/>
                    </a:cubicBezTo>
                    <a:cubicBezTo>
                      <a:pt x="4019" y="10881"/>
                      <a:pt x="2260" y="9095"/>
                      <a:pt x="2260" y="6983"/>
                    </a:cubicBezTo>
                    <a:cubicBezTo>
                      <a:pt x="2260" y="3898"/>
                      <a:pt x="6028" y="1299"/>
                      <a:pt x="10800" y="1299"/>
                    </a:cubicBezTo>
                    <a:cubicBezTo>
                      <a:pt x="15572" y="1299"/>
                      <a:pt x="19340" y="3898"/>
                      <a:pt x="19340" y="6983"/>
                    </a:cubicBezTo>
                    <a:cubicBezTo>
                      <a:pt x="19340" y="9095"/>
                      <a:pt x="17581" y="10881"/>
                      <a:pt x="14819" y="11856"/>
                    </a:cubicBezTo>
                    <a:close/>
                    <a:moveTo>
                      <a:pt x="14819" y="18352"/>
                    </a:moveTo>
                    <a:cubicBezTo>
                      <a:pt x="7033" y="18352"/>
                      <a:pt x="7033" y="18352"/>
                      <a:pt x="7033" y="18352"/>
                    </a:cubicBezTo>
                    <a:cubicBezTo>
                      <a:pt x="6279" y="18352"/>
                      <a:pt x="5777" y="18677"/>
                      <a:pt x="5777" y="19002"/>
                    </a:cubicBezTo>
                    <a:cubicBezTo>
                      <a:pt x="5777" y="19326"/>
                      <a:pt x="6279" y="19651"/>
                      <a:pt x="7033" y="19651"/>
                    </a:cubicBezTo>
                    <a:cubicBezTo>
                      <a:pt x="8540" y="19651"/>
                      <a:pt x="8540" y="19651"/>
                      <a:pt x="8540" y="19651"/>
                    </a:cubicBezTo>
                    <a:cubicBezTo>
                      <a:pt x="8540" y="20138"/>
                      <a:pt x="8540" y="20138"/>
                      <a:pt x="8540" y="20138"/>
                    </a:cubicBezTo>
                    <a:cubicBezTo>
                      <a:pt x="8540" y="20950"/>
                      <a:pt x="9544" y="21600"/>
                      <a:pt x="10800" y="21600"/>
                    </a:cubicBezTo>
                    <a:cubicBezTo>
                      <a:pt x="12056" y="21600"/>
                      <a:pt x="13312" y="20950"/>
                      <a:pt x="13312" y="20138"/>
                    </a:cubicBezTo>
                    <a:cubicBezTo>
                      <a:pt x="13312" y="19651"/>
                      <a:pt x="13312" y="19651"/>
                      <a:pt x="13312" y="19651"/>
                    </a:cubicBezTo>
                    <a:cubicBezTo>
                      <a:pt x="14819" y="19651"/>
                      <a:pt x="14819" y="19651"/>
                      <a:pt x="14819" y="19651"/>
                    </a:cubicBezTo>
                    <a:cubicBezTo>
                      <a:pt x="15321" y="19651"/>
                      <a:pt x="15823" y="19326"/>
                      <a:pt x="15823" y="19002"/>
                    </a:cubicBezTo>
                    <a:cubicBezTo>
                      <a:pt x="15823" y="18677"/>
                      <a:pt x="15321" y="18352"/>
                      <a:pt x="14819" y="18352"/>
                    </a:cubicBezTo>
                    <a:close/>
                    <a:moveTo>
                      <a:pt x="14819" y="16078"/>
                    </a:moveTo>
                    <a:cubicBezTo>
                      <a:pt x="7033" y="16078"/>
                      <a:pt x="7033" y="16078"/>
                      <a:pt x="7033" y="16078"/>
                    </a:cubicBezTo>
                    <a:cubicBezTo>
                      <a:pt x="6279" y="16078"/>
                      <a:pt x="5777" y="16403"/>
                      <a:pt x="5777" y="16890"/>
                    </a:cubicBezTo>
                    <a:cubicBezTo>
                      <a:pt x="5777" y="17215"/>
                      <a:pt x="6279" y="17540"/>
                      <a:pt x="7033" y="17540"/>
                    </a:cubicBezTo>
                    <a:cubicBezTo>
                      <a:pt x="14819" y="17540"/>
                      <a:pt x="14819" y="17540"/>
                      <a:pt x="14819" y="17540"/>
                    </a:cubicBezTo>
                    <a:cubicBezTo>
                      <a:pt x="15321" y="17540"/>
                      <a:pt x="15823" y="17215"/>
                      <a:pt x="15823" y="16890"/>
                    </a:cubicBezTo>
                    <a:cubicBezTo>
                      <a:pt x="15823" y="16403"/>
                      <a:pt x="15321" y="16078"/>
                      <a:pt x="14819" y="16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576" name="Group"/>
              <p:cNvGrpSpPr/>
              <p:nvPr/>
            </p:nvGrpSpPr>
            <p:grpSpPr>
              <a:xfrm>
                <a:off x="0" y="-1"/>
                <a:ext cx="7443593" cy="4104642"/>
                <a:chOff x="0" y="0"/>
                <a:chExt cx="7443592" cy="4104640"/>
              </a:xfrm>
            </p:grpSpPr>
            <p:sp>
              <p:nvSpPr>
                <p:cNvPr id="572" name="TIPS…"/>
                <p:cNvSpPr txBox="1"/>
                <p:nvPr/>
              </p:nvSpPr>
              <p:spPr>
                <a:xfrm>
                  <a:off x="0" y="0"/>
                  <a:ext cx="7443593" cy="4104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r">
                    <a:defRPr sz="30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TIPS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Arrows      to find the code you ran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 studio tips: view, diagnostics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Auto-complete with tab</a:t>
                  </a:r>
                </a:p>
                <a:p>
                  <a:pPr algn="r"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  <a:p>
                  <a:pPr algn="r">
                    <a:defRPr sz="2900" b="1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R-cheat sheets (</a:t>
                  </a:r>
                  <a:r>
                    <a:rPr u="sng">
                      <a:hlinkClick r:id="rId3"/>
                    </a:rPr>
                    <a:t>https://rstudio.com/resources/cheatsheets/</a:t>
                  </a:r>
                  <a:r>
                    <a:t>)</a:t>
                  </a:r>
                </a:p>
              </p:txBody>
            </p:sp>
            <p:grpSp>
              <p:nvGrpSpPr>
                <p:cNvPr id="575" name="Group"/>
                <p:cNvGrpSpPr/>
                <p:nvPr/>
              </p:nvGrpSpPr>
              <p:grpSpPr>
                <a:xfrm>
                  <a:off x="2941491" y="612227"/>
                  <a:ext cx="402971" cy="265332"/>
                  <a:chOff x="0" y="0"/>
                  <a:chExt cx="402969" cy="265331"/>
                </a:xfrm>
              </p:grpSpPr>
              <p:sp>
                <p:nvSpPr>
                  <p:cNvPr id="573" name="Arrow 11"/>
                  <p:cNvSpPr/>
                  <p:nvPr/>
                </p:nvSpPr>
                <p:spPr>
                  <a:xfrm rot="16200000">
                    <a:off x="-32781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4" name="Arrow 11"/>
                  <p:cNvSpPr/>
                  <p:nvPr/>
                </p:nvSpPr>
                <p:spPr>
                  <a:xfrm rot="5400000">
                    <a:off x="170419" y="32780"/>
                    <a:ext cx="265332" cy="1997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469" y="0"/>
                        </a:moveTo>
                        <a:cubicBezTo>
                          <a:pt x="13010" y="0"/>
                          <a:pt x="12551" y="232"/>
                          <a:pt x="12200" y="697"/>
                        </a:cubicBezTo>
                        <a:cubicBezTo>
                          <a:pt x="11500" y="1626"/>
                          <a:pt x="11500" y="3135"/>
                          <a:pt x="12200" y="4065"/>
                        </a:cubicBezTo>
                        <a:lnTo>
                          <a:pt x="15479" y="8419"/>
                        </a:lnTo>
                        <a:lnTo>
                          <a:pt x="1793" y="8419"/>
                        </a:lnTo>
                        <a:cubicBezTo>
                          <a:pt x="802" y="8419"/>
                          <a:pt x="0" y="9485"/>
                          <a:pt x="0" y="10800"/>
                        </a:cubicBezTo>
                        <a:cubicBezTo>
                          <a:pt x="0" y="12115"/>
                          <a:pt x="802" y="13181"/>
                          <a:pt x="1793" y="13181"/>
                        </a:cubicBezTo>
                        <a:lnTo>
                          <a:pt x="15479" y="13181"/>
                        </a:lnTo>
                        <a:lnTo>
                          <a:pt x="12200" y="17535"/>
                        </a:lnTo>
                        <a:cubicBezTo>
                          <a:pt x="11500" y="18465"/>
                          <a:pt x="11500" y="19974"/>
                          <a:pt x="12200" y="20903"/>
                        </a:cubicBezTo>
                        <a:cubicBezTo>
                          <a:pt x="12551" y="21368"/>
                          <a:pt x="13010" y="21600"/>
                          <a:pt x="13469" y="21600"/>
                        </a:cubicBezTo>
                        <a:cubicBezTo>
                          <a:pt x="13927" y="21600"/>
                          <a:pt x="14387" y="21368"/>
                          <a:pt x="14737" y="20903"/>
                        </a:cubicBezTo>
                        <a:lnTo>
                          <a:pt x="21074" y="12484"/>
                        </a:lnTo>
                        <a:cubicBezTo>
                          <a:pt x="21424" y="12019"/>
                          <a:pt x="21600" y="11409"/>
                          <a:pt x="21600" y="10800"/>
                        </a:cubicBezTo>
                        <a:cubicBezTo>
                          <a:pt x="21600" y="10191"/>
                          <a:pt x="21424" y="9581"/>
                          <a:pt x="21074" y="9116"/>
                        </a:cubicBezTo>
                        <a:lnTo>
                          <a:pt x="14737" y="697"/>
                        </a:lnTo>
                        <a:cubicBezTo>
                          <a:pt x="14387" y="232"/>
                          <a:pt x="13927" y="0"/>
                          <a:pt x="13469" y="0"/>
                        </a:cubicBezTo>
                        <a:close/>
                      </a:path>
                    </a:pathLst>
                  </a:custGeom>
                  <a:solidFill>
                    <a:srgbClr val="37455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pic>
          <p:nvPicPr>
            <p:cNvPr id="578" name="Screen Shot 2015-04-30 at 2.03.06 PM.png" descr="Screen Shot 2015-04-30 at 2.03.06 PM.png"/>
            <p:cNvPicPr>
              <a:picLocks noChangeAspect="1"/>
            </p:cNvPicPr>
            <p:nvPr/>
          </p:nvPicPr>
          <p:blipFill>
            <a:blip r:embed="rId4"/>
            <a:srcRect l="821" t="22021" r="93478" b="61720"/>
            <a:stretch>
              <a:fillRect/>
            </a:stretch>
          </p:blipFill>
          <p:spPr>
            <a:xfrm>
              <a:off x="2783428" y="1934250"/>
              <a:ext cx="212454" cy="23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Screen Shot 2015-04-30 at 2.12.16 PM.png" descr="Screen Shot 2015-04-30 at 2.12.16 PM.png"/>
            <p:cNvPicPr>
              <a:picLocks noChangeAspect="1"/>
            </p:cNvPicPr>
            <p:nvPr/>
          </p:nvPicPr>
          <p:blipFill>
            <a:blip r:embed="rId5"/>
            <a:srcRect l="186" t="14620" r="95503" b="74810"/>
            <a:stretch>
              <a:fillRect/>
            </a:stretch>
          </p:blipFill>
          <p:spPr>
            <a:xfrm>
              <a:off x="3062325" y="1934249"/>
              <a:ext cx="231511" cy="2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2" animBg="1" advAuto="0"/>
      <p:bldP spid="552" grpId="3" animBg="1" advAuto="0"/>
      <p:bldP spid="556" grpId="1" animBg="1" advAuto="0"/>
      <p:bldP spid="561" grpId="4" animBg="1" advAuto="0"/>
      <p:bldP spid="580" grpId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"/>
          <p:cNvGrpSpPr/>
          <p:nvPr/>
        </p:nvGrpSpPr>
        <p:grpSpPr>
          <a:xfrm>
            <a:off x="1397000" y="1524000"/>
            <a:ext cx="7349038" cy="2692878"/>
            <a:chOff x="0" y="0"/>
            <a:chExt cx="7349037" cy="2692877"/>
          </a:xfrm>
        </p:grpSpPr>
        <p:sp>
          <p:nvSpPr>
            <p:cNvPr id="582" name="R STUDIO BASICS"/>
            <p:cNvSpPr txBox="1"/>
            <p:nvPr/>
          </p:nvSpPr>
          <p:spPr>
            <a:xfrm>
              <a:off x="0" y="558421"/>
              <a:ext cx="7349038" cy="213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STUDIO BASICS</a:t>
              </a:r>
            </a:p>
          </p:txBody>
        </p:sp>
        <p:sp>
          <p:nvSpPr>
            <p:cNvPr id="583" name="FROM EXCEL TO R"/>
            <p:cNvSpPr txBox="1"/>
            <p:nvPr/>
          </p:nvSpPr>
          <p:spPr>
            <a:xfrm>
              <a:off x="1648259" y="0"/>
              <a:ext cx="5013693" cy="440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584" name="Line"/>
            <p:cNvSpPr/>
            <p:nvPr/>
          </p:nvSpPr>
          <p:spPr>
            <a:xfrm>
              <a:off x="86381" y="169094"/>
              <a:ext cx="1321105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1087810" y="4838348"/>
            <a:ext cx="10730987" cy="6319530"/>
            <a:chOff x="0" y="0"/>
            <a:chExt cx="10730986" cy="6319529"/>
          </a:xfrm>
        </p:grpSpPr>
        <p:sp>
          <p:nvSpPr>
            <p:cNvPr id="586" name="Freeform 395"/>
            <p:cNvSpPr/>
            <p:nvPr/>
          </p:nvSpPr>
          <p:spPr>
            <a:xfrm>
              <a:off x="983864" y="0"/>
              <a:ext cx="8759446" cy="613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Freeform 396"/>
            <p:cNvSpPr/>
            <p:nvPr/>
          </p:nvSpPr>
          <p:spPr>
            <a:xfrm>
              <a:off x="983864" y="5869530"/>
              <a:ext cx="8759446" cy="2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5F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Rectangle 397"/>
            <p:cNvSpPr/>
            <p:nvPr/>
          </p:nvSpPr>
          <p:spPr>
            <a:xfrm>
              <a:off x="1334699" y="434344"/>
              <a:ext cx="8061587" cy="5188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Freeform 398"/>
            <p:cNvSpPr/>
            <p:nvPr/>
          </p:nvSpPr>
          <p:spPr>
            <a:xfrm>
              <a:off x="0" y="6159094"/>
              <a:ext cx="10730986" cy="160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52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Rectangle 399"/>
            <p:cNvSpPr/>
            <p:nvPr/>
          </p:nvSpPr>
          <p:spPr>
            <a:xfrm>
              <a:off x="0" y="6092573"/>
              <a:ext cx="10730987" cy="66524"/>
            </a:xfrm>
            <a:prstGeom prst="rect">
              <a:avLst/>
            </a:prstGeom>
            <a:solidFill>
              <a:srgbClr val="4A7D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3056245" y="2176850"/>
              <a:ext cx="1592959" cy="1583251"/>
            </a:xfrm>
            <a:prstGeom prst="ellipse">
              <a:avLst/>
            </a:prstGeom>
            <a:solidFill>
              <a:srgbClr val="30525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2" name="Oval"/>
            <p:cNvSpPr/>
            <p:nvPr/>
          </p:nvSpPr>
          <p:spPr>
            <a:xfrm>
              <a:off x="3408286" y="2214062"/>
              <a:ext cx="888878" cy="527703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3" name="R"/>
            <p:cNvSpPr txBox="1"/>
            <p:nvPr/>
          </p:nvSpPr>
          <p:spPr>
            <a:xfrm>
              <a:off x="3444461" y="2060070"/>
              <a:ext cx="688915" cy="1575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594" name="Studio"/>
            <p:cNvSpPr txBox="1"/>
            <p:nvPr/>
          </p:nvSpPr>
          <p:spPr>
            <a:xfrm>
              <a:off x="4846799" y="2351089"/>
              <a:ext cx="2801903" cy="1168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7000">
                  <a:solidFill>
                    <a:srgbClr val="30525E"/>
                  </a:solidFill>
                </a:rPr>
                <a:t>Studio</a:t>
              </a:r>
              <a:r>
                <a:t> 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493803" y="2937003"/>
            <a:ext cx="11257367" cy="4385295"/>
            <a:chOff x="0" y="0"/>
            <a:chExt cx="11257366" cy="4385294"/>
          </a:xfrm>
        </p:grpSpPr>
        <p:sp>
          <p:nvSpPr>
            <p:cNvPr id="596" name="Rounded Rectangle"/>
            <p:cNvSpPr/>
            <p:nvPr/>
          </p:nvSpPr>
          <p:spPr>
            <a:xfrm>
              <a:off x="0" y="192952"/>
              <a:ext cx="11257367" cy="4192342"/>
            </a:xfrm>
            <a:prstGeom prst="roundRect">
              <a:avLst>
                <a:gd name="adj" fmla="val 454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7" name="2. Set Path…"/>
            <p:cNvSpPr txBox="1"/>
            <p:nvPr/>
          </p:nvSpPr>
          <p:spPr>
            <a:xfrm>
              <a:off x="608502" y="0"/>
              <a:ext cx="10519970" cy="420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i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2. Set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getwd() </a:t>
              </a:r>
              <a:r>
                <a:t>-</a:t>
              </a:r>
              <a:r>
                <a:rPr b="1"/>
                <a:t> </a:t>
              </a:r>
              <a:r>
                <a:t>Get directory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setwd()</a:t>
              </a:r>
              <a:r>
                <a:t> - Set directory 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“/Users/Tom/Rstuff”) - Full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setwd(</a:t>
              </a:r>
              <a:r>
                <a:t>“./Rstuff”) - Relative path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Session —&gt; Set Working Directory —&gt; Choose Directory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2493803" y="7619333"/>
            <a:ext cx="11257366" cy="1902254"/>
            <a:chOff x="0" y="0"/>
            <a:chExt cx="11257365" cy="1902252"/>
          </a:xfrm>
        </p:grpSpPr>
        <p:sp>
          <p:nvSpPr>
            <p:cNvPr id="599" name="Rounded Rectangle"/>
            <p:cNvSpPr/>
            <p:nvPr/>
          </p:nvSpPr>
          <p:spPr>
            <a:xfrm>
              <a:off x="0" y="0"/>
              <a:ext cx="11257366" cy="1902253"/>
            </a:xfrm>
            <a:prstGeom prst="roundRect">
              <a:avLst>
                <a:gd name="adj" fmla="val 1001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3. R Script…"/>
            <p:cNvSpPr txBox="1"/>
            <p:nvPr/>
          </p:nvSpPr>
          <p:spPr>
            <a:xfrm>
              <a:off x="608502" y="245005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3. R Script</a:t>
              </a:r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 Icon —&gt; R Script —&gt; File —&gt; Save as …</a:t>
              </a:r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12493803" y="962313"/>
            <a:ext cx="11257367" cy="1870606"/>
            <a:chOff x="0" y="0"/>
            <a:chExt cx="11257366" cy="1870605"/>
          </a:xfrm>
        </p:grpSpPr>
        <p:sp>
          <p:nvSpPr>
            <p:cNvPr id="602" name="Rounded Rectangle"/>
            <p:cNvSpPr/>
            <p:nvPr/>
          </p:nvSpPr>
          <p:spPr>
            <a:xfrm>
              <a:off x="0" y="0"/>
              <a:ext cx="11257367" cy="1870606"/>
            </a:xfrm>
            <a:prstGeom prst="roundRect">
              <a:avLst>
                <a:gd name="adj" fmla="val 10184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3" name="1. R Project…"/>
            <p:cNvSpPr txBox="1"/>
            <p:nvPr/>
          </p:nvSpPr>
          <p:spPr>
            <a:xfrm>
              <a:off x="608502" y="187959"/>
              <a:ext cx="10519970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R Project</a:t>
              </a:r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File —&gt; New Project —&gt; New/Existing —&gt; Create Project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12493803" y="9818622"/>
            <a:ext cx="11257366" cy="3062065"/>
            <a:chOff x="0" y="0"/>
            <a:chExt cx="11257365" cy="3062064"/>
          </a:xfrm>
        </p:grpSpPr>
        <p:sp>
          <p:nvSpPr>
            <p:cNvPr id="605" name="Rounded Rectangle"/>
            <p:cNvSpPr/>
            <p:nvPr/>
          </p:nvSpPr>
          <p:spPr>
            <a:xfrm>
              <a:off x="0" y="0"/>
              <a:ext cx="11257366" cy="3062065"/>
            </a:xfrm>
            <a:prstGeom prst="roundRect">
              <a:avLst>
                <a:gd name="adj" fmla="val 6221"/>
              </a:avLst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6" name="4. Install and load a R package.…"/>
            <p:cNvSpPr txBox="1"/>
            <p:nvPr/>
          </p:nvSpPr>
          <p:spPr>
            <a:xfrm>
              <a:off x="608502" y="304212"/>
              <a:ext cx="10519970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4. Install and load a R package.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install.packages(</a:t>
              </a:r>
              <a:r>
                <a:t>“my.package”</a:t>
              </a:r>
              <a:r>
                <a:rPr b="1"/>
                <a:t>)</a:t>
              </a:r>
            </a:p>
            <a:p>
              <a:pPr lvl="1" indent="8890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library (</a:t>
              </a:r>
              <a:r>
                <a:t>my.package</a:t>
              </a:r>
              <a:r>
                <a:rPr b="1"/>
                <a:t>) </a:t>
              </a:r>
              <a:r>
                <a:t>- Load package.</a:t>
              </a:r>
              <a:endParaRPr b="1"/>
            </a:p>
            <a:p>
              <a: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1"/>
            </a:p>
            <a:p>
              <a:pPr>
                <a:defRPr sz="3000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Tools —&gt; Install packages —&gt; my.package</a:t>
              </a:r>
            </a:p>
          </p:txBody>
        </p:sp>
      </p:grpSp>
      <p:sp>
        <p:nvSpPr>
          <p:cNvPr id="608" name="1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animBg="1" advAuto="0"/>
      <p:bldP spid="601" grpId="2" animBg="1" advAuto="0"/>
      <p:bldP spid="607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"/>
          <p:cNvGrpSpPr/>
          <p:nvPr/>
        </p:nvGrpSpPr>
        <p:grpSpPr>
          <a:xfrm>
            <a:off x="1398317" y="1523420"/>
            <a:ext cx="12664524" cy="3265800"/>
            <a:chOff x="0" y="0"/>
            <a:chExt cx="12664521" cy="3265799"/>
          </a:xfrm>
        </p:grpSpPr>
        <p:sp>
          <p:nvSpPr>
            <p:cNvPr id="610" name="ONLINE RESOURCES FOR R"/>
            <p:cNvSpPr txBox="1"/>
            <p:nvPr/>
          </p:nvSpPr>
          <p:spPr>
            <a:xfrm>
              <a:off x="0" y="677228"/>
              <a:ext cx="12664521" cy="2588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ONLINE RESOURCES FOR </a:t>
              </a:r>
              <a:r>
                <a:rPr sz="5000" b="1" dirty="0"/>
                <a:t>R</a:t>
              </a:r>
            </a:p>
          </p:txBody>
        </p:sp>
        <p:sp>
          <p:nvSpPr>
            <p:cNvPr id="611" name="FROM EXCEL TO R"/>
            <p:cNvSpPr txBox="1"/>
            <p:nvPr/>
          </p:nvSpPr>
          <p:spPr>
            <a:xfrm>
              <a:off x="1802991" y="0"/>
              <a:ext cx="6080379" cy="410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612" name="Line"/>
            <p:cNvSpPr/>
            <p:nvPr/>
          </p:nvSpPr>
          <p:spPr>
            <a:xfrm>
              <a:off x="104760" y="205070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4" name="Скругленный прямоугольник 7"/>
          <p:cNvSpPr/>
          <p:nvPr/>
        </p:nvSpPr>
        <p:spPr>
          <a:xfrm>
            <a:off x="1487563" y="4975958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81A489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Скругленный прямоугольник 85"/>
          <p:cNvSpPr/>
          <p:nvPr/>
        </p:nvSpPr>
        <p:spPr>
          <a:xfrm>
            <a:off x="7025248" y="4975958"/>
            <a:ext cx="5179300" cy="6673003"/>
          </a:xfrm>
          <a:prstGeom prst="roundRect">
            <a:avLst>
              <a:gd name="adj" fmla="val 3314"/>
            </a:avLst>
          </a:prstGeom>
          <a:solidFill>
            <a:srgbClr val="62887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Скругленный прямоугольник 86"/>
          <p:cNvSpPr/>
          <p:nvPr/>
        </p:nvSpPr>
        <p:spPr>
          <a:xfrm>
            <a:off x="12562932" y="4975958"/>
            <a:ext cx="5179298" cy="6673003"/>
          </a:xfrm>
          <a:prstGeom prst="roundRect">
            <a:avLst>
              <a:gd name="adj" fmla="val 3314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Скругленный прямоугольник 88"/>
          <p:cNvSpPr/>
          <p:nvPr/>
        </p:nvSpPr>
        <p:spPr>
          <a:xfrm>
            <a:off x="18054895" y="4975958"/>
            <a:ext cx="4913750" cy="6673003"/>
          </a:xfrm>
          <a:prstGeom prst="roundRect">
            <a:avLst>
              <a:gd name="adj" fmla="val 3493"/>
            </a:avLst>
          </a:prstGeom>
          <a:solidFill>
            <a:srgbClr val="2D494A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https://rseek.org/…"/>
          <p:cNvSpPr txBox="1"/>
          <p:nvPr/>
        </p:nvSpPr>
        <p:spPr>
          <a:xfrm>
            <a:off x="1692754" y="7591574"/>
            <a:ext cx="476891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https://rseek.org/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https://rstudio.com/resources/cheatsheets/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/>
              </a:rPr>
              <a:t>http://www.cookbook-r.com/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4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https://www.statmethods.net/r-tutorial/index.html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5"/>
            </a:endParaRPr>
          </a:p>
        </p:txBody>
      </p:sp>
      <p:sp>
        <p:nvSpPr>
          <p:cNvPr id="619" name="Line"/>
          <p:cNvSpPr/>
          <p:nvPr/>
        </p:nvSpPr>
        <p:spPr>
          <a:xfrm>
            <a:off x="7755648" y="7099299"/>
            <a:ext cx="371849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0" name="https://github.com/trending/r…"/>
          <p:cNvSpPr txBox="1"/>
          <p:nvPr/>
        </p:nvSpPr>
        <p:spPr>
          <a:xfrm>
            <a:off x="18263921" y="7454567"/>
            <a:ext cx="4569279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/>
              </a:rPr>
              <a:t>https://github.com/trending/r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/>
              </a:rPr>
              <a:t>https://blog.revolutionanalytics.com/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7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8"/>
              </a:rPr>
              <a:t>https://stackoverflow.com/questions/tagged/r</a:t>
            </a:r>
            <a:r>
              <a:t> </a:t>
            </a:r>
          </a:p>
        </p:txBody>
      </p:sp>
      <p:sp>
        <p:nvSpPr>
          <p:cNvPr id="621" name="https://www.r-graph-gallery.com/…"/>
          <p:cNvSpPr txBox="1"/>
          <p:nvPr/>
        </p:nvSpPr>
        <p:spPr>
          <a:xfrm>
            <a:off x="7230439" y="8043332"/>
            <a:ext cx="476891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9"/>
              </a:rPr>
              <a:t>https://www.r-graph-gallery.com/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9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0"/>
              </a:rPr>
              <a:t>http://r-statistics.co/Top50-Ggplot2-Visualizations-MasterList-R-Code.html</a:t>
            </a:r>
            <a:r>
              <a:t>  </a:t>
            </a:r>
          </a:p>
        </p:txBody>
      </p:sp>
      <p:sp>
        <p:nvSpPr>
          <p:cNvPr id="622" name="https://www.r-bloggers.com/best-books-to-learn-r-programming/…"/>
          <p:cNvSpPr txBox="1"/>
          <p:nvPr/>
        </p:nvSpPr>
        <p:spPr>
          <a:xfrm>
            <a:off x="12768124" y="7440082"/>
            <a:ext cx="4768917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1"/>
              </a:rPr>
              <a:t>https://www.r-bloggers.com/best-books-to-learn-r-programming/</a:t>
            </a:r>
            <a:r>
              <a:t> 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2"/>
              </a:rPr>
              <a:t>https://www.datacamp.com/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2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3"/>
              </a:rPr>
              <a:t>https://www.codecademy.com/</a:t>
            </a: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>
              <a:hlinkClick r:id="rId13"/>
            </a:endParaRPr>
          </a:p>
          <a:p>
            <a:pPr algn="ctr">
              <a:defRPr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4"/>
              </a:rPr>
              <a:t>https://www.coursera.org/</a:t>
            </a:r>
            <a:r>
              <a:t> </a:t>
            </a:r>
          </a:p>
          <a:p>
            <a:pPr algn="ctr"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623" name="Line"/>
          <p:cNvSpPr/>
          <p:nvPr/>
        </p:nvSpPr>
        <p:spPr>
          <a:xfrm>
            <a:off x="2344964" y="7082365"/>
            <a:ext cx="371849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>
            <a:off x="13293332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>
            <a:off x="18698241" y="7082365"/>
            <a:ext cx="371849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6" name="GRAPHICS"/>
          <p:cNvSpPr txBox="1"/>
          <p:nvPr/>
        </p:nvSpPr>
        <p:spPr>
          <a:xfrm>
            <a:off x="7230439" y="6301974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627" name="BOOKS &amp; COURSES"/>
          <p:cNvSpPr txBox="1"/>
          <p:nvPr/>
        </p:nvSpPr>
        <p:spPr>
          <a:xfrm>
            <a:off x="12768124" y="6303432"/>
            <a:ext cx="47689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BOOKS &amp; COURSES</a:t>
            </a:r>
          </a:p>
        </p:txBody>
      </p:sp>
      <p:sp>
        <p:nvSpPr>
          <p:cNvPr id="628" name="GET STARTED"/>
          <p:cNvSpPr txBox="1"/>
          <p:nvPr/>
        </p:nvSpPr>
        <p:spPr>
          <a:xfrm>
            <a:off x="1692754" y="6302634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629" name="OTHER RESOURCES"/>
          <p:cNvSpPr txBox="1"/>
          <p:nvPr/>
        </p:nvSpPr>
        <p:spPr>
          <a:xfrm>
            <a:off x="18173031" y="6303432"/>
            <a:ext cx="47689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RESOURCES</a:t>
            </a:r>
          </a:p>
        </p:txBody>
      </p:sp>
      <p:sp>
        <p:nvSpPr>
          <p:cNvPr id="630" name="Shape"/>
          <p:cNvSpPr/>
          <p:nvPr/>
        </p:nvSpPr>
        <p:spPr>
          <a:xfrm>
            <a:off x="14755110" y="5208159"/>
            <a:ext cx="794941" cy="88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21382" y="20661"/>
                </a:moveTo>
                <a:cubicBezTo>
                  <a:pt x="21382" y="19722"/>
                  <a:pt x="20291" y="18595"/>
                  <a:pt x="18764" y="18407"/>
                </a:cubicBezTo>
                <a:cubicBezTo>
                  <a:pt x="19418" y="17843"/>
                  <a:pt x="19855" y="17280"/>
                  <a:pt x="19855" y="16529"/>
                </a:cubicBezTo>
                <a:cubicBezTo>
                  <a:pt x="19855" y="15590"/>
                  <a:pt x="18982" y="14838"/>
                  <a:pt x="17891" y="14838"/>
                </a:cubicBezTo>
                <a:cubicBezTo>
                  <a:pt x="16800" y="14838"/>
                  <a:pt x="15927" y="15590"/>
                  <a:pt x="15927" y="16529"/>
                </a:cubicBezTo>
                <a:cubicBezTo>
                  <a:pt x="15927" y="17280"/>
                  <a:pt x="16364" y="17843"/>
                  <a:pt x="17018" y="18407"/>
                </a:cubicBezTo>
                <a:cubicBezTo>
                  <a:pt x="15491" y="18595"/>
                  <a:pt x="14400" y="19722"/>
                  <a:pt x="14400" y="20661"/>
                </a:cubicBezTo>
                <a:cubicBezTo>
                  <a:pt x="14400" y="21600"/>
                  <a:pt x="21382" y="21600"/>
                  <a:pt x="21382" y="20661"/>
                </a:cubicBezTo>
                <a:close/>
                <a:moveTo>
                  <a:pt x="4800" y="3944"/>
                </a:moveTo>
                <a:cubicBezTo>
                  <a:pt x="5673" y="3944"/>
                  <a:pt x="6327" y="3005"/>
                  <a:pt x="6327" y="2254"/>
                </a:cubicBezTo>
                <a:cubicBezTo>
                  <a:pt x="6327" y="1503"/>
                  <a:pt x="5673" y="751"/>
                  <a:pt x="4800" y="751"/>
                </a:cubicBezTo>
                <a:cubicBezTo>
                  <a:pt x="3927" y="751"/>
                  <a:pt x="3273" y="1503"/>
                  <a:pt x="3273" y="2254"/>
                </a:cubicBezTo>
                <a:cubicBezTo>
                  <a:pt x="3273" y="3005"/>
                  <a:pt x="3927" y="3944"/>
                  <a:pt x="4800" y="3944"/>
                </a:cubicBezTo>
                <a:close/>
                <a:moveTo>
                  <a:pt x="21600" y="7889"/>
                </a:moveTo>
                <a:cubicBezTo>
                  <a:pt x="21600" y="2066"/>
                  <a:pt x="21600" y="2066"/>
                  <a:pt x="21600" y="2066"/>
                </a:cubicBezTo>
                <a:cubicBezTo>
                  <a:pt x="21600" y="1503"/>
                  <a:pt x="21164" y="1127"/>
                  <a:pt x="20509" y="1127"/>
                </a:cubicBezTo>
                <a:cubicBezTo>
                  <a:pt x="16145" y="1127"/>
                  <a:pt x="16145" y="1127"/>
                  <a:pt x="16145" y="1127"/>
                </a:cubicBezTo>
                <a:cubicBezTo>
                  <a:pt x="16145" y="376"/>
                  <a:pt x="16145" y="376"/>
                  <a:pt x="16145" y="376"/>
                </a:cubicBezTo>
                <a:cubicBezTo>
                  <a:pt x="16145" y="188"/>
                  <a:pt x="15927" y="0"/>
                  <a:pt x="15709" y="0"/>
                </a:cubicBezTo>
                <a:cubicBezTo>
                  <a:pt x="15491" y="0"/>
                  <a:pt x="15273" y="188"/>
                  <a:pt x="15273" y="376"/>
                </a:cubicBezTo>
                <a:cubicBezTo>
                  <a:pt x="15273" y="1127"/>
                  <a:pt x="15273" y="1127"/>
                  <a:pt x="15273" y="1127"/>
                </a:cubicBezTo>
                <a:cubicBezTo>
                  <a:pt x="10909" y="1127"/>
                  <a:pt x="10909" y="1127"/>
                  <a:pt x="10909" y="1127"/>
                </a:cubicBezTo>
                <a:cubicBezTo>
                  <a:pt x="10255" y="1127"/>
                  <a:pt x="9818" y="1503"/>
                  <a:pt x="9818" y="2066"/>
                </a:cubicBezTo>
                <a:cubicBezTo>
                  <a:pt x="9818" y="5071"/>
                  <a:pt x="9818" y="5071"/>
                  <a:pt x="9818" y="5071"/>
                </a:cubicBezTo>
                <a:cubicBezTo>
                  <a:pt x="7636" y="4508"/>
                  <a:pt x="7636" y="4508"/>
                  <a:pt x="7636" y="4508"/>
                </a:cubicBezTo>
                <a:cubicBezTo>
                  <a:pt x="7418" y="4320"/>
                  <a:pt x="6109" y="3944"/>
                  <a:pt x="5018" y="3944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5236" y="7137"/>
                  <a:pt x="5236" y="7137"/>
                  <a:pt x="5236" y="7137"/>
                </a:cubicBezTo>
                <a:cubicBezTo>
                  <a:pt x="4800" y="7889"/>
                  <a:pt x="4800" y="7889"/>
                  <a:pt x="4800" y="7889"/>
                </a:cubicBezTo>
                <a:cubicBezTo>
                  <a:pt x="4364" y="7137"/>
                  <a:pt x="4364" y="7137"/>
                  <a:pt x="4364" y="7137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800" y="4320"/>
                  <a:pt x="4800" y="4320"/>
                  <a:pt x="4800" y="4320"/>
                </a:cubicBezTo>
                <a:cubicBezTo>
                  <a:pt x="4582" y="3944"/>
                  <a:pt x="4582" y="3944"/>
                  <a:pt x="4582" y="3944"/>
                </a:cubicBezTo>
                <a:cubicBezTo>
                  <a:pt x="3273" y="3944"/>
                  <a:pt x="2182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964" y="4508"/>
                  <a:pt x="1964" y="4508"/>
                  <a:pt x="1964" y="4508"/>
                </a:cubicBezTo>
                <a:cubicBezTo>
                  <a:pt x="1745" y="4508"/>
                  <a:pt x="1745" y="4508"/>
                  <a:pt x="1745" y="4508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696"/>
                  <a:pt x="1745" y="4696"/>
                  <a:pt x="1745" y="4696"/>
                </a:cubicBezTo>
                <a:cubicBezTo>
                  <a:pt x="1745" y="4883"/>
                  <a:pt x="1745" y="4883"/>
                  <a:pt x="1527" y="4883"/>
                </a:cubicBezTo>
                <a:cubicBezTo>
                  <a:pt x="655" y="8828"/>
                  <a:pt x="655" y="8828"/>
                  <a:pt x="655" y="8828"/>
                </a:cubicBezTo>
                <a:cubicBezTo>
                  <a:pt x="436" y="9016"/>
                  <a:pt x="655" y="9391"/>
                  <a:pt x="1091" y="9391"/>
                </a:cubicBezTo>
                <a:cubicBezTo>
                  <a:pt x="1091" y="9391"/>
                  <a:pt x="1091" y="9391"/>
                  <a:pt x="1309" y="9391"/>
                </a:cubicBezTo>
                <a:cubicBezTo>
                  <a:pt x="1527" y="9391"/>
                  <a:pt x="1745" y="9203"/>
                  <a:pt x="1745" y="9016"/>
                </a:cubicBezTo>
                <a:cubicBezTo>
                  <a:pt x="2836" y="5447"/>
                  <a:pt x="2836" y="5447"/>
                  <a:pt x="2836" y="5447"/>
                </a:cubicBezTo>
                <a:cubicBezTo>
                  <a:pt x="2836" y="5259"/>
                  <a:pt x="2836" y="5259"/>
                  <a:pt x="3055" y="5259"/>
                </a:cubicBezTo>
                <a:cubicBezTo>
                  <a:pt x="3055" y="9016"/>
                  <a:pt x="3055" y="9016"/>
                  <a:pt x="3055" y="9016"/>
                </a:cubicBezTo>
                <a:cubicBezTo>
                  <a:pt x="2400" y="14463"/>
                  <a:pt x="2400" y="14463"/>
                  <a:pt x="2400" y="14463"/>
                </a:cubicBezTo>
                <a:cubicBezTo>
                  <a:pt x="2400" y="14650"/>
                  <a:pt x="2618" y="14838"/>
                  <a:pt x="2836" y="15026"/>
                </a:cubicBezTo>
                <a:cubicBezTo>
                  <a:pt x="1964" y="15214"/>
                  <a:pt x="1527" y="15777"/>
                  <a:pt x="1527" y="16529"/>
                </a:cubicBezTo>
                <a:cubicBezTo>
                  <a:pt x="1527" y="17280"/>
                  <a:pt x="1964" y="17843"/>
                  <a:pt x="2618" y="18219"/>
                </a:cubicBezTo>
                <a:cubicBezTo>
                  <a:pt x="1091" y="18595"/>
                  <a:pt x="0" y="19722"/>
                  <a:pt x="0" y="20661"/>
                </a:cubicBezTo>
                <a:cubicBezTo>
                  <a:pt x="0" y="21600"/>
                  <a:pt x="7200" y="21600"/>
                  <a:pt x="7200" y="20661"/>
                </a:cubicBezTo>
                <a:cubicBezTo>
                  <a:pt x="7200" y="19722"/>
                  <a:pt x="6109" y="18595"/>
                  <a:pt x="4364" y="18219"/>
                </a:cubicBezTo>
                <a:cubicBezTo>
                  <a:pt x="5018" y="17843"/>
                  <a:pt x="5455" y="17280"/>
                  <a:pt x="5455" y="16529"/>
                </a:cubicBezTo>
                <a:cubicBezTo>
                  <a:pt x="5455" y="15777"/>
                  <a:pt x="4800" y="15026"/>
                  <a:pt x="3927" y="14838"/>
                </a:cubicBezTo>
                <a:cubicBezTo>
                  <a:pt x="3927" y="14838"/>
                  <a:pt x="3927" y="14650"/>
                  <a:pt x="3927" y="14463"/>
                </a:cubicBezTo>
                <a:cubicBezTo>
                  <a:pt x="4582" y="9579"/>
                  <a:pt x="4582" y="9579"/>
                  <a:pt x="4582" y="9579"/>
                </a:cubicBezTo>
                <a:cubicBezTo>
                  <a:pt x="4582" y="9767"/>
                  <a:pt x="4582" y="9767"/>
                  <a:pt x="4800" y="9767"/>
                </a:cubicBezTo>
                <a:cubicBezTo>
                  <a:pt x="4800" y="9767"/>
                  <a:pt x="5018" y="9767"/>
                  <a:pt x="5018" y="9579"/>
                </a:cubicBezTo>
                <a:cubicBezTo>
                  <a:pt x="5455" y="14463"/>
                  <a:pt x="5455" y="14463"/>
                  <a:pt x="5455" y="14463"/>
                </a:cubicBezTo>
                <a:cubicBezTo>
                  <a:pt x="5673" y="14838"/>
                  <a:pt x="5891" y="15214"/>
                  <a:pt x="6327" y="15214"/>
                </a:cubicBezTo>
                <a:cubicBezTo>
                  <a:pt x="6327" y="15214"/>
                  <a:pt x="6327" y="15214"/>
                  <a:pt x="6327" y="15214"/>
                </a:cubicBezTo>
                <a:cubicBezTo>
                  <a:pt x="6764" y="15214"/>
                  <a:pt x="7200" y="14838"/>
                  <a:pt x="6982" y="14463"/>
                </a:cubicBezTo>
                <a:cubicBezTo>
                  <a:pt x="6545" y="9016"/>
                  <a:pt x="6545" y="9016"/>
                  <a:pt x="6545" y="9016"/>
                </a:cubicBezTo>
                <a:cubicBezTo>
                  <a:pt x="6545" y="5259"/>
                  <a:pt x="6545" y="5259"/>
                  <a:pt x="6545" y="5259"/>
                </a:cubicBezTo>
                <a:cubicBezTo>
                  <a:pt x="6982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7200" y="5447"/>
                  <a:pt x="7200" y="5447"/>
                  <a:pt x="7200" y="5447"/>
                </a:cubicBezTo>
                <a:cubicBezTo>
                  <a:pt x="9818" y="6198"/>
                  <a:pt x="9818" y="6198"/>
                  <a:pt x="9818" y="6198"/>
                </a:cubicBezTo>
                <a:cubicBezTo>
                  <a:pt x="9818" y="7889"/>
                  <a:pt x="9818" y="7889"/>
                  <a:pt x="9818" y="7889"/>
                </a:cubicBezTo>
                <a:cubicBezTo>
                  <a:pt x="9818" y="8452"/>
                  <a:pt x="10255" y="8828"/>
                  <a:pt x="10909" y="8828"/>
                </a:cubicBezTo>
                <a:cubicBezTo>
                  <a:pt x="12873" y="8828"/>
                  <a:pt x="12873" y="8828"/>
                  <a:pt x="12873" y="8828"/>
                </a:cubicBezTo>
                <a:cubicBezTo>
                  <a:pt x="11127" y="14650"/>
                  <a:pt x="11127" y="14650"/>
                  <a:pt x="11127" y="14650"/>
                </a:cubicBezTo>
                <a:cubicBezTo>
                  <a:pt x="11127" y="14838"/>
                  <a:pt x="11127" y="14838"/>
                  <a:pt x="11127" y="14838"/>
                </a:cubicBezTo>
                <a:cubicBezTo>
                  <a:pt x="10909" y="14838"/>
                  <a:pt x="10909" y="14838"/>
                  <a:pt x="10691" y="14838"/>
                </a:cubicBezTo>
                <a:cubicBezTo>
                  <a:pt x="9600" y="14838"/>
                  <a:pt x="8727" y="15590"/>
                  <a:pt x="8727" y="16529"/>
                </a:cubicBezTo>
                <a:cubicBezTo>
                  <a:pt x="8727" y="17280"/>
                  <a:pt x="9164" y="17843"/>
                  <a:pt x="9818" y="18219"/>
                </a:cubicBezTo>
                <a:cubicBezTo>
                  <a:pt x="8291" y="18595"/>
                  <a:pt x="7200" y="19722"/>
                  <a:pt x="7200" y="20661"/>
                </a:cubicBezTo>
                <a:cubicBezTo>
                  <a:pt x="7200" y="21600"/>
                  <a:pt x="14400" y="21600"/>
                  <a:pt x="14400" y="20661"/>
                </a:cubicBezTo>
                <a:cubicBezTo>
                  <a:pt x="14400" y="19722"/>
                  <a:pt x="13091" y="18595"/>
                  <a:pt x="11564" y="18219"/>
                </a:cubicBezTo>
                <a:cubicBezTo>
                  <a:pt x="12218" y="17843"/>
                  <a:pt x="12655" y="17280"/>
                  <a:pt x="12655" y="16529"/>
                </a:cubicBezTo>
                <a:cubicBezTo>
                  <a:pt x="12655" y="15965"/>
                  <a:pt x="12436" y="15402"/>
                  <a:pt x="11782" y="15026"/>
                </a:cubicBezTo>
                <a:cubicBezTo>
                  <a:pt x="11782" y="15026"/>
                  <a:pt x="12000" y="15026"/>
                  <a:pt x="12000" y="14838"/>
                </a:cubicBezTo>
                <a:cubicBezTo>
                  <a:pt x="13745" y="8828"/>
                  <a:pt x="13745" y="8828"/>
                  <a:pt x="13745" y="8828"/>
                </a:cubicBezTo>
                <a:cubicBezTo>
                  <a:pt x="15273" y="8828"/>
                  <a:pt x="15273" y="8828"/>
                  <a:pt x="15273" y="8828"/>
                </a:cubicBezTo>
                <a:cubicBezTo>
                  <a:pt x="15273" y="13148"/>
                  <a:pt x="15273" y="13148"/>
                  <a:pt x="15273" y="13148"/>
                </a:cubicBezTo>
                <a:cubicBezTo>
                  <a:pt x="15273" y="13336"/>
                  <a:pt x="15491" y="13523"/>
                  <a:pt x="15709" y="13523"/>
                </a:cubicBezTo>
                <a:cubicBezTo>
                  <a:pt x="15927" y="13523"/>
                  <a:pt x="16145" y="13336"/>
                  <a:pt x="16145" y="13148"/>
                </a:cubicBezTo>
                <a:cubicBezTo>
                  <a:pt x="16145" y="8828"/>
                  <a:pt x="16145" y="8828"/>
                  <a:pt x="16145" y="8828"/>
                </a:cubicBezTo>
                <a:cubicBezTo>
                  <a:pt x="17455" y="8828"/>
                  <a:pt x="17455" y="8828"/>
                  <a:pt x="17455" y="8828"/>
                </a:cubicBezTo>
                <a:cubicBezTo>
                  <a:pt x="19418" y="14838"/>
                  <a:pt x="19418" y="14838"/>
                  <a:pt x="19418" y="14838"/>
                </a:cubicBezTo>
                <a:cubicBezTo>
                  <a:pt x="19418" y="15026"/>
                  <a:pt x="19636" y="15214"/>
                  <a:pt x="19855" y="15214"/>
                </a:cubicBezTo>
                <a:cubicBezTo>
                  <a:pt x="19855" y="15214"/>
                  <a:pt x="19855" y="15214"/>
                  <a:pt x="19855" y="15214"/>
                </a:cubicBezTo>
                <a:cubicBezTo>
                  <a:pt x="20073" y="15026"/>
                  <a:pt x="20291" y="14838"/>
                  <a:pt x="20291" y="14650"/>
                </a:cubicBezTo>
                <a:cubicBezTo>
                  <a:pt x="18327" y="8828"/>
                  <a:pt x="18327" y="8828"/>
                  <a:pt x="18327" y="8828"/>
                </a:cubicBezTo>
                <a:cubicBezTo>
                  <a:pt x="20509" y="8828"/>
                  <a:pt x="20509" y="8828"/>
                  <a:pt x="20509" y="8828"/>
                </a:cubicBezTo>
                <a:cubicBezTo>
                  <a:pt x="21164" y="8828"/>
                  <a:pt x="21600" y="8452"/>
                  <a:pt x="21600" y="7889"/>
                </a:cubicBezTo>
                <a:close/>
                <a:moveTo>
                  <a:pt x="10909" y="8452"/>
                </a:moveTo>
                <a:cubicBezTo>
                  <a:pt x="10473" y="8452"/>
                  <a:pt x="10255" y="8264"/>
                  <a:pt x="10255" y="7889"/>
                </a:cubicBezTo>
                <a:cubicBezTo>
                  <a:pt x="10255" y="6386"/>
                  <a:pt x="10255" y="6386"/>
                  <a:pt x="10255" y="6386"/>
                </a:cubicBezTo>
                <a:cubicBezTo>
                  <a:pt x="10255" y="6386"/>
                  <a:pt x="10255" y="6386"/>
                  <a:pt x="10473" y="6386"/>
                </a:cubicBezTo>
                <a:cubicBezTo>
                  <a:pt x="10691" y="6386"/>
                  <a:pt x="10909" y="6198"/>
                  <a:pt x="10909" y="6010"/>
                </a:cubicBezTo>
                <a:cubicBezTo>
                  <a:pt x="11127" y="5635"/>
                  <a:pt x="10909" y="5447"/>
                  <a:pt x="10473" y="5259"/>
                </a:cubicBezTo>
                <a:cubicBezTo>
                  <a:pt x="10255" y="5259"/>
                  <a:pt x="10255" y="5259"/>
                  <a:pt x="10255" y="5259"/>
                </a:cubicBezTo>
                <a:cubicBezTo>
                  <a:pt x="10255" y="2066"/>
                  <a:pt x="10255" y="2066"/>
                  <a:pt x="10255" y="2066"/>
                </a:cubicBezTo>
                <a:cubicBezTo>
                  <a:pt x="10255" y="1878"/>
                  <a:pt x="10473" y="1503"/>
                  <a:pt x="10909" y="1503"/>
                </a:cubicBezTo>
                <a:cubicBezTo>
                  <a:pt x="20509" y="1503"/>
                  <a:pt x="20509" y="1503"/>
                  <a:pt x="20509" y="1503"/>
                </a:cubicBezTo>
                <a:cubicBezTo>
                  <a:pt x="20727" y="1503"/>
                  <a:pt x="20945" y="1878"/>
                  <a:pt x="20945" y="2066"/>
                </a:cubicBezTo>
                <a:cubicBezTo>
                  <a:pt x="20945" y="7889"/>
                  <a:pt x="20945" y="7889"/>
                  <a:pt x="20945" y="7889"/>
                </a:cubicBezTo>
                <a:cubicBezTo>
                  <a:pt x="20945" y="8264"/>
                  <a:pt x="20727" y="8452"/>
                  <a:pt x="20509" y="8452"/>
                </a:cubicBezTo>
                <a:lnTo>
                  <a:pt x="10909" y="845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hape"/>
          <p:cNvSpPr/>
          <p:nvPr/>
        </p:nvSpPr>
        <p:spPr>
          <a:xfrm flipH="1">
            <a:off x="3765259" y="5449384"/>
            <a:ext cx="877908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0484"/>
                </a:moveTo>
                <a:cubicBezTo>
                  <a:pt x="18000" y="10484"/>
                  <a:pt x="18000" y="10484"/>
                  <a:pt x="18000" y="10484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857"/>
                  <a:pt x="21600" y="8857"/>
                  <a:pt x="21600" y="8857"/>
                </a:cubicBezTo>
                <a:cubicBezTo>
                  <a:pt x="21600" y="6417"/>
                  <a:pt x="20282" y="4067"/>
                  <a:pt x="18862" y="4067"/>
                </a:cubicBezTo>
                <a:cubicBezTo>
                  <a:pt x="4918" y="4067"/>
                  <a:pt x="4918" y="4067"/>
                  <a:pt x="4918" y="4067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0" y="7230"/>
                  <a:pt x="0" y="7230"/>
                  <a:pt x="0" y="7230"/>
                </a:cubicBezTo>
                <a:cubicBezTo>
                  <a:pt x="4918" y="14460"/>
                  <a:pt x="4918" y="14460"/>
                  <a:pt x="4918" y="14460"/>
                </a:cubicBezTo>
                <a:lnTo>
                  <a:pt x="4918" y="10484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Shape"/>
          <p:cNvSpPr/>
          <p:nvPr/>
        </p:nvSpPr>
        <p:spPr>
          <a:xfrm>
            <a:off x="9136416" y="5310863"/>
            <a:ext cx="956963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3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8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3" y="9924"/>
                  <a:pt x="17213" y="10314"/>
                  <a:pt x="17213" y="10703"/>
                </a:cubicBezTo>
                <a:cubicBezTo>
                  <a:pt x="17213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3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3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2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2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3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3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3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Shape"/>
          <p:cNvSpPr/>
          <p:nvPr/>
        </p:nvSpPr>
        <p:spPr>
          <a:xfrm>
            <a:off x="20172257" y="5310863"/>
            <a:ext cx="770467" cy="77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90" y="0"/>
                  <a:pt x="0" y="4790"/>
                  <a:pt x="0" y="10800"/>
                </a:cubicBezTo>
                <a:cubicBezTo>
                  <a:pt x="0" y="16810"/>
                  <a:pt x="4790" y="21600"/>
                  <a:pt x="10800" y="21600"/>
                </a:cubicBezTo>
                <a:cubicBezTo>
                  <a:pt x="16810" y="21600"/>
                  <a:pt x="21600" y="16810"/>
                  <a:pt x="21600" y="10800"/>
                </a:cubicBezTo>
                <a:cubicBezTo>
                  <a:pt x="21600" y="4790"/>
                  <a:pt x="16810" y="0"/>
                  <a:pt x="10800" y="0"/>
                </a:cubicBezTo>
                <a:close/>
                <a:moveTo>
                  <a:pt x="20018" y="10800"/>
                </a:moveTo>
                <a:cubicBezTo>
                  <a:pt x="20018" y="13195"/>
                  <a:pt x="19205" y="14822"/>
                  <a:pt x="18030" y="16403"/>
                </a:cubicBezTo>
                <a:cubicBezTo>
                  <a:pt x="17623" y="16403"/>
                  <a:pt x="17217" y="15590"/>
                  <a:pt x="17623" y="14822"/>
                </a:cubicBezTo>
                <a:cubicBezTo>
                  <a:pt x="18030" y="14008"/>
                  <a:pt x="18030" y="12427"/>
                  <a:pt x="18030" y="11613"/>
                </a:cubicBezTo>
                <a:cubicBezTo>
                  <a:pt x="18030" y="10800"/>
                  <a:pt x="17623" y="9218"/>
                  <a:pt x="16810" y="9218"/>
                </a:cubicBezTo>
                <a:cubicBezTo>
                  <a:pt x="15635" y="9218"/>
                  <a:pt x="15228" y="9218"/>
                  <a:pt x="14415" y="8044"/>
                </a:cubicBezTo>
                <a:cubicBezTo>
                  <a:pt x="13602" y="5603"/>
                  <a:pt x="16810" y="5197"/>
                  <a:pt x="15635" y="3977"/>
                </a:cubicBezTo>
                <a:cubicBezTo>
                  <a:pt x="15228" y="3615"/>
                  <a:pt x="13602" y="5197"/>
                  <a:pt x="13240" y="2802"/>
                </a:cubicBezTo>
                <a:lnTo>
                  <a:pt x="13602" y="2395"/>
                </a:lnTo>
                <a:cubicBezTo>
                  <a:pt x="17217" y="3615"/>
                  <a:pt x="20018" y="6778"/>
                  <a:pt x="20018" y="10800"/>
                </a:cubicBezTo>
                <a:close/>
                <a:moveTo>
                  <a:pt x="9580" y="1988"/>
                </a:moveTo>
                <a:cubicBezTo>
                  <a:pt x="9218" y="2395"/>
                  <a:pt x="8767" y="2395"/>
                  <a:pt x="8405" y="2802"/>
                </a:cubicBezTo>
                <a:cubicBezTo>
                  <a:pt x="7592" y="3615"/>
                  <a:pt x="7185" y="3208"/>
                  <a:pt x="6778" y="3977"/>
                </a:cubicBezTo>
                <a:cubicBezTo>
                  <a:pt x="6372" y="4790"/>
                  <a:pt x="5197" y="5603"/>
                  <a:pt x="5197" y="6010"/>
                </a:cubicBezTo>
                <a:cubicBezTo>
                  <a:pt x="5197" y="6417"/>
                  <a:pt x="6010" y="7185"/>
                  <a:pt x="6010" y="7185"/>
                </a:cubicBezTo>
                <a:cubicBezTo>
                  <a:pt x="6372" y="6778"/>
                  <a:pt x="7185" y="6778"/>
                  <a:pt x="7998" y="7185"/>
                </a:cubicBezTo>
                <a:cubicBezTo>
                  <a:pt x="8405" y="7185"/>
                  <a:pt x="12427" y="7637"/>
                  <a:pt x="11207" y="10800"/>
                </a:cubicBezTo>
                <a:cubicBezTo>
                  <a:pt x="10800" y="12020"/>
                  <a:pt x="8767" y="11613"/>
                  <a:pt x="8405" y="13195"/>
                </a:cubicBezTo>
                <a:cubicBezTo>
                  <a:pt x="8405" y="13602"/>
                  <a:pt x="8405" y="14822"/>
                  <a:pt x="7998" y="15228"/>
                </a:cubicBezTo>
                <a:cubicBezTo>
                  <a:pt x="7998" y="15590"/>
                  <a:pt x="8405" y="17623"/>
                  <a:pt x="7998" y="17623"/>
                </a:cubicBezTo>
                <a:cubicBezTo>
                  <a:pt x="7592" y="17623"/>
                  <a:pt x="6010" y="15590"/>
                  <a:pt x="6010" y="15590"/>
                </a:cubicBezTo>
                <a:cubicBezTo>
                  <a:pt x="6010" y="15228"/>
                  <a:pt x="5603" y="14008"/>
                  <a:pt x="5603" y="12833"/>
                </a:cubicBezTo>
                <a:cubicBezTo>
                  <a:pt x="5603" y="12020"/>
                  <a:pt x="3977" y="12020"/>
                  <a:pt x="3977" y="10800"/>
                </a:cubicBezTo>
                <a:cubicBezTo>
                  <a:pt x="3977" y="9625"/>
                  <a:pt x="4790" y="8812"/>
                  <a:pt x="4790" y="8405"/>
                </a:cubicBezTo>
                <a:cubicBezTo>
                  <a:pt x="4383" y="7637"/>
                  <a:pt x="2802" y="7637"/>
                  <a:pt x="2395" y="7637"/>
                </a:cubicBezTo>
                <a:cubicBezTo>
                  <a:pt x="3615" y="4383"/>
                  <a:pt x="6372" y="2395"/>
                  <a:pt x="9580" y="1988"/>
                </a:cubicBezTo>
                <a:close/>
                <a:moveTo>
                  <a:pt x="7998" y="19612"/>
                </a:moveTo>
                <a:cubicBezTo>
                  <a:pt x="8405" y="19205"/>
                  <a:pt x="8405" y="18798"/>
                  <a:pt x="9218" y="18798"/>
                </a:cubicBezTo>
                <a:cubicBezTo>
                  <a:pt x="9580" y="18798"/>
                  <a:pt x="9987" y="18798"/>
                  <a:pt x="10800" y="18392"/>
                </a:cubicBezTo>
                <a:cubicBezTo>
                  <a:pt x="11207" y="18392"/>
                  <a:pt x="12427" y="17985"/>
                  <a:pt x="13240" y="17623"/>
                </a:cubicBezTo>
                <a:cubicBezTo>
                  <a:pt x="14008" y="17623"/>
                  <a:pt x="15635" y="17985"/>
                  <a:pt x="15997" y="18392"/>
                </a:cubicBezTo>
                <a:cubicBezTo>
                  <a:pt x="14415" y="19612"/>
                  <a:pt x="12833" y="20018"/>
                  <a:pt x="10800" y="20018"/>
                </a:cubicBezTo>
                <a:cubicBezTo>
                  <a:pt x="9987" y="20018"/>
                  <a:pt x="8767" y="20018"/>
                  <a:pt x="7998" y="196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4" name="Group"/>
          <p:cNvGrpSpPr/>
          <p:nvPr/>
        </p:nvGrpSpPr>
        <p:grpSpPr>
          <a:xfrm>
            <a:off x="19259343" y="10786506"/>
            <a:ext cx="2596295" cy="466960"/>
            <a:chOff x="0" y="0"/>
            <a:chExt cx="2596293" cy="466959"/>
          </a:xfrm>
        </p:grpSpPr>
        <p:sp>
          <p:nvSpPr>
            <p:cNvPr id="634" name="Shape"/>
            <p:cNvSpPr/>
            <p:nvPr/>
          </p:nvSpPr>
          <p:spPr>
            <a:xfrm>
              <a:off x="1055225" y="5172"/>
              <a:ext cx="454685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6" y="0"/>
                  </a:moveTo>
                  <a:cubicBezTo>
                    <a:pt x="2694" y="0"/>
                    <a:pt x="2694" y="0"/>
                    <a:pt x="2694" y="0"/>
                  </a:cubicBezTo>
                  <a:cubicBezTo>
                    <a:pt x="1372" y="0"/>
                    <a:pt x="0" y="1369"/>
                    <a:pt x="0" y="2687"/>
                  </a:cubicBezTo>
                  <a:cubicBezTo>
                    <a:pt x="0" y="18862"/>
                    <a:pt x="0" y="18862"/>
                    <a:pt x="0" y="18862"/>
                  </a:cubicBezTo>
                  <a:cubicBezTo>
                    <a:pt x="0" y="20231"/>
                    <a:pt x="1372" y="21600"/>
                    <a:pt x="2694" y="21600"/>
                  </a:cubicBezTo>
                  <a:cubicBezTo>
                    <a:pt x="10825" y="21600"/>
                    <a:pt x="10825" y="21600"/>
                    <a:pt x="10825" y="21600"/>
                  </a:cubicBezTo>
                  <a:cubicBezTo>
                    <a:pt x="10825" y="13893"/>
                    <a:pt x="10825" y="13893"/>
                    <a:pt x="10825" y="13893"/>
                  </a:cubicBezTo>
                  <a:cubicBezTo>
                    <a:pt x="8132" y="13893"/>
                    <a:pt x="8132" y="13893"/>
                    <a:pt x="8132" y="13893"/>
                  </a:cubicBezTo>
                  <a:cubicBezTo>
                    <a:pt x="8132" y="10344"/>
                    <a:pt x="8132" y="10344"/>
                    <a:pt x="8132" y="10344"/>
                  </a:cubicBezTo>
                  <a:cubicBezTo>
                    <a:pt x="10825" y="10344"/>
                    <a:pt x="10825" y="10344"/>
                    <a:pt x="10825" y="10344"/>
                  </a:cubicBezTo>
                  <a:cubicBezTo>
                    <a:pt x="10825" y="8518"/>
                    <a:pt x="10825" y="8518"/>
                    <a:pt x="10825" y="8518"/>
                  </a:cubicBezTo>
                  <a:cubicBezTo>
                    <a:pt x="10825" y="6287"/>
                    <a:pt x="13062" y="4056"/>
                    <a:pt x="15298" y="4056"/>
                  </a:cubicBezTo>
                  <a:cubicBezTo>
                    <a:pt x="17585" y="4056"/>
                    <a:pt x="17585" y="4056"/>
                    <a:pt x="17585" y="4056"/>
                  </a:cubicBezTo>
                  <a:cubicBezTo>
                    <a:pt x="17585" y="8113"/>
                    <a:pt x="17585" y="8113"/>
                    <a:pt x="17585" y="8113"/>
                  </a:cubicBezTo>
                  <a:cubicBezTo>
                    <a:pt x="15755" y="8113"/>
                    <a:pt x="15755" y="8113"/>
                    <a:pt x="15755" y="8113"/>
                  </a:cubicBezTo>
                  <a:cubicBezTo>
                    <a:pt x="14840" y="8113"/>
                    <a:pt x="14840" y="8113"/>
                    <a:pt x="14840" y="8518"/>
                  </a:cubicBezTo>
                  <a:cubicBezTo>
                    <a:pt x="14840" y="10344"/>
                    <a:pt x="14840" y="10344"/>
                    <a:pt x="14840" y="10344"/>
                  </a:cubicBezTo>
                  <a:cubicBezTo>
                    <a:pt x="17585" y="10344"/>
                    <a:pt x="17585" y="10344"/>
                    <a:pt x="17585" y="10344"/>
                  </a:cubicBezTo>
                  <a:cubicBezTo>
                    <a:pt x="17585" y="13893"/>
                    <a:pt x="17585" y="13893"/>
                    <a:pt x="17585" y="13893"/>
                  </a:cubicBezTo>
                  <a:cubicBezTo>
                    <a:pt x="14840" y="13893"/>
                    <a:pt x="14840" y="13893"/>
                    <a:pt x="14840" y="13893"/>
                  </a:cubicBezTo>
                  <a:cubicBezTo>
                    <a:pt x="14840" y="21600"/>
                    <a:pt x="14840" y="21600"/>
                    <a:pt x="14840" y="21600"/>
                  </a:cubicBezTo>
                  <a:cubicBezTo>
                    <a:pt x="18906" y="21600"/>
                    <a:pt x="18906" y="21600"/>
                    <a:pt x="18906" y="21600"/>
                  </a:cubicBezTo>
                  <a:cubicBezTo>
                    <a:pt x="20279" y="21600"/>
                    <a:pt x="21600" y="20231"/>
                    <a:pt x="21600" y="18862"/>
                  </a:cubicBezTo>
                  <a:cubicBezTo>
                    <a:pt x="21600" y="2687"/>
                    <a:pt x="21600" y="2687"/>
                    <a:pt x="21600" y="2687"/>
                  </a:cubicBezTo>
                  <a:cubicBezTo>
                    <a:pt x="21600" y="1369"/>
                    <a:pt x="20279" y="0"/>
                    <a:pt x="1890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543191" y="5172"/>
              <a:ext cx="412870" cy="46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29"/>
                  </a:moveTo>
                  <a:cubicBezTo>
                    <a:pt x="21600" y="17071"/>
                    <a:pt x="21600" y="17071"/>
                    <a:pt x="21600" y="17071"/>
                  </a:cubicBezTo>
                  <a:cubicBezTo>
                    <a:pt x="21600" y="19510"/>
                    <a:pt x="19830" y="21600"/>
                    <a:pt x="17351" y="21600"/>
                  </a:cubicBezTo>
                  <a:cubicBezTo>
                    <a:pt x="4603" y="21600"/>
                    <a:pt x="4603" y="21600"/>
                    <a:pt x="4603" y="21600"/>
                  </a:cubicBezTo>
                  <a:cubicBezTo>
                    <a:pt x="2125" y="21600"/>
                    <a:pt x="0" y="19510"/>
                    <a:pt x="0" y="17071"/>
                  </a:cubicBezTo>
                  <a:cubicBezTo>
                    <a:pt x="0" y="4529"/>
                    <a:pt x="0" y="4529"/>
                    <a:pt x="0" y="4529"/>
                  </a:cubicBezTo>
                  <a:cubicBezTo>
                    <a:pt x="0" y="2090"/>
                    <a:pt x="2125" y="0"/>
                    <a:pt x="4603" y="0"/>
                  </a:cubicBezTo>
                  <a:cubicBezTo>
                    <a:pt x="17351" y="0"/>
                    <a:pt x="17351" y="0"/>
                    <a:pt x="17351" y="0"/>
                  </a:cubicBezTo>
                  <a:cubicBezTo>
                    <a:pt x="19830" y="0"/>
                    <a:pt x="21600" y="2090"/>
                    <a:pt x="21600" y="4529"/>
                  </a:cubicBezTo>
                  <a:close/>
                  <a:moveTo>
                    <a:pt x="19830" y="9755"/>
                  </a:moveTo>
                  <a:cubicBezTo>
                    <a:pt x="19830" y="9058"/>
                    <a:pt x="19121" y="8013"/>
                    <a:pt x="18059" y="8013"/>
                  </a:cubicBezTo>
                  <a:cubicBezTo>
                    <a:pt x="17351" y="8013"/>
                    <a:pt x="16997" y="8361"/>
                    <a:pt x="16643" y="8710"/>
                  </a:cubicBezTo>
                  <a:cubicBezTo>
                    <a:pt x="15226" y="8013"/>
                    <a:pt x="13456" y="7316"/>
                    <a:pt x="11331" y="7316"/>
                  </a:cubicBezTo>
                  <a:cubicBezTo>
                    <a:pt x="12393" y="3484"/>
                    <a:pt x="12393" y="3484"/>
                    <a:pt x="12393" y="3484"/>
                  </a:cubicBezTo>
                  <a:cubicBezTo>
                    <a:pt x="15580" y="4181"/>
                    <a:pt x="15580" y="4181"/>
                    <a:pt x="15580" y="4181"/>
                  </a:cubicBezTo>
                  <a:cubicBezTo>
                    <a:pt x="15580" y="5226"/>
                    <a:pt x="16289" y="5923"/>
                    <a:pt x="17351" y="5923"/>
                  </a:cubicBezTo>
                  <a:cubicBezTo>
                    <a:pt x="18059" y="5923"/>
                    <a:pt x="18767" y="5226"/>
                    <a:pt x="18767" y="4181"/>
                  </a:cubicBezTo>
                  <a:cubicBezTo>
                    <a:pt x="18767" y="3135"/>
                    <a:pt x="18059" y="2439"/>
                    <a:pt x="17351" y="2439"/>
                  </a:cubicBezTo>
                  <a:cubicBezTo>
                    <a:pt x="16643" y="2439"/>
                    <a:pt x="15934" y="2787"/>
                    <a:pt x="15580" y="3484"/>
                  </a:cubicBezTo>
                  <a:cubicBezTo>
                    <a:pt x="12393" y="2787"/>
                    <a:pt x="12393" y="2787"/>
                    <a:pt x="12393" y="2787"/>
                  </a:cubicBezTo>
                  <a:cubicBezTo>
                    <a:pt x="12039" y="2787"/>
                    <a:pt x="12039" y="2787"/>
                    <a:pt x="12039" y="3135"/>
                  </a:cubicBezTo>
                  <a:cubicBezTo>
                    <a:pt x="10623" y="7316"/>
                    <a:pt x="10623" y="7316"/>
                    <a:pt x="10623" y="7316"/>
                  </a:cubicBezTo>
                  <a:cubicBezTo>
                    <a:pt x="8498" y="7316"/>
                    <a:pt x="6728" y="8013"/>
                    <a:pt x="5311" y="8710"/>
                  </a:cubicBezTo>
                  <a:cubicBezTo>
                    <a:pt x="4957" y="8361"/>
                    <a:pt x="4249" y="8361"/>
                    <a:pt x="3895" y="8361"/>
                  </a:cubicBezTo>
                  <a:cubicBezTo>
                    <a:pt x="2833" y="8361"/>
                    <a:pt x="2125" y="9058"/>
                    <a:pt x="2125" y="10103"/>
                  </a:cubicBezTo>
                  <a:cubicBezTo>
                    <a:pt x="2125" y="10800"/>
                    <a:pt x="2479" y="11148"/>
                    <a:pt x="3187" y="11497"/>
                  </a:cubicBezTo>
                  <a:cubicBezTo>
                    <a:pt x="3187" y="11845"/>
                    <a:pt x="3187" y="12194"/>
                    <a:pt x="3187" y="12194"/>
                  </a:cubicBezTo>
                  <a:cubicBezTo>
                    <a:pt x="3187" y="14981"/>
                    <a:pt x="6728" y="17419"/>
                    <a:pt x="10977" y="17419"/>
                  </a:cubicBezTo>
                  <a:cubicBezTo>
                    <a:pt x="15226" y="17419"/>
                    <a:pt x="18767" y="14981"/>
                    <a:pt x="18767" y="12194"/>
                  </a:cubicBezTo>
                  <a:cubicBezTo>
                    <a:pt x="18767" y="12194"/>
                    <a:pt x="18767" y="11845"/>
                    <a:pt x="18767" y="11497"/>
                  </a:cubicBezTo>
                  <a:cubicBezTo>
                    <a:pt x="19475" y="11148"/>
                    <a:pt x="19830" y="10800"/>
                    <a:pt x="19830" y="9755"/>
                  </a:cubicBezTo>
                  <a:close/>
                  <a:moveTo>
                    <a:pt x="8144" y="12542"/>
                  </a:moveTo>
                  <a:cubicBezTo>
                    <a:pt x="7436" y="12542"/>
                    <a:pt x="7082" y="11845"/>
                    <a:pt x="7082" y="11148"/>
                  </a:cubicBezTo>
                  <a:cubicBezTo>
                    <a:pt x="7082" y="10452"/>
                    <a:pt x="7436" y="10103"/>
                    <a:pt x="8144" y="10103"/>
                  </a:cubicBezTo>
                  <a:cubicBezTo>
                    <a:pt x="8852" y="10103"/>
                    <a:pt x="9561" y="10452"/>
                    <a:pt x="9561" y="11148"/>
                  </a:cubicBezTo>
                  <a:cubicBezTo>
                    <a:pt x="9561" y="11845"/>
                    <a:pt x="8852" y="12542"/>
                    <a:pt x="8144" y="12542"/>
                  </a:cubicBezTo>
                  <a:close/>
                  <a:moveTo>
                    <a:pt x="13810" y="14284"/>
                  </a:moveTo>
                  <a:cubicBezTo>
                    <a:pt x="14164" y="14632"/>
                    <a:pt x="14164" y="14632"/>
                    <a:pt x="13810" y="14981"/>
                  </a:cubicBezTo>
                  <a:cubicBezTo>
                    <a:pt x="13456" y="15329"/>
                    <a:pt x="12393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10977" y="15677"/>
                    <a:pt x="10977" y="15677"/>
                    <a:pt x="10977" y="15677"/>
                  </a:cubicBezTo>
                  <a:cubicBezTo>
                    <a:pt x="9561" y="15677"/>
                    <a:pt x="8498" y="15329"/>
                    <a:pt x="8144" y="14981"/>
                  </a:cubicBezTo>
                  <a:cubicBezTo>
                    <a:pt x="7790" y="14632"/>
                    <a:pt x="7790" y="14632"/>
                    <a:pt x="8144" y="14284"/>
                  </a:cubicBezTo>
                  <a:cubicBezTo>
                    <a:pt x="8144" y="14284"/>
                    <a:pt x="8498" y="14284"/>
                    <a:pt x="8498" y="14284"/>
                  </a:cubicBezTo>
                  <a:cubicBezTo>
                    <a:pt x="8852" y="14981"/>
                    <a:pt x="9915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0977" y="14981"/>
                    <a:pt x="10977" y="14981"/>
                    <a:pt x="10977" y="14981"/>
                  </a:cubicBezTo>
                  <a:cubicBezTo>
                    <a:pt x="12039" y="14981"/>
                    <a:pt x="13102" y="14981"/>
                    <a:pt x="13456" y="14284"/>
                  </a:cubicBezTo>
                  <a:cubicBezTo>
                    <a:pt x="13456" y="14284"/>
                    <a:pt x="13810" y="14284"/>
                    <a:pt x="13810" y="14284"/>
                  </a:cubicBezTo>
                  <a:close/>
                  <a:moveTo>
                    <a:pt x="14872" y="11148"/>
                  </a:moveTo>
                  <a:cubicBezTo>
                    <a:pt x="14872" y="11845"/>
                    <a:pt x="14518" y="12542"/>
                    <a:pt x="13810" y="12542"/>
                  </a:cubicBezTo>
                  <a:cubicBezTo>
                    <a:pt x="13102" y="12542"/>
                    <a:pt x="12393" y="11845"/>
                    <a:pt x="12393" y="11148"/>
                  </a:cubicBezTo>
                  <a:cubicBezTo>
                    <a:pt x="12393" y="10452"/>
                    <a:pt x="13102" y="10103"/>
                    <a:pt x="13810" y="10103"/>
                  </a:cubicBezTo>
                  <a:cubicBezTo>
                    <a:pt x="14518" y="10103"/>
                    <a:pt x="14872" y="10452"/>
                    <a:pt x="14872" y="11148"/>
                  </a:cubicBezTo>
                  <a:close/>
                  <a:moveTo>
                    <a:pt x="16289" y="4181"/>
                  </a:moveTo>
                  <a:cubicBezTo>
                    <a:pt x="16289" y="3484"/>
                    <a:pt x="16643" y="3135"/>
                    <a:pt x="17351" y="3135"/>
                  </a:cubicBezTo>
                  <a:cubicBezTo>
                    <a:pt x="17705" y="3135"/>
                    <a:pt x="18059" y="3484"/>
                    <a:pt x="18059" y="4181"/>
                  </a:cubicBezTo>
                  <a:cubicBezTo>
                    <a:pt x="18059" y="4877"/>
                    <a:pt x="17705" y="5226"/>
                    <a:pt x="17351" y="5226"/>
                  </a:cubicBezTo>
                  <a:cubicBezTo>
                    <a:pt x="16643" y="5226"/>
                    <a:pt x="16289" y="4877"/>
                    <a:pt x="16289" y="41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6" name="Rounded Rectangle"/>
            <p:cNvSpPr/>
            <p:nvPr/>
          </p:nvSpPr>
          <p:spPr>
            <a:xfrm>
              <a:off x="1609074" y="10656"/>
              <a:ext cx="444028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1645966" y="93994"/>
              <a:ext cx="391556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17" extrusionOk="0">
                  <a:moveTo>
                    <a:pt x="0" y="8345"/>
                  </a:moveTo>
                  <a:cubicBezTo>
                    <a:pt x="815" y="8345"/>
                    <a:pt x="1834" y="8345"/>
                    <a:pt x="2445" y="7855"/>
                  </a:cubicBezTo>
                  <a:cubicBezTo>
                    <a:pt x="1223" y="7855"/>
                    <a:pt x="408" y="7118"/>
                    <a:pt x="204" y="6136"/>
                  </a:cubicBezTo>
                  <a:cubicBezTo>
                    <a:pt x="611" y="6627"/>
                    <a:pt x="2038" y="6873"/>
                    <a:pt x="2649" y="6627"/>
                  </a:cubicBezTo>
                  <a:cubicBezTo>
                    <a:pt x="2649" y="6382"/>
                    <a:pt x="2853" y="6136"/>
                    <a:pt x="2853" y="5891"/>
                  </a:cubicBezTo>
                  <a:cubicBezTo>
                    <a:pt x="3464" y="3436"/>
                    <a:pt x="5298" y="1473"/>
                    <a:pt x="7336" y="1718"/>
                  </a:cubicBezTo>
                  <a:cubicBezTo>
                    <a:pt x="7132" y="1473"/>
                    <a:pt x="7132" y="1473"/>
                    <a:pt x="6928" y="1473"/>
                  </a:cubicBezTo>
                  <a:cubicBezTo>
                    <a:pt x="6725" y="1227"/>
                    <a:pt x="5298" y="982"/>
                    <a:pt x="5502" y="491"/>
                  </a:cubicBezTo>
                  <a:cubicBezTo>
                    <a:pt x="5706" y="0"/>
                    <a:pt x="7336" y="982"/>
                    <a:pt x="7743" y="982"/>
                  </a:cubicBezTo>
                  <a:cubicBezTo>
                    <a:pt x="7336" y="736"/>
                    <a:pt x="6521" y="491"/>
                    <a:pt x="6521" y="0"/>
                  </a:cubicBezTo>
                  <a:cubicBezTo>
                    <a:pt x="7132" y="0"/>
                    <a:pt x="7743" y="491"/>
                    <a:pt x="8151" y="982"/>
                  </a:cubicBezTo>
                  <a:cubicBezTo>
                    <a:pt x="7947" y="736"/>
                    <a:pt x="7947" y="491"/>
                    <a:pt x="7947" y="245"/>
                  </a:cubicBezTo>
                  <a:cubicBezTo>
                    <a:pt x="9577" y="1473"/>
                    <a:pt x="10392" y="3927"/>
                    <a:pt x="11208" y="6382"/>
                  </a:cubicBezTo>
                  <a:cubicBezTo>
                    <a:pt x="11819" y="5645"/>
                    <a:pt x="12430" y="5155"/>
                    <a:pt x="12838" y="4909"/>
                  </a:cubicBezTo>
                  <a:cubicBezTo>
                    <a:pt x="14264" y="3927"/>
                    <a:pt x="15894" y="2945"/>
                    <a:pt x="18543" y="1964"/>
                  </a:cubicBezTo>
                  <a:cubicBezTo>
                    <a:pt x="18543" y="2945"/>
                    <a:pt x="18136" y="4173"/>
                    <a:pt x="16709" y="5155"/>
                  </a:cubicBezTo>
                  <a:cubicBezTo>
                    <a:pt x="16913" y="5155"/>
                    <a:pt x="17525" y="5155"/>
                    <a:pt x="17932" y="5400"/>
                  </a:cubicBezTo>
                  <a:cubicBezTo>
                    <a:pt x="17728" y="6627"/>
                    <a:pt x="17117" y="7609"/>
                    <a:pt x="15487" y="8100"/>
                  </a:cubicBezTo>
                  <a:cubicBezTo>
                    <a:pt x="16302" y="8100"/>
                    <a:pt x="16709" y="8345"/>
                    <a:pt x="16913" y="8591"/>
                  </a:cubicBezTo>
                  <a:cubicBezTo>
                    <a:pt x="16709" y="9573"/>
                    <a:pt x="15894" y="10555"/>
                    <a:pt x="14264" y="10309"/>
                  </a:cubicBezTo>
                  <a:cubicBezTo>
                    <a:pt x="16098" y="11045"/>
                    <a:pt x="15079" y="12764"/>
                    <a:pt x="13653" y="12518"/>
                  </a:cubicBezTo>
                  <a:cubicBezTo>
                    <a:pt x="15894" y="15464"/>
                    <a:pt x="19562" y="15218"/>
                    <a:pt x="21600" y="12764"/>
                  </a:cubicBezTo>
                  <a:cubicBezTo>
                    <a:pt x="16302" y="21600"/>
                    <a:pt x="4483" y="18164"/>
                    <a:pt x="2649" y="9327"/>
                  </a:cubicBezTo>
                  <a:cubicBezTo>
                    <a:pt x="1223" y="9327"/>
                    <a:pt x="611" y="8836"/>
                    <a:pt x="0" y="8345"/>
                  </a:cubicBez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Rounded Rectangle"/>
            <p:cNvSpPr/>
            <p:nvPr/>
          </p:nvSpPr>
          <p:spPr>
            <a:xfrm>
              <a:off x="2152266" y="0"/>
              <a:ext cx="444028" cy="450818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641" name="Group"/>
            <p:cNvGrpSpPr/>
            <p:nvPr/>
          </p:nvGrpSpPr>
          <p:grpSpPr>
            <a:xfrm>
              <a:off x="2243801" y="83337"/>
              <a:ext cx="282271" cy="284144"/>
              <a:chOff x="0" y="0"/>
              <a:chExt cx="282269" cy="284143"/>
            </a:xfrm>
          </p:grpSpPr>
          <p:sp>
            <p:nvSpPr>
              <p:cNvPr id="639" name="Shape"/>
              <p:cNvSpPr/>
              <p:nvPr/>
            </p:nvSpPr>
            <p:spPr>
              <a:xfrm>
                <a:off x="0" y="0"/>
                <a:ext cx="61612" cy="280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90"/>
                    </a:moveTo>
                    <a:cubicBezTo>
                      <a:pt x="21600" y="3534"/>
                      <a:pt x="17633" y="4380"/>
                      <a:pt x="9918" y="4380"/>
                    </a:cubicBezTo>
                    <a:cubicBezTo>
                      <a:pt x="3747" y="4380"/>
                      <a:pt x="0" y="3534"/>
                      <a:pt x="0" y="2190"/>
                    </a:cubicBezTo>
                    <a:cubicBezTo>
                      <a:pt x="0" y="896"/>
                      <a:pt x="3747" y="0"/>
                      <a:pt x="9918" y="0"/>
                    </a:cubicBezTo>
                    <a:cubicBezTo>
                      <a:pt x="17633" y="0"/>
                      <a:pt x="21600" y="896"/>
                      <a:pt x="21600" y="2190"/>
                    </a:cubicBezTo>
                    <a:close/>
                    <a:moveTo>
                      <a:pt x="0" y="21600"/>
                    </a:moveTo>
                    <a:cubicBezTo>
                      <a:pt x="0" y="6570"/>
                      <a:pt x="0" y="6570"/>
                      <a:pt x="0" y="6570"/>
                    </a:cubicBezTo>
                    <a:cubicBezTo>
                      <a:pt x="21600" y="6570"/>
                      <a:pt x="21600" y="6570"/>
                      <a:pt x="21600" y="657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0" name="Shape"/>
              <p:cNvSpPr/>
              <p:nvPr/>
            </p:nvSpPr>
            <p:spPr>
              <a:xfrm>
                <a:off x="96188" y="82985"/>
                <a:ext cx="186082" cy="201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386"/>
                    </a:moveTo>
                    <a:cubicBezTo>
                      <a:pt x="0" y="4320"/>
                      <a:pt x="0" y="2439"/>
                      <a:pt x="0" y="557"/>
                    </a:cubicBezTo>
                    <a:cubicBezTo>
                      <a:pt x="5844" y="557"/>
                      <a:pt x="5844" y="557"/>
                      <a:pt x="5844" y="557"/>
                    </a:cubicBezTo>
                    <a:cubicBezTo>
                      <a:pt x="6510" y="3066"/>
                      <a:pt x="6510" y="3066"/>
                      <a:pt x="6510" y="3066"/>
                    </a:cubicBezTo>
                    <a:cubicBezTo>
                      <a:pt x="7175" y="1812"/>
                      <a:pt x="9764" y="0"/>
                      <a:pt x="13759" y="0"/>
                    </a:cubicBezTo>
                    <a:cubicBezTo>
                      <a:pt x="18345" y="0"/>
                      <a:pt x="21600" y="3066"/>
                      <a:pt x="21600" y="9197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4351" y="21600"/>
                      <a:pt x="14351" y="21600"/>
                      <a:pt x="14351" y="21600"/>
                    </a:cubicBezTo>
                    <a:cubicBezTo>
                      <a:pt x="14351" y="9825"/>
                      <a:pt x="14351" y="9825"/>
                      <a:pt x="14351" y="9825"/>
                    </a:cubicBezTo>
                    <a:cubicBezTo>
                      <a:pt x="14351" y="7386"/>
                      <a:pt x="13759" y="5505"/>
                      <a:pt x="11096" y="5505"/>
                    </a:cubicBezTo>
                    <a:cubicBezTo>
                      <a:pt x="9099" y="5505"/>
                      <a:pt x="7841" y="6759"/>
                      <a:pt x="7175" y="8013"/>
                    </a:cubicBezTo>
                    <a:cubicBezTo>
                      <a:pt x="7175" y="8013"/>
                      <a:pt x="7175" y="8640"/>
                      <a:pt x="7175" y="9197"/>
                    </a:cubicBezTo>
                    <a:cubicBezTo>
                      <a:pt x="7175" y="21600"/>
                      <a:pt x="7175" y="21600"/>
                      <a:pt x="7175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0" y="7386"/>
                    </a:lnTo>
                  </a:path>
                </a:pathLst>
              </a:custGeom>
              <a:solidFill>
                <a:srgbClr val="2D49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42" name="Rounded Rectangle"/>
            <p:cNvSpPr/>
            <p:nvPr/>
          </p:nvSpPr>
          <p:spPr>
            <a:xfrm>
              <a:off x="0" y="10656"/>
              <a:ext cx="444027" cy="450819"/>
            </a:xfrm>
            <a:prstGeom prst="roundRect">
              <a:avLst>
                <a:gd name="adj" fmla="val 1450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51337" y="80057"/>
              <a:ext cx="34135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4" y="19800"/>
                  </a:moveTo>
                  <a:cubicBezTo>
                    <a:pt x="21234" y="20700"/>
                    <a:pt x="20136" y="21300"/>
                    <a:pt x="19037" y="21300"/>
                  </a:cubicBezTo>
                  <a:cubicBezTo>
                    <a:pt x="16475" y="21600"/>
                    <a:pt x="13546" y="21600"/>
                    <a:pt x="10983" y="21600"/>
                  </a:cubicBezTo>
                  <a:cubicBezTo>
                    <a:pt x="8054" y="21600"/>
                    <a:pt x="5492" y="21600"/>
                    <a:pt x="2563" y="21300"/>
                  </a:cubicBezTo>
                  <a:cubicBezTo>
                    <a:pt x="1464" y="21300"/>
                    <a:pt x="732" y="20700"/>
                    <a:pt x="366" y="19800"/>
                  </a:cubicBezTo>
                  <a:cubicBezTo>
                    <a:pt x="0" y="18300"/>
                    <a:pt x="0" y="16800"/>
                    <a:pt x="0" y="15600"/>
                  </a:cubicBezTo>
                  <a:cubicBezTo>
                    <a:pt x="0" y="14100"/>
                    <a:pt x="0" y="12600"/>
                    <a:pt x="366" y="11400"/>
                  </a:cubicBezTo>
                  <a:cubicBezTo>
                    <a:pt x="732" y="10200"/>
                    <a:pt x="1464" y="9600"/>
                    <a:pt x="2563" y="9600"/>
                  </a:cubicBezTo>
                  <a:cubicBezTo>
                    <a:pt x="5492" y="9300"/>
                    <a:pt x="8054" y="9300"/>
                    <a:pt x="10983" y="9300"/>
                  </a:cubicBezTo>
                  <a:cubicBezTo>
                    <a:pt x="13546" y="9300"/>
                    <a:pt x="16475" y="9300"/>
                    <a:pt x="19037" y="9600"/>
                  </a:cubicBezTo>
                  <a:cubicBezTo>
                    <a:pt x="20136" y="9600"/>
                    <a:pt x="21234" y="10200"/>
                    <a:pt x="21234" y="11400"/>
                  </a:cubicBezTo>
                  <a:cubicBezTo>
                    <a:pt x="21600" y="12600"/>
                    <a:pt x="21600" y="14100"/>
                    <a:pt x="21600" y="15600"/>
                  </a:cubicBezTo>
                  <a:cubicBezTo>
                    <a:pt x="21600" y="16800"/>
                    <a:pt x="21600" y="18300"/>
                    <a:pt x="21234" y="19800"/>
                  </a:cubicBezTo>
                  <a:close/>
                  <a:moveTo>
                    <a:pt x="6224" y="12600"/>
                  </a:moveTo>
                  <a:cubicBezTo>
                    <a:pt x="6224" y="11400"/>
                    <a:pt x="6224" y="11400"/>
                    <a:pt x="6224" y="11400"/>
                  </a:cubicBezTo>
                  <a:cubicBezTo>
                    <a:pt x="1464" y="11400"/>
                    <a:pt x="1464" y="11400"/>
                    <a:pt x="1464" y="11400"/>
                  </a:cubicBezTo>
                  <a:cubicBezTo>
                    <a:pt x="1464" y="12600"/>
                    <a:pt x="1464" y="12600"/>
                    <a:pt x="1464" y="12600"/>
                  </a:cubicBezTo>
                  <a:cubicBezTo>
                    <a:pt x="3295" y="12600"/>
                    <a:pt x="3295" y="12600"/>
                    <a:pt x="3295" y="12600"/>
                  </a:cubicBezTo>
                  <a:cubicBezTo>
                    <a:pt x="3295" y="19200"/>
                    <a:pt x="3295" y="19200"/>
                    <a:pt x="3295" y="19200"/>
                  </a:cubicBezTo>
                  <a:cubicBezTo>
                    <a:pt x="4759" y="19200"/>
                    <a:pt x="4759" y="19200"/>
                    <a:pt x="4759" y="19200"/>
                  </a:cubicBezTo>
                  <a:cubicBezTo>
                    <a:pt x="4759" y="12600"/>
                    <a:pt x="4759" y="12600"/>
                    <a:pt x="4759" y="12600"/>
                  </a:cubicBezTo>
                  <a:lnTo>
                    <a:pt x="6224" y="12600"/>
                  </a:lnTo>
                  <a:close/>
                  <a:moveTo>
                    <a:pt x="8420" y="0"/>
                  </a:moveTo>
                  <a:cubicBezTo>
                    <a:pt x="6956" y="4800"/>
                    <a:pt x="6956" y="4800"/>
                    <a:pt x="6956" y="4800"/>
                  </a:cubicBezTo>
                  <a:cubicBezTo>
                    <a:pt x="6956" y="8100"/>
                    <a:pt x="6956" y="8100"/>
                    <a:pt x="6956" y="8100"/>
                  </a:cubicBezTo>
                  <a:cubicBezTo>
                    <a:pt x="5492" y="8100"/>
                    <a:pt x="5492" y="8100"/>
                    <a:pt x="5492" y="8100"/>
                  </a:cubicBezTo>
                  <a:cubicBezTo>
                    <a:pt x="5492" y="4800"/>
                    <a:pt x="5492" y="4800"/>
                    <a:pt x="5492" y="4800"/>
                  </a:cubicBezTo>
                  <a:cubicBezTo>
                    <a:pt x="5125" y="4200"/>
                    <a:pt x="4759" y="3600"/>
                    <a:pt x="4393" y="2400"/>
                  </a:cubicBezTo>
                  <a:cubicBezTo>
                    <a:pt x="4027" y="1500"/>
                    <a:pt x="3661" y="900"/>
                    <a:pt x="3295" y="0"/>
                  </a:cubicBezTo>
                  <a:cubicBezTo>
                    <a:pt x="5125" y="0"/>
                    <a:pt x="5125" y="0"/>
                    <a:pt x="5125" y="0"/>
                  </a:cubicBezTo>
                  <a:cubicBezTo>
                    <a:pt x="6224" y="3300"/>
                    <a:pt x="6224" y="3300"/>
                    <a:pt x="6224" y="3300"/>
                  </a:cubicBezTo>
                  <a:cubicBezTo>
                    <a:pt x="6956" y="0"/>
                    <a:pt x="6956" y="0"/>
                    <a:pt x="6956" y="0"/>
                  </a:cubicBezTo>
                  <a:lnTo>
                    <a:pt x="8420" y="0"/>
                  </a:lnTo>
                  <a:close/>
                  <a:moveTo>
                    <a:pt x="10251" y="19200"/>
                  </a:moveTo>
                  <a:cubicBezTo>
                    <a:pt x="10251" y="13500"/>
                    <a:pt x="10251" y="13500"/>
                    <a:pt x="10251" y="13500"/>
                  </a:cubicBezTo>
                  <a:cubicBezTo>
                    <a:pt x="8786" y="13500"/>
                    <a:pt x="8786" y="13500"/>
                    <a:pt x="8786" y="13500"/>
                  </a:cubicBezTo>
                  <a:cubicBezTo>
                    <a:pt x="8786" y="18000"/>
                    <a:pt x="8786" y="18000"/>
                    <a:pt x="8786" y="18000"/>
                  </a:cubicBezTo>
                  <a:cubicBezTo>
                    <a:pt x="8420" y="18300"/>
                    <a:pt x="8420" y="18300"/>
                    <a:pt x="8054" y="18300"/>
                  </a:cubicBezTo>
                  <a:cubicBezTo>
                    <a:pt x="7688" y="18300"/>
                    <a:pt x="7688" y="18300"/>
                    <a:pt x="7688" y="18300"/>
                  </a:cubicBezTo>
                  <a:cubicBezTo>
                    <a:pt x="7688" y="18000"/>
                    <a:pt x="7688" y="18000"/>
                    <a:pt x="7688" y="17700"/>
                  </a:cubicBezTo>
                  <a:cubicBezTo>
                    <a:pt x="7688" y="13500"/>
                    <a:pt x="7688" y="13500"/>
                    <a:pt x="7688" y="13500"/>
                  </a:cubicBezTo>
                  <a:cubicBezTo>
                    <a:pt x="6224" y="13500"/>
                    <a:pt x="6224" y="13500"/>
                    <a:pt x="6224" y="13500"/>
                  </a:cubicBezTo>
                  <a:cubicBezTo>
                    <a:pt x="6224" y="18000"/>
                    <a:pt x="6224" y="18000"/>
                    <a:pt x="6224" y="18000"/>
                  </a:cubicBezTo>
                  <a:cubicBezTo>
                    <a:pt x="6224" y="18600"/>
                    <a:pt x="6224" y="18900"/>
                    <a:pt x="6590" y="18900"/>
                  </a:cubicBezTo>
                  <a:cubicBezTo>
                    <a:pt x="6590" y="19200"/>
                    <a:pt x="6956" y="19500"/>
                    <a:pt x="7322" y="19500"/>
                  </a:cubicBezTo>
                  <a:cubicBezTo>
                    <a:pt x="7688" y="19500"/>
                    <a:pt x="8420" y="19200"/>
                    <a:pt x="8786" y="18600"/>
                  </a:cubicBezTo>
                  <a:cubicBezTo>
                    <a:pt x="8786" y="19200"/>
                    <a:pt x="8786" y="19200"/>
                    <a:pt x="8786" y="19200"/>
                  </a:cubicBezTo>
                  <a:lnTo>
                    <a:pt x="10251" y="19200"/>
                  </a:lnTo>
                  <a:close/>
                  <a:moveTo>
                    <a:pt x="12447" y="6300"/>
                  </a:moveTo>
                  <a:cubicBezTo>
                    <a:pt x="12447" y="6900"/>
                    <a:pt x="12447" y="7200"/>
                    <a:pt x="12081" y="7500"/>
                  </a:cubicBezTo>
                  <a:cubicBezTo>
                    <a:pt x="11715" y="8100"/>
                    <a:pt x="11349" y="8400"/>
                    <a:pt x="10617" y="8400"/>
                  </a:cubicBezTo>
                  <a:cubicBezTo>
                    <a:pt x="9885" y="8400"/>
                    <a:pt x="9519" y="8100"/>
                    <a:pt x="9153" y="7500"/>
                  </a:cubicBezTo>
                  <a:cubicBezTo>
                    <a:pt x="8786" y="7200"/>
                    <a:pt x="8420" y="6900"/>
                    <a:pt x="8420" y="6300"/>
                  </a:cubicBezTo>
                  <a:cubicBezTo>
                    <a:pt x="8420" y="4200"/>
                    <a:pt x="8420" y="4200"/>
                    <a:pt x="8420" y="4200"/>
                  </a:cubicBezTo>
                  <a:cubicBezTo>
                    <a:pt x="8420" y="3600"/>
                    <a:pt x="8786" y="3000"/>
                    <a:pt x="9153" y="2700"/>
                  </a:cubicBezTo>
                  <a:cubicBezTo>
                    <a:pt x="9519" y="2400"/>
                    <a:pt x="9885" y="2100"/>
                    <a:pt x="10617" y="2100"/>
                  </a:cubicBezTo>
                  <a:cubicBezTo>
                    <a:pt x="11349" y="2100"/>
                    <a:pt x="11715" y="2400"/>
                    <a:pt x="12081" y="2700"/>
                  </a:cubicBezTo>
                  <a:cubicBezTo>
                    <a:pt x="12447" y="3000"/>
                    <a:pt x="12447" y="3600"/>
                    <a:pt x="12447" y="4200"/>
                  </a:cubicBezTo>
                  <a:lnTo>
                    <a:pt x="12447" y="6300"/>
                  </a:lnTo>
                  <a:close/>
                  <a:moveTo>
                    <a:pt x="10983" y="3900"/>
                  </a:moveTo>
                  <a:cubicBezTo>
                    <a:pt x="10983" y="3300"/>
                    <a:pt x="10983" y="3000"/>
                    <a:pt x="10617" y="3000"/>
                  </a:cubicBezTo>
                  <a:cubicBezTo>
                    <a:pt x="10251" y="3000"/>
                    <a:pt x="9885" y="3300"/>
                    <a:pt x="9885" y="3900"/>
                  </a:cubicBezTo>
                  <a:cubicBezTo>
                    <a:pt x="9885" y="6300"/>
                    <a:pt x="9885" y="6300"/>
                    <a:pt x="9885" y="6300"/>
                  </a:cubicBezTo>
                  <a:cubicBezTo>
                    <a:pt x="9885" y="6900"/>
                    <a:pt x="10251" y="7200"/>
                    <a:pt x="10617" y="7200"/>
                  </a:cubicBezTo>
                  <a:cubicBezTo>
                    <a:pt x="10983" y="7200"/>
                    <a:pt x="10983" y="6900"/>
                    <a:pt x="10983" y="6300"/>
                  </a:cubicBezTo>
                  <a:lnTo>
                    <a:pt x="10983" y="3900"/>
                  </a:lnTo>
                  <a:close/>
                  <a:moveTo>
                    <a:pt x="15010" y="15300"/>
                  </a:moveTo>
                  <a:cubicBezTo>
                    <a:pt x="15010" y="14700"/>
                    <a:pt x="15010" y="14100"/>
                    <a:pt x="15010" y="14100"/>
                  </a:cubicBezTo>
                  <a:cubicBezTo>
                    <a:pt x="15010" y="13500"/>
                    <a:pt x="14644" y="13200"/>
                    <a:pt x="13912" y="13200"/>
                  </a:cubicBezTo>
                  <a:cubicBezTo>
                    <a:pt x="13546" y="13200"/>
                    <a:pt x="13180" y="13500"/>
                    <a:pt x="12447" y="13800"/>
                  </a:cubicBezTo>
                  <a:cubicBezTo>
                    <a:pt x="12447" y="11400"/>
                    <a:pt x="12447" y="11400"/>
                    <a:pt x="12447" y="11400"/>
                  </a:cubicBezTo>
                  <a:cubicBezTo>
                    <a:pt x="11349" y="11400"/>
                    <a:pt x="11349" y="11400"/>
                    <a:pt x="11349" y="11400"/>
                  </a:cubicBezTo>
                  <a:cubicBezTo>
                    <a:pt x="11349" y="19200"/>
                    <a:pt x="11349" y="19200"/>
                    <a:pt x="11349" y="19200"/>
                  </a:cubicBezTo>
                  <a:cubicBezTo>
                    <a:pt x="12447" y="19200"/>
                    <a:pt x="12447" y="19200"/>
                    <a:pt x="12447" y="19200"/>
                  </a:cubicBezTo>
                  <a:cubicBezTo>
                    <a:pt x="12447" y="18600"/>
                    <a:pt x="12447" y="18600"/>
                    <a:pt x="12447" y="18600"/>
                  </a:cubicBezTo>
                  <a:cubicBezTo>
                    <a:pt x="13180" y="19200"/>
                    <a:pt x="13546" y="19500"/>
                    <a:pt x="13912" y="19500"/>
                  </a:cubicBezTo>
                  <a:cubicBezTo>
                    <a:pt x="14644" y="19500"/>
                    <a:pt x="15010" y="19200"/>
                    <a:pt x="15010" y="18600"/>
                  </a:cubicBezTo>
                  <a:cubicBezTo>
                    <a:pt x="15010" y="18600"/>
                    <a:pt x="15010" y="18000"/>
                    <a:pt x="15010" y="17400"/>
                  </a:cubicBezTo>
                  <a:lnTo>
                    <a:pt x="15010" y="15300"/>
                  </a:lnTo>
                  <a:close/>
                  <a:moveTo>
                    <a:pt x="13912" y="17700"/>
                  </a:moveTo>
                  <a:cubicBezTo>
                    <a:pt x="13912" y="18300"/>
                    <a:pt x="13546" y="18300"/>
                    <a:pt x="13180" y="18300"/>
                  </a:cubicBezTo>
                  <a:cubicBezTo>
                    <a:pt x="13180" y="18300"/>
                    <a:pt x="12814" y="18300"/>
                    <a:pt x="12447" y="18300"/>
                  </a:cubicBezTo>
                  <a:cubicBezTo>
                    <a:pt x="12447" y="14400"/>
                    <a:pt x="12447" y="14400"/>
                    <a:pt x="12447" y="14400"/>
                  </a:cubicBezTo>
                  <a:cubicBezTo>
                    <a:pt x="12814" y="14400"/>
                    <a:pt x="13180" y="14400"/>
                    <a:pt x="13180" y="14400"/>
                  </a:cubicBezTo>
                  <a:cubicBezTo>
                    <a:pt x="13546" y="14400"/>
                    <a:pt x="13912" y="14700"/>
                    <a:pt x="13912" y="15000"/>
                  </a:cubicBezTo>
                  <a:lnTo>
                    <a:pt x="13912" y="17700"/>
                  </a:lnTo>
                  <a:close/>
                  <a:moveTo>
                    <a:pt x="17573" y="8100"/>
                  </a:moveTo>
                  <a:cubicBezTo>
                    <a:pt x="16108" y="8100"/>
                    <a:pt x="16108" y="8100"/>
                    <a:pt x="16108" y="8100"/>
                  </a:cubicBezTo>
                  <a:cubicBezTo>
                    <a:pt x="16108" y="7500"/>
                    <a:pt x="16108" y="7500"/>
                    <a:pt x="16108" y="7500"/>
                  </a:cubicBezTo>
                  <a:cubicBezTo>
                    <a:pt x="15376" y="8100"/>
                    <a:pt x="15010" y="8400"/>
                    <a:pt x="14644" y="8400"/>
                  </a:cubicBezTo>
                  <a:cubicBezTo>
                    <a:pt x="14278" y="8400"/>
                    <a:pt x="13912" y="8100"/>
                    <a:pt x="13546" y="7800"/>
                  </a:cubicBezTo>
                  <a:cubicBezTo>
                    <a:pt x="13546" y="7500"/>
                    <a:pt x="13546" y="7200"/>
                    <a:pt x="13546" y="6900"/>
                  </a:cubicBezTo>
                  <a:cubicBezTo>
                    <a:pt x="13546" y="2100"/>
                    <a:pt x="13546" y="2100"/>
                    <a:pt x="13546" y="2100"/>
                  </a:cubicBezTo>
                  <a:cubicBezTo>
                    <a:pt x="15010" y="2100"/>
                    <a:pt x="15010" y="2100"/>
                    <a:pt x="15010" y="2100"/>
                  </a:cubicBezTo>
                  <a:cubicBezTo>
                    <a:pt x="15010" y="6600"/>
                    <a:pt x="15010" y="6600"/>
                    <a:pt x="15010" y="6600"/>
                  </a:cubicBezTo>
                  <a:cubicBezTo>
                    <a:pt x="15010" y="6900"/>
                    <a:pt x="15010" y="6900"/>
                    <a:pt x="15010" y="6900"/>
                  </a:cubicBezTo>
                  <a:cubicBezTo>
                    <a:pt x="15010" y="7200"/>
                    <a:pt x="15010" y="7200"/>
                    <a:pt x="15376" y="7200"/>
                  </a:cubicBezTo>
                  <a:cubicBezTo>
                    <a:pt x="15376" y="7200"/>
                    <a:pt x="15742" y="7200"/>
                    <a:pt x="16108" y="6600"/>
                  </a:cubicBezTo>
                  <a:cubicBezTo>
                    <a:pt x="16108" y="2100"/>
                    <a:pt x="16108" y="2100"/>
                    <a:pt x="16108" y="2100"/>
                  </a:cubicBezTo>
                  <a:cubicBezTo>
                    <a:pt x="17573" y="2100"/>
                    <a:pt x="17573" y="2100"/>
                    <a:pt x="17573" y="2100"/>
                  </a:cubicBezTo>
                  <a:lnTo>
                    <a:pt x="17573" y="8100"/>
                  </a:lnTo>
                  <a:close/>
                  <a:moveTo>
                    <a:pt x="20136" y="17400"/>
                  </a:moveTo>
                  <a:cubicBezTo>
                    <a:pt x="18671" y="17400"/>
                    <a:pt x="18671" y="17400"/>
                    <a:pt x="18671" y="17400"/>
                  </a:cubicBezTo>
                  <a:cubicBezTo>
                    <a:pt x="18671" y="17700"/>
                    <a:pt x="18671" y="18000"/>
                    <a:pt x="18671" y="18000"/>
                  </a:cubicBezTo>
                  <a:cubicBezTo>
                    <a:pt x="18671" y="18300"/>
                    <a:pt x="18305" y="18300"/>
                    <a:pt x="18305" y="18300"/>
                  </a:cubicBezTo>
                  <a:cubicBezTo>
                    <a:pt x="17573" y="18300"/>
                    <a:pt x="17573" y="18300"/>
                    <a:pt x="17573" y="17700"/>
                  </a:cubicBezTo>
                  <a:cubicBezTo>
                    <a:pt x="17573" y="16500"/>
                    <a:pt x="17573" y="16500"/>
                    <a:pt x="17573" y="16500"/>
                  </a:cubicBezTo>
                  <a:cubicBezTo>
                    <a:pt x="20136" y="16500"/>
                    <a:pt x="20136" y="16500"/>
                    <a:pt x="20136" y="16500"/>
                  </a:cubicBezTo>
                  <a:cubicBezTo>
                    <a:pt x="20136" y="15300"/>
                    <a:pt x="20136" y="15300"/>
                    <a:pt x="20136" y="15300"/>
                  </a:cubicBezTo>
                  <a:cubicBezTo>
                    <a:pt x="20136" y="14700"/>
                    <a:pt x="20136" y="14100"/>
                    <a:pt x="19769" y="13800"/>
                  </a:cubicBezTo>
                  <a:cubicBezTo>
                    <a:pt x="19403" y="13500"/>
                    <a:pt x="18671" y="13200"/>
                    <a:pt x="18305" y="13200"/>
                  </a:cubicBezTo>
                  <a:cubicBezTo>
                    <a:pt x="17573" y="13200"/>
                    <a:pt x="16841" y="13500"/>
                    <a:pt x="16475" y="13800"/>
                  </a:cubicBezTo>
                  <a:cubicBezTo>
                    <a:pt x="16475" y="14100"/>
                    <a:pt x="16108" y="14700"/>
                    <a:pt x="16108" y="15300"/>
                  </a:cubicBezTo>
                  <a:cubicBezTo>
                    <a:pt x="16108" y="17400"/>
                    <a:pt x="16108" y="17400"/>
                    <a:pt x="16108" y="17400"/>
                  </a:cubicBezTo>
                  <a:cubicBezTo>
                    <a:pt x="16108" y="18000"/>
                    <a:pt x="16475" y="18600"/>
                    <a:pt x="16475" y="18900"/>
                  </a:cubicBezTo>
                  <a:cubicBezTo>
                    <a:pt x="16841" y="19200"/>
                    <a:pt x="17573" y="19500"/>
                    <a:pt x="18305" y="19500"/>
                  </a:cubicBezTo>
                  <a:cubicBezTo>
                    <a:pt x="19037" y="19500"/>
                    <a:pt x="19403" y="19200"/>
                    <a:pt x="19769" y="18900"/>
                  </a:cubicBezTo>
                  <a:cubicBezTo>
                    <a:pt x="19769" y="18600"/>
                    <a:pt x="20136" y="18300"/>
                    <a:pt x="20136" y="18000"/>
                  </a:cubicBezTo>
                  <a:cubicBezTo>
                    <a:pt x="20136" y="18000"/>
                    <a:pt x="20136" y="17700"/>
                    <a:pt x="20136" y="17400"/>
                  </a:cubicBezTo>
                  <a:close/>
                  <a:moveTo>
                    <a:pt x="18671" y="15600"/>
                  </a:moveTo>
                  <a:cubicBezTo>
                    <a:pt x="17573" y="15600"/>
                    <a:pt x="17573" y="15600"/>
                    <a:pt x="17573" y="15600"/>
                  </a:cubicBezTo>
                  <a:cubicBezTo>
                    <a:pt x="17573" y="15000"/>
                    <a:pt x="17573" y="15000"/>
                    <a:pt x="17573" y="15000"/>
                  </a:cubicBezTo>
                  <a:cubicBezTo>
                    <a:pt x="17573" y="14700"/>
                    <a:pt x="17573" y="14400"/>
                    <a:pt x="18305" y="14400"/>
                  </a:cubicBezTo>
                  <a:cubicBezTo>
                    <a:pt x="18671" y="14400"/>
                    <a:pt x="18671" y="14700"/>
                    <a:pt x="18671" y="15000"/>
                  </a:cubicBezTo>
                  <a:lnTo>
                    <a:pt x="18671" y="15600"/>
                  </a:lnTo>
                  <a:close/>
                </a:path>
              </a:pathLst>
            </a:custGeom>
            <a:solidFill>
              <a:srgbClr val="2D494A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5" name="https://www.r-project.org/"/>
          <p:cNvSpPr txBox="1"/>
          <p:nvPr/>
        </p:nvSpPr>
        <p:spPr>
          <a:xfrm>
            <a:off x="1400425" y="3197640"/>
            <a:ext cx="40988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600" u="sng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  <a:hlinkClick r:id="rId15"/>
              </a:defRPr>
            </a:lvl1pPr>
          </a:lstStyle>
          <a:p>
            <a:pPr>
              <a:defRPr u="none"/>
            </a:pPr>
            <a:r>
              <a:rPr sz="2800" u="sng" dirty="0">
                <a:hlinkClick r:id="rId15"/>
              </a:rPr>
              <a:t>https://www.r-project.org/</a:t>
            </a:r>
          </a:p>
        </p:txBody>
      </p:sp>
      <p:sp>
        <p:nvSpPr>
          <p:cNvPr id="646" name="12"/>
          <p:cNvSpPr txBox="1"/>
          <p:nvPr/>
        </p:nvSpPr>
        <p:spPr>
          <a:xfrm>
            <a:off x="374649" y="13221116"/>
            <a:ext cx="57556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Прямоугольник 80"/>
          <p:cNvSpPr/>
          <p:nvPr/>
        </p:nvSpPr>
        <p:spPr>
          <a:xfrm rot="5400000" flipH="1">
            <a:off x="13163999" y="7949637"/>
            <a:ext cx="10043792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49" name="Скругленный прямоугольник 7"/>
          <p:cNvSpPr/>
          <p:nvPr/>
        </p:nvSpPr>
        <p:spPr>
          <a:xfrm rot="5400000" flipH="1">
            <a:off x="12340550" y="10316542"/>
            <a:ext cx="1668042" cy="3444066"/>
          </a:xfrm>
          <a:prstGeom prst="roundRect">
            <a:avLst>
              <a:gd name="adj" fmla="val 4340"/>
            </a:avLst>
          </a:prstGeom>
          <a:solidFill>
            <a:srgbClr val="234C54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Скругленный прямоугольник 85"/>
          <p:cNvSpPr/>
          <p:nvPr/>
        </p:nvSpPr>
        <p:spPr>
          <a:xfrm rot="5400000" flipH="1">
            <a:off x="12315206" y="5782442"/>
            <a:ext cx="1718730" cy="3444065"/>
          </a:xfrm>
          <a:prstGeom prst="roundRect">
            <a:avLst>
              <a:gd name="adj" fmla="val 4212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Скругленный прямоугольник 86"/>
          <p:cNvSpPr/>
          <p:nvPr/>
        </p:nvSpPr>
        <p:spPr>
          <a:xfrm rot="5400000" flipH="1">
            <a:off x="12438581" y="3559728"/>
            <a:ext cx="1471980" cy="3444066"/>
          </a:xfrm>
          <a:prstGeom prst="roundRect">
            <a:avLst>
              <a:gd name="adj" fmla="val 4918"/>
            </a:avLst>
          </a:prstGeom>
          <a:solidFill>
            <a:srgbClr val="89A8A8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Скругленный прямоугольник 88"/>
          <p:cNvSpPr/>
          <p:nvPr/>
        </p:nvSpPr>
        <p:spPr>
          <a:xfrm rot="5400000" flipH="1">
            <a:off x="12795622" y="1602943"/>
            <a:ext cx="757895" cy="3444065"/>
          </a:xfrm>
          <a:prstGeom prst="roundRect">
            <a:avLst>
              <a:gd name="adj" fmla="val 9553"/>
            </a:avLst>
          </a:prstGeom>
          <a:solidFill>
            <a:srgbClr val="93B08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Прямоугольник 80"/>
          <p:cNvSpPr/>
          <p:nvPr/>
        </p:nvSpPr>
        <p:spPr>
          <a:xfrm rot="5400000" flipH="1">
            <a:off x="6168265" y="7949637"/>
            <a:ext cx="10043793" cy="45278"/>
          </a:xfrm>
          <a:prstGeom prst="rect">
            <a:avLst/>
          </a:prstGeom>
          <a:solidFill>
            <a:srgbClr val="393C3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4" name="Овал 4"/>
          <p:cNvSpPr/>
          <p:nvPr/>
        </p:nvSpPr>
        <p:spPr>
          <a:xfrm rot="5400000" flipH="1">
            <a:off x="11102096" y="119634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5" name="Овал 81"/>
          <p:cNvSpPr/>
          <p:nvPr/>
        </p:nvSpPr>
        <p:spPr>
          <a:xfrm rot="5400000" flipH="1">
            <a:off x="11102096" y="9705289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6" name="Овал 82"/>
          <p:cNvSpPr/>
          <p:nvPr/>
        </p:nvSpPr>
        <p:spPr>
          <a:xfrm rot="5400000" flipH="1">
            <a:off x="11102096" y="7455984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657" name="Овал 83"/>
          <p:cNvSpPr/>
          <p:nvPr/>
        </p:nvSpPr>
        <p:spPr>
          <a:xfrm rot="5400000" flipH="1">
            <a:off x="11102096" y="324989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grpSp>
        <p:nvGrpSpPr>
          <p:cNvPr id="664" name="Group"/>
          <p:cNvGrpSpPr/>
          <p:nvPr/>
        </p:nvGrpSpPr>
        <p:grpSpPr>
          <a:xfrm>
            <a:off x="12041200" y="3140025"/>
            <a:ext cx="2266741" cy="375430"/>
            <a:chOff x="0" y="0"/>
            <a:chExt cx="2266740" cy="375428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37779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75558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13337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2" name="Square"/>
            <p:cNvSpPr/>
            <p:nvPr/>
          </p:nvSpPr>
          <p:spPr>
            <a:xfrm>
              <a:off x="151116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Square"/>
            <p:cNvSpPr/>
            <p:nvPr/>
          </p:nvSpPr>
          <p:spPr>
            <a:xfrm>
              <a:off x="1888950" y="0"/>
              <a:ext cx="377791" cy="37542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234C54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12176816" y="4704189"/>
            <a:ext cx="1979125" cy="1155144"/>
            <a:chOff x="0" y="0"/>
            <a:chExt cx="1979124" cy="1155143"/>
          </a:xfrm>
        </p:grpSpPr>
        <p:sp>
          <p:nvSpPr>
            <p:cNvPr id="665" name="Square"/>
            <p:cNvSpPr/>
            <p:nvPr/>
          </p:nvSpPr>
          <p:spPr>
            <a:xfrm>
              <a:off x="0" y="0"/>
              <a:ext cx="395825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39582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7" name="Square"/>
            <p:cNvSpPr/>
            <p:nvPr/>
          </p:nvSpPr>
          <p:spPr>
            <a:xfrm>
              <a:off x="79164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Square"/>
            <p:cNvSpPr/>
            <p:nvPr/>
          </p:nvSpPr>
          <p:spPr>
            <a:xfrm>
              <a:off x="1187474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1583299" y="0"/>
              <a:ext cx="395826" cy="393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0" y="376374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39582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Square"/>
            <p:cNvSpPr/>
            <p:nvPr/>
          </p:nvSpPr>
          <p:spPr>
            <a:xfrm>
              <a:off x="79164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Square"/>
            <p:cNvSpPr/>
            <p:nvPr/>
          </p:nvSpPr>
          <p:spPr>
            <a:xfrm>
              <a:off x="1187474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1583299" y="376374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0" y="761792"/>
              <a:ext cx="395825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39582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79164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Square"/>
            <p:cNvSpPr/>
            <p:nvPr/>
          </p:nvSpPr>
          <p:spPr>
            <a:xfrm>
              <a:off x="1187474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1583299" y="761792"/>
              <a:ext cx="395826" cy="3933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2147491" y="6830684"/>
            <a:ext cx="2328435" cy="1366198"/>
            <a:chOff x="0" y="0"/>
            <a:chExt cx="2328434" cy="1366197"/>
          </a:xfrm>
        </p:grpSpPr>
        <p:sp>
          <p:nvSpPr>
            <p:cNvPr id="681" name="Rectangle"/>
            <p:cNvSpPr/>
            <p:nvPr/>
          </p:nvSpPr>
          <p:spPr>
            <a:xfrm>
              <a:off x="0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ectangle"/>
            <p:cNvSpPr/>
            <p:nvPr/>
          </p:nvSpPr>
          <p:spPr>
            <a:xfrm>
              <a:off x="388072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Rectangle"/>
            <p:cNvSpPr/>
            <p:nvPr/>
          </p:nvSpPr>
          <p:spPr>
            <a:xfrm>
              <a:off x="776144" y="0"/>
              <a:ext cx="388074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1164217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52289" y="0"/>
              <a:ext cx="388073" cy="385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388072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Rectangle"/>
            <p:cNvSpPr/>
            <p:nvPr/>
          </p:nvSpPr>
          <p:spPr>
            <a:xfrm>
              <a:off x="776144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Rectangle"/>
            <p:cNvSpPr/>
            <p:nvPr/>
          </p:nvSpPr>
          <p:spPr>
            <a:xfrm>
              <a:off x="1164217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ectangle"/>
            <p:cNvSpPr/>
            <p:nvPr/>
          </p:nvSpPr>
          <p:spPr>
            <a:xfrm>
              <a:off x="1552289" y="490274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1940361" y="490274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>
              <a:off x="388072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Rectangle"/>
            <p:cNvSpPr/>
            <p:nvPr/>
          </p:nvSpPr>
          <p:spPr>
            <a:xfrm>
              <a:off x="776144" y="980550"/>
              <a:ext cx="388074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Rectangle"/>
            <p:cNvSpPr/>
            <p:nvPr/>
          </p:nvSpPr>
          <p:spPr>
            <a:xfrm>
              <a:off x="1164217" y="980550"/>
              <a:ext cx="388073" cy="3856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8445A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7" name="Vector"/>
          <p:cNvSpPr txBox="1"/>
          <p:nvPr/>
        </p:nvSpPr>
        <p:spPr>
          <a:xfrm>
            <a:off x="12567507" y="2444636"/>
            <a:ext cx="1214129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</a:t>
            </a:r>
          </a:p>
        </p:txBody>
      </p:sp>
      <p:sp>
        <p:nvSpPr>
          <p:cNvPr id="698" name="Data Frame"/>
          <p:cNvSpPr txBox="1"/>
          <p:nvPr/>
        </p:nvSpPr>
        <p:spPr>
          <a:xfrm>
            <a:off x="12176816" y="4061880"/>
            <a:ext cx="2190697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699" name="Tibble"/>
          <p:cNvSpPr txBox="1"/>
          <p:nvPr/>
        </p:nvSpPr>
        <p:spPr>
          <a:xfrm>
            <a:off x="12614837" y="10716361"/>
            <a:ext cx="1119469" cy="52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Tibble</a:t>
            </a:r>
          </a:p>
        </p:txBody>
      </p:sp>
      <p:sp>
        <p:nvSpPr>
          <p:cNvPr id="700" name="List"/>
          <p:cNvSpPr txBox="1"/>
          <p:nvPr/>
        </p:nvSpPr>
        <p:spPr>
          <a:xfrm>
            <a:off x="12820636" y="6153093"/>
            <a:ext cx="707867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List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2197132" y="11202146"/>
            <a:ext cx="1954879" cy="1436881"/>
            <a:chOff x="0" y="0"/>
            <a:chExt cx="1954878" cy="1436879"/>
          </a:xfrm>
        </p:grpSpPr>
        <p:sp>
          <p:nvSpPr>
            <p:cNvPr id="701" name="Square"/>
            <p:cNvSpPr/>
            <p:nvPr/>
          </p:nvSpPr>
          <p:spPr>
            <a:xfrm>
              <a:off x="0" y="305661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Square"/>
            <p:cNvSpPr/>
            <p:nvPr/>
          </p:nvSpPr>
          <p:spPr>
            <a:xfrm>
              <a:off x="390975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Square"/>
            <p:cNvSpPr/>
            <p:nvPr/>
          </p:nvSpPr>
          <p:spPr>
            <a:xfrm>
              <a:off x="781951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Square"/>
            <p:cNvSpPr/>
            <p:nvPr/>
          </p:nvSpPr>
          <p:spPr>
            <a:xfrm>
              <a:off x="1172926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quare"/>
            <p:cNvSpPr/>
            <p:nvPr/>
          </p:nvSpPr>
          <p:spPr>
            <a:xfrm>
              <a:off x="1563902" y="305661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Square"/>
            <p:cNvSpPr/>
            <p:nvPr/>
          </p:nvSpPr>
          <p:spPr>
            <a:xfrm>
              <a:off x="0" y="677424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Square"/>
            <p:cNvSpPr/>
            <p:nvPr/>
          </p:nvSpPr>
          <p:spPr>
            <a:xfrm>
              <a:off x="390975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Square"/>
            <p:cNvSpPr/>
            <p:nvPr/>
          </p:nvSpPr>
          <p:spPr>
            <a:xfrm>
              <a:off x="781951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Square"/>
            <p:cNvSpPr/>
            <p:nvPr/>
          </p:nvSpPr>
          <p:spPr>
            <a:xfrm>
              <a:off x="1172926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Square"/>
            <p:cNvSpPr/>
            <p:nvPr/>
          </p:nvSpPr>
          <p:spPr>
            <a:xfrm>
              <a:off x="1563902" y="677424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Square"/>
            <p:cNvSpPr/>
            <p:nvPr/>
          </p:nvSpPr>
          <p:spPr>
            <a:xfrm>
              <a:off x="0" y="1048347"/>
              <a:ext cx="390976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Square"/>
            <p:cNvSpPr/>
            <p:nvPr/>
          </p:nvSpPr>
          <p:spPr>
            <a:xfrm>
              <a:off x="390975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Square"/>
            <p:cNvSpPr/>
            <p:nvPr/>
          </p:nvSpPr>
          <p:spPr>
            <a:xfrm>
              <a:off x="781951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Square"/>
            <p:cNvSpPr/>
            <p:nvPr/>
          </p:nvSpPr>
          <p:spPr>
            <a:xfrm>
              <a:off x="1172926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5" name="Square"/>
            <p:cNvSpPr/>
            <p:nvPr/>
          </p:nvSpPr>
          <p:spPr>
            <a:xfrm>
              <a:off x="1563902" y="1048347"/>
              <a:ext cx="390977" cy="38853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1C09B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&lt; &gt;"/>
            <p:cNvSpPr txBox="1"/>
            <p:nvPr/>
          </p:nvSpPr>
          <p:spPr>
            <a:xfrm>
              <a:off x="8151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7" name="&lt; &gt;"/>
            <p:cNvSpPr txBox="1"/>
            <p:nvPr/>
          </p:nvSpPr>
          <p:spPr>
            <a:xfrm>
              <a:off x="407279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8" name="&lt; &gt;"/>
            <p:cNvSpPr txBox="1"/>
            <p:nvPr/>
          </p:nvSpPr>
          <p:spPr>
            <a:xfrm>
              <a:off x="798254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19" name="&lt; &gt;"/>
            <p:cNvSpPr txBox="1"/>
            <p:nvPr/>
          </p:nvSpPr>
          <p:spPr>
            <a:xfrm>
              <a:off x="1168039" y="-1"/>
              <a:ext cx="374674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  <p:sp>
          <p:nvSpPr>
            <p:cNvPr id="720" name="&lt; &gt;"/>
            <p:cNvSpPr txBox="1"/>
            <p:nvPr/>
          </p:nvSpPr>
          <p:spPr>
            <a:xfrm>
              <a:off x="1559015" y="-1"/>
              <a:ext cx="374673" cy="36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&lt; &gt;</a:t>
              </a:r>
            </a:p>
          </p:txBody>
        </p:sp>
      </p:grpSp>
      <p:sp>
        <p:nvSpPr>
          <p:cNvPr id="722" name="Скругленный прямоугольник 88"/>
          <p:cNvSpPr/>
          <p:nvPr/>
        </p:nvSpPr>
        <p:spPr>
          <a:xfrm rot="5400000" flipH="1">
            <a:off x="19618099" y="17717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Овал 4"/>
          <p:cNvSpPr/>
          <p:nvPr/>
        </p:nvSpPr>
        <p:spPr>
          <a:xfrm rot="5400000" flipH="1">
            <a:off x="18097829" y="11918565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4" name="Овал 81"/>
          <p:cNvSpPr/>
          <p:nvPr/>
        </p:nvSpPr>
        <p:spPr>
          <a:xfrm rot="5400000" flipH="1">
            <a:off x="18097829" y="9793590"/>
            <a:ext cx="165178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5" name="Овал 82"/>
          <p:cNvSpPr/>
          <p:nvPr/>
        </p:nvSpPr>
        <p:spPr>
          <a:xfrm rot="5400000" flipH="1">
            <a:off x="18097829" y="7668614"/>
            <a:ext cx="165178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6" name="Овал 83"/>
          <p:cNvSpPr/>
          <p:nvPr/>
        </p:nvSpPr>
        <p:spPr>
          <a:xfrm rot="5400000" flipH="1">
            <a:off x="18103306" y="3418665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27" name="Numeric"/>
          <p:cNvSpPr txBox="1"/>
          <p:nvPr/>
        </p:nvSpPr>
        <p:spPr>
          <a:xfrm>
            <a:off x="19373228" y="2444636"/>
            <a:ext cx="1594152" cy="47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Numeric</a:t>
            </a:r>
          </a:p>
        </p:txBody>
      </p:sp>
      <p:sp>
        <p:nvSpPr>
          <p:cNvPr id="728" name="Integer"/>
          <p:cNvSpPr txBox="1"/>
          <p:nvPr/>
        </p:nvSpPr>
        <p:spPr>
          <a:xfrm>
            <a:off x="19497832" y="4500682"/>
            <a:ext cx="1344945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Integer</a:t>
            </a:r>
          </a:p>
        </p:txBody>
      </p:sp>
      <p:sp>
        <p:nvSpPr>
          <p:cNvPr id="729" name="Logical"/>
          <p:cNvSpPr txBox="1"/>
          <p:nvPr/>
        </p:nvSpPr>
        <p:spPr>
          <a:xfrm>
            <a:off x="19497832" y="10827231"/>
            <a:ext cx="1344945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Logical</a:t>
            </a:r>
          </a:p>
        </p:txBody>
      </p:sp>
      <p:sp>
        <p:nvSpPr>
          <p:cNvPr id="730" name="Character"/>
          <p:cNvSpPr txBox="1"/>
          <p:nvPr/>
        </p:nvSpPr>
        <p:spPr>
          <a:xfrm>
            <a:off x="19290116" y="6597617"/>
            <a:ext cx="1864914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Character</a:t>
            </a:r>
          </a:p>
        </p:txBody>
      </p:sp>
      <p:sp>
        <p:nvSpPr>
          <p:cNvPr id="731" name="Factor"/>
          <p:cNvSpPr txBox="1"/>
          <p:nvPr/>
        </p:nvSpPr>
        <p:spPr>
          <a:xfrm>
            <a:off x="19562245" y="8762023"/>
            <a:ext cx="1216119" cy="473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Factor</a:t>
            </a:r>
          </a:p>
        </p:txBody>
      </p:sp>
      <p:sp>
        <p:nvSpPr>
          <p:cNvPr id="732" name="Скругленный прямоугольник 88"/>
          <p:cNvSpPr/>
          <p:nvPr/>
        </p:nvSpPr>
        <p:spPr>
          <a:xfrm rot="5400000" flipH="1">
            <a:off x="19618099" y="389668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08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Скругленный прямоугольник 88"/>
          <p:cNvSpPr/>
          <p:nvPr/>
        </p:nvSpPr>
        <p:spPr>
          <a:xfrm rot="5400000" flipH="1">
            <a:off x="19618099" y="602166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390622">
              <a:alpha val="67831"/>
            </a:srgbClr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Скругленный прямоугольник 88"/>
          <p:cNvSpPr/>
          <p:nvPr/>
        </p:nvSpPr>
        <p:spPr>
          <a:xfrm rot="5400000" flipH="1">
            <a:off x="19618099" y="8146638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52506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Скругленный прямоугольник 88"/>
          <p:cNvSpPr/>
          <p:nvPr/>
        </p:nvSpPr>
        <p:spPr>
          <a:xfrm rot="5400000" flipH="1">
            <a:off x="19618099" y="10271613"/>
            <a:ext cx="1104410" cy="3444065"/>
          </a:xfrm>
          <a:prstGeom prst="roundRect">
            <a:avLst>
              <a:gd name="adj" fmla="val 6555"/>
            </a:avLst>
          </a:prstGeom>
          <a:solidFill>
            <a:srgbClr val="8E8CA7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Овал 83"/>
          <p:cNvSpPr/>
          <p:nvPr/>
        </p:nvSpPr>
        <p:spPr>
          <a:xfrm rot="5400000" flipH="1">
            <a:off x="18103306" y="5543640"/>
            <a:ext cx="165179" cy="15016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37" name="-1.5, 2.7, 3.2"/>
          <p:cNvSpPr txBox="1"/>
          <p:nvPr/>
        </p:nvSpPr>
        <p:spPr>
          <a:xfrm>
            <a:off x="19006086" y="3231749"/>
            <a:ext cx="23284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-1.5, 2.7, 3.2</a:t>
            </a:r>
          </a:p>
        </p:txBody>
      </p:sp>
      <p:sp>
        <p:nvSpPr>
          <p:cNvPr id="738" name="-2, -1, 0, 3, 5"/>
          <p:cNvSpPr txBox="1"/>
          <p:nvPr/>
        </p:nvSpPr>
        <p:spPr>
          <a:xfrm>
            <a:off x="18999941" y="5356724"/>
            <a:ext cx="234072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-2, -1, 0, 3, 5</a:t>
            </a:r>
          </a:p>
        </p:txBody>
      </p:sp>
      <p:sp>
        <p:nvSpPr>
          <p:cNvPr id="739" name="“A”, “Bat”, “Tom”"/>
          <p:cNvSpPr txBox="1"/>
          <p:nvPr/>
        </p:nvSpPr>
        <p:spPr>
          <a:xfrm>
            <a:off x="18818044" y="7481700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“A”, “Bat”, “Tom”</a:t>
            </a:r>
          </a:p>
        </p:txBody>
      </p:sp>
      <p:sp>
        <p:nvSpPr>
          <p:cNvPr id="740" name="G1, G1, G2, G3"/>
          <p:cNvSpPr txBox="1"/>
          <p:nvPr/>
        </p:nvSpPr>
        <p:spPr>
          <a:xfrm>
            <a:off x="18818044" y="9606675"/>
            <a:ext cx="2901698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G1, G1, G2, G3</a:t>
            </a:r>
          </a:p>
        </p:txBody>
      </p:sp>
      <p:sp>
        <p:nvSpPr>
          <p:cNvPr id="741" name="TRUE, FALSE"/>
          <p:cNvSpPr txBox="1"/>
          <p:nvPr/>
        </p:nvSpPr>
        <p:spPr>
          <a:xfrm>
            <a:off x="18954476" y="11731651"/>
            <a:ext cx="2628836" cy="52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TRUE, FALSE</a:t>
            </a:r>
          </a:p>
        </p:txBody>
      </p:sp>
      <p:sp>
        <p:nvSpPr>
          <p:cNvPr id="742" name="DATA STRUCTURES"/>
          <p:cNvSpPr txBox="1"/>
          <p:nvPr/>
        </p:nvSpPr>
        <p:spPr>
          <a:xfrm>
            <a:off x="11405598" y="899258"/>
            <a:ext cx="35379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</a:t>
            </a:r>
          </a:p>
        </p:txBody>
      </p:sp>
      <p:sp>
        <p:nvSpPr>
          <p:cNvPr id="743" name="DATA TYPES"/>
          <p:cNvSpPr txBox="1"/>
          <p:nvPr/>
        </p:nvSpPr>
        <p:spPr>
          <a:xfrm>
            <a:off x="19018571" y="899258"/>
            <a:ext cx="23034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</a:t>
            </a:r>
          </a:p>
        </p:txBody>
      </p:sp>
      <p:sp>
        <p:nvSpPr>
          <p:cNvPr id="744" name="Скругленный прямоугольник 85"/>
          <p:cNvSpPr/>
          <p:nvPr/>
        </p:nvSpPr>
        <p:spPr>
          <a:xfrm rot="5400000" flipH="1">
            <a:off x="12378954" y="8058337"/>
            <a:ext cx="1591234" cy="3444065"/>
          </a:xfrm>
          <a:prstGeom prst="roundRect">
            <a:avLst>
              <a:gd name="adj" fmla="val 4550"/>
            </a:avLst>
          </a:prstGeom>
          <a:solidFill>
            <a:srgbClr val="436C6E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3" name="Group"/>
          <p:cNvGrpSpPr/>
          <p:nvPr/>
        </p:nvGrpSpPr>
        <p:grpSpPr>
          <a:xfrm>
            <a:off x="12223690" y="9177397"/>
            <a:ext cx="1954880" cy="1213333"/>
            <a:chOff x="0" y="0"/>
            <a:chExt cx="1954878" cy="1213331"/>
          </a:xfrm>
        </p:grpSpPr>
        <p:grpSp>
          <p:nvGrpSpPr>
            <p:cNvPr id="760" name="Group"/>
            <p:cNvGrpSpPr/>
            <p:nvPr/>
          </p:nvGrpSpPr>
          <p:grpSpPr>
            <a:xfrm>
              <a:off x="313959" y="0"/>
              <a:ext cx="1640920" cy="957746"/>
              <a:chOff x="0" y="0"/>
              <a:chExt cx="1640919" cy="957745"/>
            </a:xfrm>
          </p:grpSpPr>
          <p:sp>
            <p:nvSpPr>
              <p:cNvPr id="745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>
              <a:off x="159650" y="119126"/>
              <a:ext cx="1640920" cy="957747"/>
              <a:chOff x="0" y="0"/>
              <a:chExt cx="1640919" cy="957745"/>
            </a:xfrm>
          </p:grpSpPr>
          <p:sp>
            <p:nvSpPr>
              <p:cNvPr id="761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0" y="255586"/>
              <a:ext cx="1640920" cy="957746"/>
              <a:chOff x="0" y="0"/>
              <a:chExt cx="1640919" cy="957745"/>
            </a:xfrm>
          </p:grpSpPr>
          <p:sp>
            <p:nvSpPr>
              <p:cNvPr id="777" name="Square"/>
              <p:cNvSpPr/>
              <p:nvPr/>
            </p:nvSpPr>
            <p:spPr>
              <a:xfrm>
                <a:off x="0" y="0"/>
                <a:ext cx="328184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328183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Square"/>
              <p:cNvSpPr/>
              <p:nvPr/>
            </p:nvSpPr>
            <p:spPr>
              <a:xfrm>
                <a:off x="656367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984551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Square"/>
              <p:cNvSpPr/>
              <p:nvPr/>
            </p:nvSpPr>
            <p:spPr>
              <a:xfrm>
                <a:off x="1312735" y="0"/>
                <a:ext cx="328185" cy="3261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0" y="312056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8183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56367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984551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Square"/>
              <p:cNvSpPr/>
              <p:nvPr/>
            </p:nvSpPr>
            <p:spPr>
              <a:xfrm>
                <a:off x="1312735" y="312056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0" y="631612"/>
                <a:ext cx="328184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28183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56367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984551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Square"/>
              <p:cNvSpPr/>
              <p:nvPr/>
            </p:nvSpPr>
            <p:spPr>
              <a:xfrm>
                <a:off x="1312735" y="631612"/>
                <a:ext cx="328185" cy="326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8445A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4" name="Array"/>
          <p:cNvSpPr txBox="1"/>
          <p:nvPr/>
        </p:nvSpPr>
        <p:spPr>
          <a:xfrm>
            <a:off x="12677108" y="8457794"/>
            <a:ext cx="1119468" cy="5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Array</a:t>
            </a:r>
          </a:p>
        </p:txBody>
      </p:sp>
      <p:sp>
        <p:nvSpPr>
          <p:cNvPr id="795" name="Овал 83"/>
          <p:cNvSpPr/>
          <p:nvPr/>
        </p:nvSpPr>
        <p:spPr>
          <a:xfrm rot="5400000" flipH="1">
            <a:off x="11102096" y="5206680"/>
            <a:ext cx="165179" cy="150162"/>
          </a:xfrm>
          <a:prstGeom prst="ellipse">
            <a:avLst/>
          </a:prstGeom>
          <a:solidFill>
            <a:srgbClr val="FFFFFF"/>
          </a:solidFill>
          <a:ln w="63500">
            <a:solidFill>
              <a:srgbClr val="393C39"/>
            </a:solidFill>
            <a:miter/>
          </a:ln>
        </p:spPr>
        <p:txBody>
          <a:bodyPr lIns="45719" rIns="45719" anchor="ctr"/>
          <a:lstStyle/>
          <a:p>
            <a:pPr algn="ctr" defTabSz="2438644">
              <a:lnSpc>
                <a:spcPct val="150000"/>
              </a:lnSpc>
              <a:spcBef>
                <a:spcPts val="400"/>
              </a:spcBef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96" name="Rectangle"/>
          <p:cNvSpPr/>
          <p:nvPr/>
        </p:nvSpPr>
        <p:spPr>
          <a:xfrm>
            <a:off x="-107457" y="-75559"/>
            <a:ext cx="86040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00" name="Group"/>
          <p:cNvGrpSpPr/>
          <p:nvPr/>
        </p:nvGrpSpPr>
        <p:grpSpPr>
          <a:xfrm>
            <a:off x="1106491" y="4671189"/>
            <a:ext cx="5835840" cy="2216352"/>
            <a:chOff x="-176926" y="-373157"/>
            <a:chExt cx="5835839" cy="2216351"/>
          </a:xfrm>
        </p:grpSpPr>
        <p:sp>
          <p:nvSpPr>
            <p:cNvPr id="797" name="R DATA TYPES &amp; STRUCTURES"/>
            <p:cNvSpPr txBox="1"/>
            <p:nvPr/>
          </p:nvSpPr>
          <p:spPr>
            <a:xfrm>
              <a:off x="-176926" y="343925"/>
              <a:ext cx="5835839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DATA TYPES &amp; STRUCTURES</a:t>
              </a:r>
            </a:p>
          </p:txBody>
        </p:sp>
        <p:sp>
          <p:nvSpPr>
            <p:cNvPr id="798" name="FROM EXCEL TO R"/>
            <p:cNvSpPr txBox="1"/>
            <p:nvPr/>
          </p:nvSpPr>
          <p:spPr>
            <a:xfrm>
              <a:off x="951131" y="-373157"/>
              <a:ext cx="4252343" cy="446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spc="337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00" dirty="0"/>
                <a:t>FROM EXCEL TO R</a:t>
              </a:r>
            </a:p>
          </p:txBody>
        </p:sp>
        <p:sp>
          <p:nvSpPr>
            <p:cNvPr id="799" name="Line"/>
            <p:cNvSpPr/>
            <p:nvPr/>
          </p:nvSpPr>
          <p:spPr>
            <a:xfrm>
              <a:off x="167280" y="-168956"/>
              <a:ext cx="927961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584943" y="7906199"/>
            <a:ext cx="3051213" cy="1780391"/>
            <a:chOff x="0" y="0"/>
            <a:chExt cx="2340724" cy="1366196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814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628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434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72579" y="0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0" y="445141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46814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93628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Square"/>
            <p:cNvSpPr/>
            <p:nvPr/>
          </p:nvSpPr>
          <p:spPr>
            <a:xfrm>
              <a:off x="1404434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Square"/>
            <p:cNvSpPr/>
            <p:nvPr/>
          </p:nvSpPr>
          <p:spPr>
            <a:xfrm>
              <a:off x="1872579" y="445141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Square"/>
            <p:cNvSpPr/>
            <p:nvPr/>
          </p:nvSpPr>
          <p:spPr>
            <a:xfrm>
              <a:off x="0" y="900978"/>
              <a:ext cx="468145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Square"/>
            <p:cNvSpPr/>
            <p:nvPr/>
          </p:nvSpPr>
          <p:spPr>
            <a:xfrm>
              <a:off x="46814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3" name="Square"/>
            <p:cNvSpPr/>
            <p:nvPr/>
          </p:nvSpPr>
          <p:spPr>
            <a:xfrm>
              <a:off x="93628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4" name="Square"/>
            <p:cNvSpPr/>
            <p:nvPr/>
          </p:nvSpPr>
          <p:spPr>
            <a:xfrm>
              <a:off x="1404434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Square"/>
            <p:cNvSpPr/>
            <p:nvPr/>
          </p:nvSpPr>
          <p:spPr>
            <a:xfrm>
              <a:off x="1872579" y="900978"/>
              <a:ext cx="468146" cy="4652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525067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817" name="VARIABLES"/>
          <p:cNvSpPr txBox="1"/>
          <p:nvPr/>
        </p:nvSpPr>
        <p:spPr>
          <a:xfrm rot="16200000">
            <a:off x="959533" y="8614692"/>
            <a:ext cx="21581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VARIABLES</a:t>
            </a:r>
          </a:p>
        </p:txBody>
      </p:sp>
      <p:sp>
        <p:nvSpPr>
          <p:cNvPr id="818" name="OBSERVATIONS"/>
          <p:cNvSpPr txBox="1"/>
          <p:nvPr/>
        </p:nvSpPr>
        <p:spPr>
          <a:xfrm>
            <a:off x="2606522" y="10020681"/>
            <a:ext cx="332520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/>
              <a:t>OBSERVATIONS</a:t>
            </a:r>
          </a:p>
        </p:txBody>
      </p:sp>
      <p:sp>
        <p:nvSpPr>
          <p:cNvPr id="819" name="13"/>
          <p:cNvSpPr txBox="1"/>
          <p:nvPr/>
        </p:nvSpPr>
        <p:spPr>
          <a:xfrm>
            <a:off x="374649" y="13251895"/>
            <a:ext cx="665164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1</a:t>
            </a:r>
            <a:endParaRPr dirty="0"/>
          </a:p>
          <a:p>
            <a:pPr lvl="1"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20" name="Age…"/>
          <p:cNvSpPr txBox="1"/>
          <p:nvPr/>
        </p:nvSpPr>
        <p:spPr>
          <a:xfrm>
            <a:off x="9806744" y="4676644"/>
            <a:ext cx="1119469" cy="12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Height</a:t>
            </a:r>
          </a:p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BMI</a:t>
            </a:r>
          </a:p>
        </p:txBody>
      </p:sp>
      <p:sp>
        <p:nvSpPr>
          <p:cNvPr id="821" name="Age"/>
          <p:cNvSpPr txBox="1"/>
          <p:nvPr/>
        </p:nvSpPr>
        <p:spPr>
          <a:xfrm>
            <a:off x="9806744" y="3088380"/>
            <a:ext cx="1119469" cy="54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1" animBg="1" advAuto="0"/>
      <p:bldP spid="821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A630-E50F-19A8-45D6-4EE36F1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2057A14B-E7E8-F6AC-0C4F-9EBD860E29AD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DF3ED8E5-62A3-5FFE-CC9D-5D096654E84E}"/>
              </a:ext>
            </a:extLst>
          </p:cNvPr>
          <p:cNvGrpSpPr/>
          <p:nvPr/>
        </p:nvGrpSpPr>
        <p:grpSpPr>
          <a:xfrm>
            <a:off x="3777443" y="1068517"/>
            <a:ext cx="16816412" cy="3900149"/>
            <a:chOff x="26512" y="-106260"/>
            <a:chExt cx="16816411" cy="3900147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C071B481-F728-FABB-B5EA-6B0295E93043}"/>
                </a:ext>
              </a:extLst>
            </p:cNvPr>
            <p:cNvSpPr txBox="1"/>
            <p:nvPr/>
          </p:nvSpPr>
          <p:spPr>
            <a:xfrm>
              <a:off x="26513" y="734884"/>
              <a:ext cx="16816410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dirty="0"/>
                <a:t>LIVE CODING 1 – INTRO TO R</a:t>
              </a:r>
              <a:endParaRPr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A40535A2-0460-E5DE-E5F0-B6BBD1BC1A60}"/>
                </a:ext>
              </a:extLst>
            </p:cNvPr>
            <p:cNvSpPr txBox="1"/>
            <p:nvPr/>
          </p:nvSpPr>
          <p:spPr>
            <a:xfrm>
              <a:off x="1831374" y="-10626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EDBA175F-3C04-4164-0B03-A39884E1B2F9}"/>
                </a:ext>
              </a:extLst>
            </p:cNvPr>
            <p:cNvSpPr/>
            <p:nvPr/>
          </p:nvSpPr>
          <p:spPr>
            <a:xfrm flipV="1">
              <a:off x="26512" y="166022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0E859E06-6350-1595-2DCF-2173371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36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32F4-44BC-DEA0-968B-1BF7AFC8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>
            <a:extLst>
              <a:ext uri="{FF2B5EF4-FFF2-40B4-BE49-F238E27FC236}">
                <a16:creationId xmlns:a16="http://schemas.microsoft.com/office/drawing/2014/main" id="{F236C566-7276-3A0D-160F-97D4DD8DFB1A}"/>
              </a:ext>
            </a:extLst>
          </p:cNvPr>
          <p:cNvSpPr/>
          <p:nvPr/>
        </p:nvSpPr>
        <p:spPr>
          <a:xfrm>
            <a:off x="-98444" y="-106110"/>
            <a:ext cx="24568188" cy="3820487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>
            <a:extLst>
              <a:ext uri="{FF2B5EF4-FFF2-40B4-BE49-F238E27FC236}">
                <a16:creationId xmlns:a16="http://schemas.microsoft.com/office/drawing/2014/main" id="{2E5C571F-A10B-2275-C8A9-180DC999C951}"/>
              </a:ext>
            </a:extLst>
          </p:cNvPr>
          <p:cNvGrpSpPr/>
          <p:nvPr/>
        </p:nvGrpSpPr>
        <p:grpSpPr>
          <a:xfrm>
            <a:off x="6473024" y="1048971"/>
            <a:ext cx="12206862" cy="2424467"/>
            <a:chOff x="-1567544" y="32657"/>
            <a:chExt cx="12206861" cy="2424466"/>
          </a:xfrm>
        </p:grpSpPr>
        <p:sp>
          <p:nvSpPr>
            <p:cNvPr id="1051" name="CECI N'EST PAS UNE PIPE…">
              <a:extLst>
                <a:ext uri="{FF2B5EF4-FFF2-40B4-BE49-F238E27FC236}">
                  <a16:creationId xmlns:a16="http://schemas.microsoft.com/office/drawing/2014/main" id="{EBEF7E9C-1ACA-90D4-40E6-06EE9EE017BD}"/>
                </a:ext>
              </a:extLst>
            </p:cNvPr>
            <p:cNvSpPr txBox="1"/>
            <p:nvPr/>
          </p:nvSpPr>
          <p:spPr>
            <a:xfrm>
              <a:off x="-1567544" y="787819"/>
              <a:ext cx="12206861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sz="5000" dirty="0"/>
                <a:t>QUARTO STRUCTURE</a:t>
              </a:r>
              <a:endParaRPr sz="5000" dirty="0"/>
            </a:p>
          </p:txBody>
        </p:sp>
        <p:sp>
          <p:nvSpPr>
            <p:cNvPr id="1052" name="https://www.tidyverse.org/">
              <a:extLst>
                <a:ext uri="{FF2B5EF4-FFF2-40B4-BE49-F238E27FC236}">
                  <a16:creationId xmlns:a16="http://schemas.microsoft.com/office/drawing/2014/main" id="{083D9745-850F-4317-C66B-21B629EEFF60}"/>
                </a:ext>
              </a:extLst>
            </p:cNvPr>
            <p:cNvSpPr txBox="1"/>
            <p:nvPr/>
          </p:nvSpPr>
          <p:spPr>
            <a:xfrm>
              <a:off x="1859337" y="32657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https://www.</a:t>
              </a:r>
              <a:r>
                <a:rPr lang="da-DK" dirty="0" err="1"/>
                <a:t>quarto</a:t>
              </a:r>
              <a:r>
                <a:rPr dirty="0"/>
                <a:t>.org/</a:t>
              </a:r>
            </a:p>
          </p:txBody>
        </p:sp>
        <p:sp>
          <p:nvSpPr>
            <p:cNvPr id="1053" name="Line">
              <a:extLst>
                <a:ext uri="{FF2B5EF4-FFF2-40B4-BE49-F238E27FC236}">
                  <a16:creationId xmlns:a16="http://schemas.microsoft.com/office/drawing/2014/main" id="{99F53CB6-F550-ED20-195F-F25C5D63F31E}"/>
                </a:ext>
              </a:extLst>
            </p:cNvPr>
            <p:cNvSpPr/>
            <p:nvPr/>
          </p:nvSpPr>
          <p:spPr>
            <a:xfrm>
              <a:off x="97444" y="190749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01" name="19">
            <a:extLst>
              <a:ext uri="{FF2B5EF4-FFF2-40B4-BE49-F238E27FC236}">
                <a16:creationId xmlns:a16="http://schemas.microsoft.com/office/drawing/2014/main" id="{2F5975F4-229D-7DA1-6533-71E553271DC6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person, tekst, computer, bærbar&#10;&#10;Automatisk genereret beskrivelse">
            <a:extLst>
              <a:ext uri="{FF2B5EF4-FFF2-40B4-BE49-F238E27FC236}">
                <a16:creationId xmlns:a16="http://schemas.microsoft.com/office/drawing/2014/main" id="{764C56C4-1DF7-53FA-E4D5-14CC7436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100" y="4787738"/>
            <a:ext cx="10364997" cy="7911948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401467A-D9E3-AC56-4391-A73638C69339}"/>
              </a:ext>
            </a:extLst>
          </p:cNvPr>
          <p:cNvSpPr txBox="1"/>
          <p:nvPr/>
        </p:nvSpPr>
        <p:spPr>
          <a:xfrm>
            <a:off x="1039813" y="5306873"/>
            <a:ext cx="11761233" cy="6873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Seperate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sections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with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headers</a:t>
            </a:r>
            <a:endParaRPr lang="da-DK" sz="44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Do not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overfill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code</a:t>
            </a:r>
            <a:r>
              <a:rPr kumimoji="0" lang="da-DK" sz="4400" b="0" i="0" u="none" strike="noStrike" cap="none" spc="0" normalizeH="0" baseline="0" dirty="0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da-DK" sz="4400" b="0" i="0" u="none" strike="noStrike" cap="none" spc="0" normalizeH="0" baseline="0" dirty="0" err="1">
                <a:ln>
                  <a:noFill/>
                </a:ln>
                <a:solidFill>
                  <a:srgbClr val="364556"/>
                </a:solidFill>
                <a:effectLst/>
                <a:uFillTx/>
                <a:latin typeface="Helvetica" pitchFamily="2" charset="0"/>
                <a:sym typeface="Calibri"/>
              </a:rPr>
              <a:t>chunks</a:t>
            </a:r>
            <a:endParaRPr kumimoji="0" lang="da-DK" sz="4400" b="0" i="0" u="none" strike="noStrike" cap="none" spc="0" normalizeH="0" baseline="0" dirty="0">
              <a:ln>
                <a:noFill/>
              </a:ln>
              <a:solidFill>
                <a:srgbClr val="364556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Think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about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when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to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use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text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and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comments</a:t>
            </a:r>
            <a:endParaRPr lang="da-DK" sz="4400" dirty="0">
              <a:solidFill>
                <a:srgbClr val="364556"/>
              </a:solidFill>
              <a:latin typeface="Helvetica" pitchFamily="2" charset="0"/>
            </a:endParaRP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Code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chunks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are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 </a:t>
            </a:r>
            <a:r>
              <a:rPr lang="da-DK" sz="4400" dirty="0" err="1">
                <a:solidFill>
                  <a:srgbClr val="364556"/>
                </a:solidFill>
                <a:latin typeface="Helvetica" pitchFamily="2" charset="0"/>
              </a:rPr>
              <a:t>sequential</a:t>
            </a:r>
            <a:r>
              <a:rPr lang="da-DK" sz="4400" dirty="0">
                <a:solidFill>
                  <a:srgbClr val="364556"/>
                </a:solidFill>
                <a:latin typeface="Helvetica" pitchFamily="2" charset="0"/>
              </a:rPr>
              <a:t>!</a:t>
            </a:r>
          </a:p>
          <a:p>
            <a:pPr marL="571500" marR="0" indent="-571500" algn="l" defTabSz="1828433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sz="4400" dirty="0">
              <a:solidFill>
                <a:srgbClr val="36455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7776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"/>
          <p:cNvGrpSpPr/>
          <p:nvPr/>
        </p:nvGrpSpPr>
        <p:grpSpPr>
          <a:xfrm>
            <a:off x="1569773" y="1144148"/>
            <a:ext cx="14013763" cy="3835644"/>
            <a:chOff x="0" y="-6951"/>
            <a:chExt cx="14013761" cy="3835642"/>
          </a:xfrm>
        </p:grpSpPr>
        <p:sp>
          <p:nvSpPr>
            <p:cNvPr id="825" name="R BASE SYNTAX - RUN THROUGH"/>
            <p:cNvSpPr txBox="1"/>
            <p:nvPr/>
          </p:nvSpPr>
          <p:spPr>
            <a:xfrm>
              <a:off x="0" y="793955"/>
              <a:ext cx="1401376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 </a:t>
              </a:r>
            </a:p>
          </p:txBody>
        </p:sp>
        <p:sp>
          <p:nvSpPr>
            <p:cNvPr id="826" name="https://rstudio.com/resources/cheatsheets/"/>
            <p:cNvSpPr txBox="1"/>
            <p:nvPr/>
          </p:nvSpPr>
          <p:spPr>
            <a:xfrm>
              <a:off x="1722985" y="-6951"/>
              <a:ext cx="9242760" cy="390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29" name="Rectangle"/>
          <p:cNvSpPr/>
          <p:nvPr/>
        </p:nvSpPr>
        <p:spPr>
          <a:xfrm>
            <a:off x="18621906" y="-57430"/>
            <a:ext cx="5763416" cy="13830860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Rectangle"/>
          <p:cNvSpPr/>
          <p:nvPr/>
        </p:nvSpPr>
        <p:spPr>
          <a:xfrm>
            <a:off x="1596896" y="3438095"/>
            <a:ext cx="15228000" cy="1800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1569773" y="4309302"/>
            <a:ext cx="15404715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2" name="VARIABLE ASSIGNMENT"/>
          <p:cNvSpPr txBox="1"/>
          <p:nvPr/>
        </p:nvSpPr>
        <p:spPr>
          <a:xfrm>
            <a:off x="7507956" y="4424352"/>
            <a:ext cx="44166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VARIABLE ASSIGNMENT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1571359" y="7647651"/>
            <a:ext cx="11584502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4" name="READING AND WRITING DATA"/>
          <p:cNvSpPr txBox="1"/>
          <p:nvPr/>
        </p:nvSpPr>
        <p:spPr>
          <a:xfrm>
            <a:off x="4868319" y="7823808"/>
            <a:ext cx="53734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READING AND WRITING DATA </a:t>
            </a:r>
          </a:p>
        </p:txBody>
      </p:sp>
      <p:pic>
        <p:nvPicPr>
          <p:cNvPr id="835" name="base-r.pdf" descr="base-r.pdf"/>
          <p:cNvPicPr>
            <a:picLocks noChangeAspect="1"/>
          </p:cNvPicPr>
          <p:nvPr/>
        </p:nvPicPr>
        <p:blipFill>
          <a:blip r:embed="rId4"/>
          <a:srcRect l="50604" t="62122" r="2614" b="15125"/>
          <a:stretch>
            <a:fillRect/>
          </a:stretch>
        </p:blipFill>
        <p:spPr>
          <a:xfrm>
            <a:off x="1550180" y="8792185"/>
            <a:ext cx="11605681" cy="436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62" y="0"/>
                </a:moveTo>
                <a:cubicBezTo>
                  <a:pt x="680" y="0"/>
                  <a:pt x="510" y="0"/>
                  <a:pt x="397" y="126"/>
                </a:cubicBezTo>
                <a:cubicBezTo>
                  <a:pt x="235" y="284"/>
                  <a:pt x="107" y="624"/>
                  <a:pt x="47" y="1057"/>
                </a:cubicBezTo>
                <a:cubicBezTo>
                  <a:pt x="0" y="1358"/>
                  <a:pt x="0" y="1809"/>
                  <a:pt x="0" y="2561"/>
                </a:cubicBezTo>
                <a:lnTo>
                  <a:pt x="0" y="19039"/>
                </a:lnTo>
                <a:cubicBezTo>
                  <a:pt x="0" y="19791"/>
                  <a:pt x="0" y="20242"/>
                  <a:pt x="47" y="20543"/>
                </a:cubicBezTo>
                <a:cubicBezTo>
                  <a:pt x="107" y="20976"/>
                  <a:pt x="235" y="21316"/>
                  <a:pt x="397" y="21474"/>
                </a:cubicBezTo>
                <a:cubicBezTo>
                  <a:pt x="510" y="21600"/>
                  <a:pt x="680" y="21600"/>
                  <a:pt x="962" y="21600"/>
                </a:cubicBezTo>
                <a:lnTo>
                  <a:pt x="20637" y="21600"/>
                </a:lnTo>
                <a:cubicBezTo>
                  <a:pt x="20920" y="21600"/>
                  <a:pt x="21089" y="21600"/>
                  <a:pt x="21202" y="21474"/>
                </a:cubicBezTo>
                <a:cubicBezTo>
                  <a:pt x="21365" y="21316"/>
                  <a:pt x="21494" y="20976"/>
                  <a:pt x="21553" y="20543"/>
                </a:cubicBezTo>
                <a:cubicBezTo>
                  <a:pt x="21600" y="20242"/>
                  <a:pt x="21599" y="19791"/>
                  <a:pt x="21599" y="19039"/>
                </a:cubicBezTo>
                <a:lnTo>
                  <a:pt x="21599" y="2561"/>
                </a:lnTo>
                <a:cubicBezTo>
                  <a:pt x="21599" y="1809"/>
                  <a:pt x="21600" y="1358"/>
                  <a:pt x="21553" y="1057"/>
                </a:cubicBezTo>
                <a:cubicBezTo>
                  <a:pt x="21494" y="624"/>
                  <a:pt x="21365" y="284"/>
                  <a:pt x="21202" y="126"/>
                </a:cubicBezTo>
                <a:cubicBezTo>
                  <a:pt x="21089" y="0"/>
                  <a:pt x="20920" y="0"/>
                  <a:pt x="20637" y="0"/>
                </a:cubicBezTo>
                <a:lnTo>
                  <a:pt x="962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42" name="14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3" name="&gt; x &lt;- c(1.5, 2.6, 1.7, 3.2, 3.0, 2.9, …)"/>
          <p:cNvSpPr txBox="1"/>
          <p:nvPr/>
        </p:nvSpPr>
        <p:spPr>
          <a:xfrm>
            <a:off x="8976651" y="5588874"/>
            <a:ext cx="76607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 &lt;- c(1.5, 2.6, 1.7, 3.2, 3.0, 2.9, …)</a:t>
            </a:r>
          </a:p>
        </p:txBody>
      </p:sp>
      <p:sp>
        <p:nvSpPr>
          <p:cNvPr id="844" name="Rounded Rectangle"/>
          <p:cNvSpPr/>
          <p:nvPr/>
        </p:nvSpPr>
        <p:spPr>
          <a:xfrm>
            <a:off x="1638943" y="5502246"/>
            <a:ext cx="5527180" cy="1526322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5" name="&gt; x"/>
          <p:cNvSpPr txBox="1"/>
          <p:nvPr/>
        </p:nvSpPr>
        <p:spPr>
          <a:xfrm>
            <a:off x="8971726" y="5997121"/>
            <a:ext cx="655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x</a:t>
            </a:r>
          </a:p>
        </p:txBody>
      </p:sp>
      <p:sp>
        <p:nvSpPr>
          <p:cNvPr id="846" name="&gt; [1] 1.5  2.6  1.7  3.2  3.0  2.9 …"/>
          <p:cNvSpPr txBox="1"/>
          <p:nvPr/>
        </p:nvSpPr>
        <p:spPr>
          <a:xfrm>
            <a:off x="8971726" y="6405908"/>
            <a:ext cx="82334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[1] 1.5  2.6  1.7  3.2  3.0  2.9 …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8560443" y="5388579"/>
            <a:ext cx="8381393" cy="1640224"/>
          </a:xfrm>
          <a:prstGeom prst="roundRect">
            <a:avLst>
              <a:gd name="adj" fmla="val 12481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48" name="Rounded Rectangle"/>
          <p:cNvSpPr/>
          <p:nvPr/>
        </p:nvSpPr>
        <p:spPr>
          <a:xfrm>
            <a:off x="13375711" y="7609416"/>
            <a:ext cx="3678377" cy="812261"/>
          </a:xfrm>
          <a:prstGeom prst="roundRect">
            <a:avLst>
              <a:gd name="adj" fmla="val 23453"/>
            </a:avLst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9" name="DON’T USE"/>
          <p:cNvSpPr txBox="1"/>
          <p:nvPr/>
        </p:nvSpPr>
        <p:spPr>
          <a:xfrm>
            <a:off x="14233535" y="7798408"/>
            <a:ext cx="2234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DON’T USE</a:t>
            </a:r>
          </a:p>
        </p:txBody>
      </p:sp>
      <p:sp>
        <p:nvSpPr>
          <p:cNvPr id="850" name="DO"/>
          <p:cNvSpPr txBox="1"/>
          <p:nvPr/>
        </p:nvSpPr>
        <p:spPr>
          <a:xfrm>
            <a:off x="14950031" y="10736536"/>
            <a:ext cx="7815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</a:t>
            </a:r>
          </a:p>
        </p:txBody>
      </p:sp>
      <p:sp>
        <p:nvSpPr>
          <p:cNvPr id="851" name="Rounded Rectangle"/>
          <p:cNvSpPr/>
          <p:nvPr/>
        </p:nvSpPr>
        <p:spPr>
          <a:xfrm>
            <a:off x="13418687" y="8865068"/>
            <a:ext cx="3635402" cy="4288633"/>
          </a:xfrm>
          <a:prstGeom prst="roundRect">
            <a:avLst>
              <a:gd name="adj" fmla="val 5367"/>
            </a:avLst>
          </a:prstGeom>
          <a:ln w="12700">
            <a:solidFill>
              <a:srgbClr val="525067"/>
            </a:solidFill>
            <a:miter lim="400000"/>
          </a:ln>
        </p:spPr>
        <p:txBody>
          <a:bodyPr lIns="45719" rIns="45719" anchor="ctr"/>
          <a:lstStyle/>
          <a:p>
            <a:pPr>
              <a:defRPr sz="2500"/>
            </a:pPr>
            <a:endParaRPr/>
          </a:p>
        </p:txBody>
      </p:sp>
      <p:sp>
        <p:nvSpPr>
          <p:cNvPr id="852" name="Spaces in names…"/>
          <p:cNvSpPr txBox="1"/>
          <p:nvPr/>
        </p:nvSpPr>
        <p:spPr>
          <a:xfrm>
            <a:off x="13062800" y="9480760"/>
            <a:ext cx="416620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Spaces in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Special characters 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% ? / | \ &amp; $ @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Unspecific names</a:t>
            </a:r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b="1" dirty="0"/>
          </a:p>
          <a:p>
            <a:pPr indent="555625">
              <a:defRPr sz="23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Short/long names</a:t>
            </a:r>
          </a:p>
        </p:txBody>
      </p:sp>
      <p:sp>
        <p:nvSpPr>
          <p:cNvPr id="2" name="&gt; x &lt;- c(1.5, 2.6, 1.7, 3.2, 3.0, 2.9, …)">
            <a:extLst>
              <a:ext uri="{FF2B5EF4-FFF2-40B4-BE49-F238E27FC236}">
                <a16:creationId xmlns:a16="http://schemas.microsoft.com/office/drawing/2014/main" id="{F2D5D210-66F8-F461-5CC2-E22D6659F209}"/>
              </a:ext>
            </a:extLst>
          </p:cNvPr>
          <p:cNvSpPr txBox="1"/>
          <p:nvPr/>
        </p:nvSpPr>
        <p:spPr>
          <a:xfrm>
            <a:off x="1878126" y="5650781"/>
            <a:ext cx="268342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b="1" dirty="0"/>
              <a:t>&gt; </a:t>
            </a:r>
            <a:r>
              <a:rPr lang="en-US" sz="2400" b="1" dirty="0"/>
              <a:t>a</a:t>
            </a:r>
            <a:r>
              <a:rPr sz="2400" b="1" dirty="0"/>
              <a:t> &lt;-</a:t>
            </a:r>
            <a:r>
              <a:rPr lang="en-US" sz="2400" b="1" dirty="0"/>
              <a:t> 'apple'</a:t>
            </a:r>
          </a:p>
          <a:p>
            <a:r>
              <a:rPr lang="en-GB" sz="2400" b="1" dirty="0"/>
              <a:t>&gt; a</a:t>
            </a:r>
          </a:p>
          <a:p>
            <a:r>
              <a:rPr lang="en-GB" sz="2400" b="1" dirty="0"/>
              <a:t>[1]</a:t>
            </a:r>
            <a:r>
              <a:rPr lang="en-US" sz="2400" b="1" dirty="0"/>
              <a:t>'apple'</a:t>
            </a:r>
            <a:endParaRPr lang="en-GB" sz="2400" b="1" dirty="0"/>
          </a:p>
          <a:p>
            <a:endParaRPr lang="en-GB" sz="2400" b="1" dirty="0"/>
          </a:p>
          <a:p>
            <a:endParaRPr sz="2400" b="1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oinformatics_illustration_web.jpg" descr="bioinformatics_illustration_web.jpg"/>
          <p:cNvPicPr>
            <a:picLocks noChangeAspect="1"/>
          </p:cNvPicPr>
          <p:nvPr/>
        </p:nvPicPr>
        <p:blipFill>
          <a:blip r:embed="rId3">
            <a:alphaModFix amt="50140"/>
          </a:blip>
          <a:srcRect t="105" r="2318" b="954"/>
          <a:stretch>
            <a:fillRect/>
          </a:stretch>
        </p:blipFill>
        <p:spPr>
          <a:xfrm rot="16200000">
            <a:off x="14972061" y="4270185"/>
            <a:ext cx="13816780" cy="507484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"/>
          <p:cNvSpPr/>
          <p:nvPr/>
        </p:nvSpPr>
        <p:spPr>
          <a:xfrm flipH="1">
            <a:off x="-412852" y="-100781"/>
            <a:ext cx="21569842" cy="138167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-412852" y="5995709"/>
            <a:ext cx="12936454" cy="35488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6" name="Group"/>
          <p:cNvGrpSpPr/>
          <p:nvPr/>
        </p:nvGrpSpPr>
        <p:grpSpPr>
          <a:xfrm>
            <a:off x="1235047" y="1410051"/>
            <a:ext cx="8053632" cy="2992217"/>
            <a:chOff x="0" y="21905"/>
            <a:chExt cx="8053631" cy="2992215"/>
          </a:xfrm>
        </p:grpSpPr>
        <p:sp>
          <p:nvSpPr>
            <p:cNvPr id="93" name="WHO ARE WE?"/>
            <p:cNvSpPr txBox="1"/>
            <p:nvPr/>
          </p:nvSpPr>
          <p:spPr>
            <a:xfrm>
              <a:off x="0" y="675022"/>
              <a:ext cx="8053631" cy="233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WHO ARE WE?</a:t>
              </a:r>
            </a:p>
          </p:txBody>
        </p:sp>
        <p:sp>
          <p:nvSpPr>
            <p:cNvPr id="94" name="KU DATA SCIENCE LABS"/>
            <p:cNvSpPr txBox="1"/>
            <p:nvPr/>
          </p:nvSpPr>
          <p:spPr>
            <a:xfrm>
              <a:off x="1806287" y="21905"/>
              <a:ext cx="5494383" cy="574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SUND</a:t>
              </a:r>
              <a:r>
                <a:rPr dirty="0"/>
                <a:t> DATA </a:t>
              </a:r>
              <a:r>
                <a:rPr lang="en-US" dirty="0"/>
                <a:t>LAB</a:t>
              </a:r>
              <a:endParaRPr dirty="0"/>
            </a:p>
          </p:txBody>
        </p:sp>
        <p:sp>
          <p:nvSpPr>
            <p:cNvPr id="95" name="Line"/>
            <p:cNvSpPr/>
            <p:nvPr/>
          </p:nvSpPr>
          <p:spPr>
            <a:xfrm>
              <a:off x="94663" y="185306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7" name="Courses &amp; Workshops, Seminars, etc.…"/>
          <p:cNvSpPr txBox="1"/>
          <p:nvPr/>
        </p:nvSpPr>
        <p:spPr>
          <a:xfrm>
            <a:off x="2726924" y="6444034"/>
            <a:ext cx="9413808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buSzPct val="100000"/>
              <a:buChar char="•"/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/>
              <a:t>Courses &amp; Workshops, Seminars, etc.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Health DS Consultations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Research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Matchmaking</a:t>
            </a:r>
          </a:p>
          <a:p>
            <a:pPr>
              <a:lnSpc>
                <a:spcPct val="120000"/>
              </a:lnSpc>
              <a:buSzPct val="100000"/>
              <a:buChar char="•"/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Commissioned Supervision</a:t>
            </a:r>
          </a:p>
        </p:txBody>
      </p:sp>
      <p:sp>
        <p:nvSpPr>
          <p:cNvPr id="98" name="Thilde Terkelsen 1"/>
          <p:cNvSpPr txBox="1"/>
          <p:nvPr/>
        </p:nvSpPr>
        <p:spPr>
          <a:xfrm>
            <a:off x="13599380" y="7357925"/>
            <a:ext cx="28166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Thilde Terkelsen </a:t>
            </a:r>
            <a:r>
              <a:rPr baseline="31999"/>
              <a:t>1</a:t>
            </a:r>
          </a:p>
        </p:txBody>
      </p:sp>
      <p:sp>
        <p:nvSpPr>
          <p:cNvPr id="99" name="1. Center for Health Data Science (HeaDS) - https://heads.ku.dk/…"/>
          <p:cNvSpPr txBox="1"/>
          <p:nvPr/>
        </p:nvSpPr>
        <p:spPr>
          <a:xfrm>
            <a:off x="1235047" y="4075698"/>
            <a:ext cx="1110664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 Center for Health Data Science (</a:t>
            </a:r>
            <a:r>
              <a:rPr dirty="0" err="1"/>
              <a:t>HeaDS</a:t>
            </a:r>
            <a:r>
              <a:rPr dirty="0"/>
              <a:t>) - </a:t>
            </a: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https://heads.ku.dk/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SUND Center, which includes a KU data lab</a:t>
            </a:r>
          </a:p>
        </p:txBody>
      </p:sp>
      <p:sp>
        <p:nvSpPr>
          <p:cNvPr id="100" name="Tugce Karaderi 1"/>
          <p:cNvSpPr txBox="1"/>
          <p:nvPr/>
        </p:nvSpPr>
        <p:spPr>
          <a:xfrm>
            <a:off x="13651191" y="11114182"/>
            <a:ext cx="25969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Tugce Karaderi </a:t>
            </a:r>
            <a:r>
              <a:rPr baseline="31999"/>
              <a:t>1</a:t>
            </a:r>
          </a:p>
        </p:txBody>
      </p:sp>
      <p:sp>
        <p:nvSpPr>
          <p:cNvPr id="102" name="Adrija Kalvisa 2"/>
          <p:cNvSpPr txBox="1"/>
          <p:nvPr/>
        </p:nvSpPr>
        <p:spPr>
          <a:xfrm>
            <a:off x="17597614" y="11067335"/>
            <a:ext cx="2468576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dirty="0" err="1"/>
              <a:t>Adrija</a:t>
            </a:r>
            <a:r>
              <a:rPr dirty="0"/>
              <a:t> </a:t>
            </a:r>
            <a:r>
              <a:rPr dirty="0" err="1"/>
              <a:t>Kalvisa</a:t>
            </a:r>
            <a:r>
              <a:rPr dirty="0"/>
              <a:t> </a:t>
            </a:r>
            <a:r>
              <a:rPr baseline="31999" dirty="0"/>
              <a:t>2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3" name="2. ReNEW NNF Center for Stem Cell Medicine…"/>
          <p:cNvSpPr txBox="1"/>
          <p:nvPr/>
        </p:nvSpPr>
        <p:spPr>
          <a:xfrm>
            <a:off x="1235047" y="10092709"/>
            <a:ext cx="1127552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2. </a:t>
            </a:r>
            <a:r>
              <a:rPr dirty="0" err="1"/>
              <a:t>ReNEW</a:t>
            </a:r>
            <a:r>
              <a:rPr dirty="0"/>
              <a:t> NNF Center for Stem Cell Medicine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3. Data Science Laboratory (DSL) - </a:t>
            </a:r>
            <a:r>
              <a:rPr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https://datalab.science.ku.dk/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4" name="Circle"/>
          <p:cNvSpPr/>
          <p:nvPr/>
        </p:nvSpPr>
        <p:spPr>
          <a:xfrm>
            <a:off x="13679661" y="8372233"/>
            <a:ext cx="2540001" cy="254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1"/>
          <p:cNvSpPr txBox="1"/>
          <p:nvPr/>
        </p:nvSpPr>
        <p:spPr>
          <a:xfrm>
            <a:off x="367608" y="13225014"/>
            <a:ext cx="3629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6"/>
          <a:srcRect l="8" t="238" r="475" b="232"/>
          <a:stretch>
            <a:fillRect/>
          </a:stretch>
        </p:blipFill>
        <p:spPr>
          <a:xfrm>
            <a:off x="17423018" y="8372232"/>
            <a:ext cx="2539683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extrusionOk="0">
                <a:moveTo>
                  <a:pt x="10293" y="0"/>
                </a:moveTo>
                <a:cubicBezTo>
                  <a:pt x="7657" y="0"/>
                  <a:pt x="5020" y="1005"/>
                  <a:pt x="3009" y="3015"/>
                </a:cubicBezTo>
                <a:cubicBezTo>
                  <a:pt x="1033" y="4990"/>
                  <a:pt x="35" y="7567"/>
                  <a:pt x="0" y="10155"/>
                </a:cubicBezTo>
                <a:lnTo>
                  <a:pt x="0" y="10435"/>
                </a:lnTo>
                <a:cubicBezTo>
                  <a:pt x="35" y="13024"/>
                  <a:pt x="1033" y="15604"/>
                  <a:pt x="3009" y="17579"/>
                </a:cubicBezTo>
                <a:cubicBezTo>
                  <a:pt x="7031" y="21600"/>
                  <a:pt x="13555" y="21600"/>
                  <a:pt x="17577" y="17579"/>
                </a:cubicBezTo>
                <a:cubicBezTo>
                  <a:pt x="21600" y="13558"/>
                  <a:pt x="21600" y="7036"/>
                  <a:pt x="17577" y="3015"/>
                </a:cubicBezTo>
                <a:cubicBezTo>
                  <a:pt x="15566" y="1005"/>
                  <a:pt x="12929" y="0"/>
                  <a:pt x="1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Karaderi_1100x600_Site_Crop.png" descr="Karaderi_1100x600_Site_Crop.png"/>
          <p:cNvPicPr>
            <a:picLocks noChangeAspect="1"/>
          </p:cNvPicPr>
          <p:nvPr/>
        </p:nvPicPr>
        <p:blipFill>
          <a:blip r:embed="rId7"/>
          <a:srcRect l="30984" t="1106" r="15069"/>
          <a:stretch>
            <a:fillRect/>
          </a:stretch>
        </p:blipFill>
        <p:spPr>
          <a:xfrm>
            <a:off x="13679558" y="8376814"/>
            <a:ext cx="2540206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4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6"/>
                  <a:pt x="7321" y="21600"/>
                  <a:pt x="9839" y="21600"/>
                </a:cubicBezTo>
                <a:cubicBezTo>
                  <a:pt x="12357" y="21600"/>
                  <a:pt x="14876" y="20546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Terkelsen_1100x600_Site_crop.png" descr="Terkelsen_1100x600_Site_crop.png"/>
          <p:cNvPicPr>
            <a:picLocks noChangeAspect="1"/>
          </p:cNvPicPr>
          <p:nvPr/>
        </p:nvPicPr>
        <p:blipFill>
          <a:blip r:embed="rId8"/>
          <a:srcRect l="33891" t="510" r="13687" b="3389"/>
          <a:stretch>
            <a:fillRect/>
          </a:stretch>
        </p:blipFill>
        <p:spPr>
          <a:xfrm>
            <a:off x="13679558" y="463759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Billede 2" descr="Et billede, der indeholder Ansigt, person, tøj, smil&#10;&#10;Automatisk genereret beskrivelse">
            <a:extLst>
              <a:ext uri="{FF2B5EF4-FFF2-40B4-BE49-F238E27FC236}">
                <a16:creationId xmlns:a16="http://schemas.microsoft.com/office/drawing/2014/main" id="{3A6E8546-DB02-B4BB-4915-9FB490DDBA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953" r="37028" b="46041"/>
          <a:stretch/>
        </p:blipFill>
        <p:spPr>
          <a:xfrm>
            <a:off x="17367614" y="4637798"/>
            <a:ext cx="2595088" cy="2595088"/>
          </a:xfrm>
          <a:prstGeom prst="ellipse">
            <a:avLst/>
          </a:prstGeom>
        </p:spPr>
      </p:pic>
      <p:sp>
        <p:nvSpPr>
          <p:cNvPr id="4" name="Adrija Kalvisa 2">
            <a:extLst>
              <a:ext uri="{FF2B5EF4-FFF2-40B4-BE49-F238E27FC236}">
                <a16:creationId xmlns:a16="http://schemas.microsoft.com/office/drawing/2014/main" id="{C461E6F2-FFB2-E077-7E82-AFD9BAC713E3}"/>
              </a:ext>
            </a:extLst>
          </p:cNvPr>
          <p:cNvSpPr txBox="1"/>
          <p:nvPr/>
        </p:nvSpPr>
        <p:spPr>
          <a:xfrm>
            <a:off x="17178822" y="7301993"/>
            <a:ext cx="302807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EBEBEB"/>
                </a:solidFill>
              </a:defRPr>
            </a:pPr>
            <a:r>
              <a:rPr lang="da-DK" dirty="0"/>
              <a:t>Helene Wegener </a:t>
            </a:r>
            <a:r>
              <a:rPr lang="da-DK" baseline="31999" dirty="0"/>
              <a:t>1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base-r.pdf" descr="base-r.pdf"/>
          <p:cNvPicPr>
            <a:picLocks noChangeAspect="1"/>
          </p:cNvPicPr>
          <p:nvPr/>
        </p:nvPicPr>
        <p:blipFill>
          <a:blip r:embed="rId2"/>
          <a:srcRect l="1944" t="34675" r="66484" b="41583"/>
          <a:stretch>
            <a:fillRect/>
          </a:stretch>
        </p:blipFill>
        <p:spPr>
          <a:xfrm>
            <a:off x="12346352" y="5541378"/>
            <a:ext cx="7984729" cy="463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" y="0"/>
                </a:moveTo>
                <a:cubicBezTo>
                  <a:pt x="1007" y="0"/>
                  <a:pt x="757" y="0"/>
                  <a:pt x="590" y="120"/>
                </a:cubicBezTo>
                <a:cubicBezTo>
                  <a:pt x="348" y="271"/>
                  <a:pt x="158" y="599"/>
                  <a:pt x="70" y="1014"/>
                </a:cubicBezTo>
                <a:cubicBezTo>
                  <a:pt x="0" y="1303"/>
                  <a:pt x="0" y="1734"/>
                  <a:pt x="0" y="2454"/>
                </a:cubicBezTo>
                <a:lnTo>
                  <a:pt x="0" y="19144"/>
                </a:lnTo>
                <a:cubicBezTo>
                  <a:pt x="0" y="19865"/>
                  <a:pt x="0" y="20297"/>
                  <a:pt x="70" y="20586"/>
                </a:cubicBezTo>
                <a:cubicBezTo>
                  <a:pt x="158" y="21001"/>
                  <a:pt x="348" y="21329"/>
                  <a:pt x="590" y="21480"/>
                </a:cubicBezTo>
                <a:cubicBezTo>
                  <a:pt x="757" y="21600"/>
                  <a:pt x="1007" y="21600"/>
                  <a:pt x="1426" y="21600"/>
                </a:cubicBezTo>
                <a:lnTo>
                  <a:pt x="20174" y="21600"/>
                </a:lnTo>
                <a:cubicBezTo>
                  <a:pt x="20593" y="21600"/>
                  <a:pt x="20843" y="21600"/>
                  <a:pt x="21010" y="21480"/>
                </a:cubicBezTo>
                <a:cubicBezTo>
                  <a:pt x="21252" y="21329"/>
                  <a:pt x="21442" y="21001"/>
                  <a:pt x="21530" y="20586"/>
                </a:cubicBezTo>
                <a:cubicBezTo>
                  <a:pt x="21600" y="20297"/>
                  <a:pt x="21600" y="19865"/>
                  <a:pt x="21600" y="19144"/>
                </a:cubicBezTo>
                <a:lnTo>
                  <a:pt x="21600" y="2454"/>
                </a:lnTo>
                <a:cubicBezTo>
                  <a:pt x="21600" y="1734"/>
                  <a:pt x="21600" y="1303"/>
                  <a:pt x="21530" y="1014"/>
                </a:cubicBezTo>
                <a:cubicBezTo>
                  <a:pt x="21442" y="599"/>
                  <a:pt x="21252" y="271"/>
                  <a:pt x="21010" y="120"/>
                </a:cubicBezTo>
                <a:cubicBezTo>
                  <a:pt x="20843" y="0"/>
                  <a:pt x="20593" y="0"/>
                  <a:pt x="20174" y="0"/>
                </a:cubicBezTo>
                <a:lnTo>
                  <a:pt x="1426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grpSp>
        <p:nvGrpSpPr>
          <p:cNvPr id="858" name="Group"/>
          <p:cNvGrpSpPr/>
          <p:nvPr/>
        </p:nvGrpSpPr>
        <p:grpSpPr>
          <a:xfrm>
            <a:off x="1396999" y="1524000"/>
            <a:ext cx="14296082" cy="3828692"/>
            <a:chOff x="-1" y="0"/>
            <a:chExt cx="14296081" cy="3828691"/>
          </a:xfrm>
        </p:grpSpPr>
        <p:sp>
          <p:nvSpPr>
            <p:cNvPr id="855" name="R BASE SYNTAX - RUN THROUGH"/>
            <p:cNvSpPr txBox="1"/>
            <p:nvPr/>
          </p:nvSpPr>
          <p:spPr>
            <a:xfrm>
              <a:off x="-1" y="793955"/>
              <a:ext cx="14296081" cy="303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 BASE SYNTAX - RUN THROUGH</a:t>
              </a:r>
            </a:p>
          </p:txBody>
        </p:sp>
        <p:sp>
          <p:nvSpPr>
            <p:cNvPr id="856" name="https://rstudio.com/resources/cheatsheets/"/>
            <p:cNvSpPr txBox="1"/>
            <p:nvPr/>
          </p:nvSpPr>
          <p:spPr>
            <a:xfrm>
              <a:off x="1849195" y="0"/>
              <a:ext cx="9159984" cy="481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200" u="sng" dirty="0">
                  <a:hlinkClick r:id="rId3"/>
                </a:rPr>
                <a:t>https://rstudio.com/resources/cheatsheets/</a:t>
              </a:r>
              <a:r>
                <a:rPr sz="2200" dirty="0"/>
                <a:t> </a:t>
              </a:r>
            </a:p>
          </p:txBody>
        </p:sp>
        <p:sp>
          <p:nvSpPr>
            <p:cNvPr id="857" name="Line"/>
            <p:cNvSpPr/>
            <p:nvPr/>
          </p:nvSpPr>
          <p:spPr>
            <a:xfrm>
              <a:off x="122816" y="240416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DA8522">
                  <a:alpha val="6091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9" name="Rectangle"/>
          <p:cNvSpPr/>
          <p:nvPr/>
        </p:nvSpPr>
        <p:spPr>
          <a:xfrm>
            <a:off x="1512229" y="4064000"/>
            <a:ext cx="21614221" cy="4819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0" name="base-r.pdf" descr="base-r.pdf"/>
          <p:cNvPicPr>
            <a:picLocks noChangeAspect="1"/>
          </p:cNvPicPr>
          <p:nvPr/>
        </p:nvPicPr>
        <p:blipFill>
          <a:blip r:embed="rId4"/>
          <a:srcRect l="57299" t="87707" r="2100" b="4853"/>
          <a:stretch>
            <a:fillRect/>
          </a:stretch>
        </p:blipFill>
        <p:spPr>
          <a:xfrm>
            <a:off x="12348312" y="11616783"/>
            <a:ext cx="10256045" cy="14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7" y="0"/>
                </a:moveTo>
                <a:cubicBezTo>
                  <a:pt x="627" y="0"/>
                  <a:pt x="470" y="0"/>
                  <a:pt x="366" y="307"/>
                </a:cubicBezTo>
                <a:cubicBezTo>
                  <a:pt x="216" y="693"/>
                  <a:pt x="98" y="1526"/>
                  <a:pt x="43" y="2586"/>
                </a:cubicBezTo>
                <a:cubicBezTo>
                  <a:pt x="0" y="3321"/>
                  <a:pt x="0" y="4425"/>
                  <a:pt x="0" y="6263"/>
                </a:cubicBezTo>
                <a:lnTo>
                  <a:pt x="0" y="15337"/>
                </a:lnTo>
                <a:cubicBezTo>
                  <a:pt x="0" y="17175"/>
                  <a:pt x="0" y="18273"/>
                  <a:pt x="43" y="19008"/>
                </a:cubicBezTo>
                <a:cubicBezTo>
                  <a:pt x="98" y="20068"/>
                  <a:pt x="216" y="20907"/>
                  <a:pt x="366" y="21293"/>
                </a:cubicBezTo>
                <a:cubicBezTo>
                  <a:pt x="470" y="21600"/>
                  <a:pt x="627" y="21600"/>
                  <a:pt x="887" y="21600"/>
                </a:cubicBezTo>
                <a:lnTo>
                  <a:pt x="20713" y="21600"/>
                </a:lnTo>
                <a:cubicBezTo>
                  <a:pt x="20973" y="21600"/>
                  <a:pt x="21130" y="21600"/>
                  <a:pt x="21234" y="21293"/>
                </a:cubicBezTo>
                <a:cubicBezTo>
                  <a:pt x="21384" y="20907"/>
                  <a:pt x="21502" y="20068"/>
                  <a:pt x="21557" y="19008"/>
                </a:cubicBezTo>
                <a:cubicBezTo>
                  <a:pt x="21600" y="18273"/>
                  <a:pt x="21600" y="17175"/>
                  <a:pt x="21600" y="15337"/>
                </a:cubicBezTo>
                <a:lnTo>
                  <a:pt x="21600" y="6263"/>
                </a:lnTo>
                <a:cubicBezTo>
                  <a:pt x="21600" y="4425"/>
                  <a:pt x="21600" y="3321"/>
                  <a:pt x="21557" y="2586"/>
                </a:cubicBezTo>
                <a:cubicBezTo>
                  <a:pt x="21502" y="1526"/>
                  <a:pt x="21384" y="693"/>
                  <a:pt x="21234" y="307"/>
                </a:cubicBezTo>
                <a:cubicBezTo>
                  <a:pt x="21130" y="0"/>
                  <a:pt x="20973" y="0"/>
                  <a:pt x="20713" y="0"/>
                </a:cubicBezTo>
                <a:lnTo>
                  <a:pt x="887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1" name="Rounded Rectangle"/>
          <p:cNvSpPr/>
          <p:nvPr/>
        </p:nvSpPr>
        <p:spPr>
          <a:xfrm>
            <a:off x="12344421" y="10617673"/>
            <a:ext cx="10213027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2" name="CONDITIONS"/>
          <p:cNvSpPr txBox="1"/>
          <p:nvPr/>
        </p:nvSpPr>
        <p:spPr>
          <a:xfrm>
            <a:off x="16338734" y="10744403"/>
            <a:ext cx="23260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CONDITIONS</a:t>
            </a:r>
          </a:p>
        </p:txBody>
      </p:sp>
      <p:pic>
        <p:nvPicPr>
          <p:cNvPr id="863" name="base-r.pdf" descr="base-r.pdf"/>
          <p:cNvPicPr>
            <a:picLocks noChangeAspect="1"/>
          </p:cNvPicPr>
          <p:nvPr/>
        </p:nvPicPr>
        <p:blipFill>
          <a:blip r:embed="rId4"/>
          <a:srcRect l="26836" t="48726" r="50519" b="12288"/>
          <a:stretch>
            <a:fillRect/>
          </a:stretch>
        </p:blipFill>
        <p:spPr>
          <a:xfrm>
            <a:off x="3293048" y="5596083"/>
            <a:ext cx="5502673" cy="7320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095" y="0"/>
                </a:moveTo>
                <a:cubicBezTo>
                  <a:pt x="774" y="0"/>
                  <a:pt x="580" y="-1"/>
                  <a:pt x="451" y="39"/>
                </a:cubicBezTo>
                <a:cubicBezTo>
                  <a:pt x="266" y="90"/>
                  <a:pt x="120" y="200"/>
                  <a:pt x="53" y="339"/>
                </a:cubicBezTo>
                <a:cubicBezTo>
                  <a:pt x="-1" y="436"/>
                  <a:pt x="0" y="581"/>
                  <a:pt x="0" y="823"/>
                </a:cubicBezTo>
                <a:lnTo>
                  <a:pt x="0" y="20775"/>
                </a:lnTo>
                <a:cubicBezTo>
                  <a:pt x="0" y="21017"/>
                  <a:pt x="-1" y="21162"/>
                  <a:pt x="53" y="21259"/>
                </a:cubicBezTo>
                <a:cubicBezTo>
                  <a:pt x="120" y="21398"/>
                  <a:pt x="266" y="21508"/>
                  <a:pt x="451" y="21559"/>
                </a:cubicBezTo>
                <a:cubicBezTo>
                  <a:pt x="580" y="21599"/>
                  <a:pt x="774" y="21598"/>
                  <a:pt x="1095" y="21598"/>
                </a:cubicBezTo>
                <a:lnTo>
                  <a:pt x="20504" y="21598"/>
                </a:lnTo>
                <a:cubicBezTo>
                  <a:pt x="20825" y="21599"/>
                  <a:pt x="21019" y="21599"/>
                  <a:pt x="21147" y="21559"/>
                </a:cubicBezTo>
                <a:cubicBezTo>
                  <a:pt x="21332" y="21508"/>
                  <a:pt x="21477" y="21398"/>
                  <a:pt x="21544" y="21259"/>
                </a:cubicBezTo>
                <a:cubicBezTo>
                  <a:pt x="21598" y="21162"/>
                  <a:pt x="21599" y="21017"/>
                  <a:pt x="21599" y="20775"/>
                </a:cubicBezTo>
                <a:lnTo>
                  <a:pt x="21599" y="823"/>
                </a:lnTo>
                <a:cubicBezTo>
                  <a:pt x="21599" y="581"/>
                  <a:pt x="21598" y="436"/>
                  <a:pt x="21544" y="339"/>
                </a:cubicBezTo>
                <a:cubicBezTo>
                  <a:pt x="21477" y="200"/>
                  <a:pt x="21332" y="90"/>
                  <a:pt x="21147" y="39"/>
                </a:cubicBezTo>
                <a:cubicBezTo>
                  <a:pt x="21019" y="-1"/>
                  <a:pt x="20825" y="0"/>
                  <a:pt x="20504" y="0"/>
                </a:cubicBezTo>
                <a:lnTo>
                  <a:pt x="1095" y="0"/>
                </a:lnTo>
                <a:close/>
              </a:path>
            </a:pathLst>
          </a:custGeom>
          <a:ln w="12700">
            <a:solidFill>
              <a:srgbClr val="525067"/>
            </a:solidFill>
            <a:miter lim="400000"/>
          </a:ln>
        </p:spPr>
      </p:pic>
      <p:sp>
        <p:nvSpPr>
          <p:cNvPr id="864" name="Rounded Rectangle"/>
          <p:cNvSpPr/>
          <p:nvPr/>
        </p:nvSpPr>
        <p:spPr>
          <a:xfrm>
            <a:off x="3286721" y="4540431"/>
            <a:ext cx="5515328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93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SELECTING ELEMENTS"/>
          <p:cNvSpPr txBox="1"/>
          <p:nvPr/>
        </p:nvSpPr>
        <p:spPr>
          <a:xfrm>
            <a:off x="3978361" y="4667160"/>
            <a:ext cx="42254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SELECTING ELEMENTS</a:t>
            </a:r>
          </a:p>
        </p:txBody>
      </p:sp>
      <p:sp>
        <p:nvSpPr>
          <p:cNvPr id="866" name="Rounded Rectangle"/>
          <p:cNvSpPr/>
          <p:nvPr/>
        </p:nvSpPr>
        <p:spPr>
          <a:xfrm>
            <a:off x="12340001" y="4540431"/>
            <a:ext cx="7997429" cy="812260"/>
          </a:xfrm>
          <a:prstGeom prst="roundRect">
            <a:avLst>
              <a:gd name="adj" fmla="val 23453"/>
            </a:avLst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R-BASE FUNCTIONS"/>
          <p:cNvSpPr txBox="1"/>
          <p:nvPr/>
        </p:nvSpPr>
        <p:spPr>
          <a:xfrm>
            <a:off x="14451187" y="4667160"/>
            <a:ext cx="37750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R-BASE FUNCTIONS</a:t>
            </a:r>
          </a:p>
        </p:txBody>
      </p:sp>
      <p:sp>
        <p:nvSpPr>
          <p:cNvPr id="868" name="15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DA8522">
              <a:alpha val="6454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2" name="16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76" name="Group"/>
          <p:cNvGrpSpPr/>
          <p:nvPr/>
        </p:nvGrpSpPr>
        <p:grpSpPr>
          <a:xfrm>
            <a:off x="7597475" y="1016314"/>
            <a:ext cx="9645495" cy="2407792"/>
            <a:chOff x="97444" y="0"/>
            <a:chExt cx="9645494" cy="2407790"/>
          </a:xfrm>
        </p:grpSpPr>
        <p:sp>
          <p:nvSpPr>
            <p:cNvPr id="873" name="BASE R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BASE R CHEAT SHEET </a:t>
              </a:r>
            </a:p>
          </p:txBody>
        </p:sp>
        <p:sp>
          <p:nvSpPr>
            <p:cNvPr id="874" name="https://www.rstudio.com/wp-content/uploads/2016/10/r-cheat-sheet-3.pdf"/>
            <p:cNvSpPr txBox="1"/>
            <p:nvPr/>
          </p:nvSpPr>
          <p:spPr>
            <a:xfrm>
              <a:off x="1859336" y="0"/>
              <a:ext cx="7883602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/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/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/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/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/>
          <p:cNvSpPr/>
          <p:nvPr/>
        </p:nvSpPr>
        <p:spPr>
          <a:xfrm flipV="1">
            <a:off x="11967498" y="4716913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11415837" y="6901677"/>
            <a:ext cx="1" cy="1548914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3" name="Line"/>
          <p:cNvSpPr/>
          <p:nvPr/>
        </p:nvSpPr>
        <p:spPr>
          <a:xfrm flipV="1">
            <a:off x="10596688" y="9058613"/>
            <a:ext cx="1" cy="1548914"/>
          </a:xfrm>
          <a:prstGeom prst="line">
            <a:avLst/>
          </a:prstGeom>
          <a:ln w="50800">
            <a:solidFill>
              <a:srgbClr val="B39C85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/>
          <p:cNvSpPr/>
          <p:nvPr/>
        </p:nvSpPr>
        <p:spPr>
          <a:xfrm flipV="1">
            <a:off x="12185649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/>
          <p:cNvSpPr txBox="1"/>
          <p:nvPr/>
        </p:nvSpPr>
        <p:spPr>
          <a:xfrm>
            <a:off x="12294307" y="4643480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in data:</a:t>
            </a:r>
          </a:p>
        </p:txBody>
      </p:sp>
      <p:sp>
        <p:nvSpPr>
          <p:cNvPr id="886" name="plot(x)…"/>
          <p:cNvSpPr txBox="1"/>
          <p:nvPr/>
        </p:nvSpPr>
        <p:spPr>
          <a:xfrm>
            <a:off x="14720402" y="11411173"/>
            <a:ext cx="425544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plot(x,y)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/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/>
          <p:cNvSpPr txBox="1"/>
          <p:nvPr/>
        </p:nvSpPr>
        <p:spPr>
          <a:xfrm>
            <a:off x="1966822" y="4643480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Basics:</a:t>
            </a:r>
          </a:p>
        </p:txBody>
      </p:sp>
      <p:sp>
        <p:nvSpPr>
          <p:cNvPr id="889" name="Is/As type:"/>
          <p:cNvSpPr txBox="1"/>
          <p:nvPr/>
        </p:nvSpPr>
        <p:spPr>
          <a:xfrm>
            <a:off x="1913843" y="8986797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Is/As type:</a:t>
            </a:r>
          </a:p>
        </p:txBody>
      </p:sp>
      <p:sp>
        <p:nvSpPr>
          <p:cNvPr id="890" name="Plots:"/>
          <p:cNvSpPr txBox="1"/>
          <p:nvPr/>
        </p:nvSpPr>
        <p:spPr>
          <a:xfrm>
            <a:off x="13396512" y="1120527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Plots:</a:t>
            </a:r>
          </a:p>
        </p:txBody>
      </p:sp>
      <p:sp>
        <p:nvSpPr>
          <p:cNvPr id="891" name="c() # vector…"/>
          <p:cNvSpPr txBox="1"/>
          <p:nvPr/>
        </p:nvSpPr>
        <p:spPr>
          <a:xfrm>
            <a:off x="14033174" y="6833538"/>
            <a:ext cx="51151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vector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data.frame(x=x,y=y)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matrix(x, nrow = 3, ncol = 3))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list(x=x, y=y)</a:t>
            </a:r>
          </a:p>
        </p:txBody>
      </p:sp>
      <p:sp>
        <p:nvSpPr>
          <p:cNvPr id="892" name="is.numeric(x) (character, factor, integer, etc.)…"/>
          <p:cNvSpPr txBox="1"/>
          <p:nvPr/>
        </p:nvSpPr>
        <p:spPr>
          <a:xfrm>
            <a:off x="2205025" y="9641212"/>
            <a:ext cx="874307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is.numeric(x) (character, factor, integer, etc.)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as.numeric(x) (factor, matrix, data.frame, etc.)</a:t>
            </a:r>
          </a:p>
        </p:txBody>
      </p:sp>
      <p:sp>
        <p:nvSpPr>
          <p:cNvPr id="893" name="head(df, n=10), df[1:10,] tail(df, n=10)…"/>
          <p:cNvSpPr txBox="1"/>
          <p:nvPr/>
        </p:nvSpPr>
        <p:spPr>
          <a:xfrm>
            <a:off x="3879759" y="6871882"/>
            <a:ext cx="727198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head(df, n=10), df[1:10,] tail(df, n=10)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data structure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unique(), table()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unique vals, count vals</a:t>
            </a:r>
          </a:p>
        </p:txBody>
      </p:sp>
      <p:sp>
        <p:nvSpPr>
          <p:cNvPr id="894" name="read.xlsx('name.xlsx'), read.delim('name.txt', sep ='\t') read.csv('name.csv', sep=';')"/>
          <p:cNvSpPr txBox="1"/>
          <p:nvPr/>
        </p:nvSpPr>
        <p:spPr>
          <a:xfrm>
            <a:off x="13492556" y="5089150"/>
            <a:ext cx="62725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read.xlsx('name.xlsx'), read.delim('name.txt', sep ='\t') read.csv('name.csv', sep=';')</a:t>
            </a:r>
          </a:p>
        </p:txBody>
      </p:sp>
      <p:sp>
        <p:nvSpPr>
          <p:cNvPr id="895" name="Rectangle"/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/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/>
          <p:cNvSpPr txBox="1"/>
          <p:nvPr/>
        </p:nvSpPr>
        <p:spPr>
          <a:xfrm>
            <a:off x="20642510" y="4983369"/>
            <a:ext cx="18729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STARTED</a:t>
            </a:r>
          </a:p>
        </p:txBody>
      </p:sp>
      <p:sp>
        <p:nvSpPr>
          <p:cNvPr id="898" name="Rectangle"/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/>
          <p:cNvSpPr txBox="1"/>
          <p:nvPr/>
        </p:nvSpPr>
        <p:spPr>
          <a:xfrm>
            <a:off x="19540345" y="7144202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STRUCTURES &amp; OVERVIEW </a:t>
            </a:r>
          </a:p>
        </p:txBody>
      </p:sp>
      <p:sp>
        <p:nvSpPr>
          <p:cNvPr id="900" name="getwd(), setwd() # location…"/>
          <p:cNvSpPr txBox="1"/>
          <p:nvPr/>
        </p:nvSpPr>
        <p:spPr>
          <a:xfrm>
            <a:off x="3516302" y="4682751"/>
            <a:ext cx="77449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getwd(), setwd()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install.packages('pname'), library(pname)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ls(), rm()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list, remove objects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load(), data(), save()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load, save as .Rdata</a:t>
            </a:r>
          </a:p>
        </p:txBody>
      </p:sp>
      <p:sp>
        <p:nvSpPr>
          <p:cNvPr id="901" name="Make Data:"/>
          <p:cNvSpPr txBox="1"/>
          <p:nvPr/>
        </p:nvSpPr>
        <p:spPr>
          <a:xfrm>
            <a:off x="11679935" y="6844557"/>
            <a:ext cx="300042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Data:</a:t>
            </a:r>
          </a:p>
        </p:txBody>
      </p:sp>
      <p:sp>
        <p:nvSpPr>
          <p:cNvPr id="902" name="Strings:"/>
          <p:cNvSpPr txBox="1"/>
          <p:nvPr/>
        </p:nvSpPr>
        <p:spPr>
          <a:xfrm>
            <a:off x="10987344" y="8986797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Strings:</a:t>
            </a:r>
          </a:p>
        </p:txBody>
      </p:sp>
      <p:sp>
        <p:nvSpPr>
          <p:cNvPr id="903" name="paste(x, y, sep = '')…"/>
          <p:cNvSpPr txBox="1"/>
          <p:nvPr/>
        </p:nvSpPr>
        <p:spPr>
          <a:xfrm>
            <a:off x="11449125" y="9388326"/>
            <a:ext cx="85240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paste(x, y, sep = '')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grep('pattern',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find str pattern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gsub('pattern', 'replace', x)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replace with</a:t>
            </a:r>
          </a:p>
        </p:txBody>
      </p:sp>
      <p:sp>
        <p:nvSpPr>
          <p:cNvPr id="904" name="Other:"/>
          <p:cNvSpPr txBox="1"/>
          <p:nvPr/>
        </p:nvSpPr>
        <p:spPr>
          <a:xfrm>
            <a:off x="1970098" y="11298774"/>
            <a:ext cx="22395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Other:</a:t>
            </a:r>
          </a:p>
        </p:txBody>
      </p:sp>
      <p:sp>
        <p:nvSpPr>
          <p:cNvPr id="905" name="seq(1, 10, by = 1.0) # sequence from-to…"/>
          <p:cNvSpPr txBox="1"/>
          <p:nvPr/>
        </p:nvSpPr>
        <p:spPr>
          <a:xfrm>
            <a:off x="3488164" y="11399639"/>
            <a:ext cx="75263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seq(1, 10, by = 1.0)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sequence from-to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rep(x, times)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replicate n times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sort(), reverse() </a:t>
            </a:r>
            <a:r>
              <a:rPr>
                <a:solidFill>
                  <a:srgbClr val="DA8522">
                    <a:alpha val="76291"/>
                  </a:srgbClr>
                </a:solidFill>
              </a:rPr>
              <a:t># sort or reverse vector</a:t>
            </a:r>
          </a:p>
        </p:txBody>
      </p:sp>
      <p:sp>
        <p:nvSpPr>
          <p:cNvPr id="906" name="Rectangle"/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/>
          <p:cNvSpPr txBox="1"/>
          <p:nvPr/>
        </p:nvSpPr>
        <p:spPr>
          <a:xfrm>
            <a:off x="19641945" y="9345067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TYPES &amp; STRINGS</a:t>
            </a:r>
          </a:p>
        </p:txBody>
      </p:sp>
      <p:sp>
        <p:nvSpPr>
          <p:cNvPr id="908" name="Rectangle"/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/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VECTORS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BASE PLOTS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1D7-5580-C074-8C71-DD819621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>
            <a:extLst>
              <a:ext uri="{FF2B5EF4-FFF2-40B4-BE49-F238E27FC236}">
                <a16:creationId xmlns:a16="http://schemas.microsoft.com/office/drawing/2014/main" id="{7BA568DC-9659-C104-CFB0-49DD8F424AC3}"/>
              </a:ext>
            </a:extLst>
          </p:cNvPr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16">
            <a:extLst>
              <a:ext uri="{FF2B5EF4-FFF2-40B4-BE49-F238E27FC236}">
                <a16:creationId xmlns:a16="http://schemas.microsoft.com/office/drawing/2014/main" id="{049A3AD0-67A8-47B2-1AFB-B18E2C062926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876" name="Group">
            <a:extLst>
              <a:ext uri="{FF2B5EF4-FFF2-40B4-BE49-F238E27FC236}">
                <a16:creationId xmlns:a16="http://schemas.microsoft.com/office/drawing/2014/main" id="{94D6D4BA-AE73-91AD-58FF-CCE0CFDA7077}"/>
              </a:ext>
            </a:extLst>
          </p:cNvPr>
          <p:cNvGrpSpPr/>
          <p:nvPr/>
        </p:nvGrpSpPr>
        <p:grpSpPr>
          <a:xfrm>
            <a:off x="7597475" y="1016314"/>
            <a:ext cx="10520403" cy="2334482"/>
            <a:chOff x="97444" y="0"/>
            <a:chExt cx="10520402" cy="2334480"/>
          </a:xfrm>
        </p:grpSpPr>
        <p:sp>
          <p:nvSpPr>
            <p:cNvPr id="873" name="BASE R CHEAT SHEET">
              <a:extLst>
                <a:ext uri="{FF2B5EF4-FFF2-40B4-BE49-F238E27FC236}">
                  <a16:creationId xmlns:a16="http://schemas.microsoft.com/office/drawing/2014/main" id="{2BAD93F7-2C5C-70E6-87A2-FE1B8AADCA20}"/>
                </a:ext>
              </a:extLst>
            </p:cNvPr>
            <p:cNvSpPr txBox="1"/>
            <p:nvPr/>
          </p:nvSpPr>
          <p:spPr>
            <a:xfrm>
              <a:off x="97444" y="1102724"/>
              <a:ext cx="9467169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INTRO</a:t>
              </a:r>
              <a:r>
                <a:rPr dirty="0"/>
                <a:t> CHEAT SHEET </a:t>
              </a:r>
            </a:p>
          </p:txBody>
        </p:sp>
        <p:sp>
          <p:nvSpPr>
            <p:cNvPr id="874" name="https://www.rstudio.com/wp-content/uploads/2016/10/r-cheat-sheet-3.pdf">
              <a:extLst>
                <a:ext uri="{FF2B5EF4-FFF2-40B4-BE49-F238E27FC236}">
                  <a16:creationId xmlns:a16="http://schemas.microsoft.com/office/drawing/2014/main" id="{A81859AE-180D-1BC4-8AD2-269C754D8521}"/>
                </a:ext>
              </a:extLst>
            </p:cNvPr>
            <p:cNvSpPr txBox="1"/>
            <p:nvPr/>
          </p:nvSpPr>
          <p:spPr>
            <a:xfrm>
              <a:off x="1859336" y="0"/>
              <a:ext cx="8758510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www.rstudio.com</a:t>
              </a:r>
              <a:r>
                <a:rPr dirty="0"/>
                <a:t>/wp-content/uploads/2016/10/r-cheat-sheet-3.pdf</a:t>
              </a:r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414220CF-BD9E-4BAA-529F-883832425B04}"/>
                </a:ext>
              </a:extLst>
            </p:cNvPr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7" name="Группа 36">
            <a:extLst>
              <a:ext uri="{FF2B5EF4-FFF2-40B4-BE49-F238E27FC236}">
                <a16:creationId xmlns:a16="http://schemas.microsoft.com/office/drawing/2014/main" id="{ADD88EF0-837E-E199-546A-B1759A733DB6}"/>
              </a:ext>
            </a:extLst>
          </p:cNvPr>
          <p:cNvSpPr/>
          <p:nvPr/>
        </p:nvSpPr>
        <p:spPr>
          <a:xfrm>
            <a:off x="1748862" y="4596970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8" name="Группа 54">
            <a:extLst>
              <a:ext uri="{FF2B5EF4-FFF2-40B4-BE49-F238E27FC236}">
                <a16:creationId xmlns:a16="http://schemas.microsoft.com/office/drawing/2014/main" id="{1C0FDF41-DB67-BC7F-3D92-20F336964B67}"/>
              </a:ext>
            </a:extLst>
          </p:cNvPr>
          <p:cNvSpPr/>
          <p:nvPr/>
        </p:nvSpPr>
        <p:spPr>
          <a:xfrm>
            <a:off x="1748862" y="6757803"/>
            <a:ext cx="17366815" cy="17888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79" name="Группа 63">
            <a:extLst>
              <a:ext uri="{FF2B5EF4-FFF2-40B4-BE49-F238E27FC236}">
                <a16:creationId xmlns:a16="http://schemas.microsoft.com/office/drawing/2014/main" id="{EDAAFD2F-003C-3ECB-FCC2-557878925EE3}"/>
              </a:ext>
            </a:extLst>
          </p:cNvPr>
          <p:cNvSpPr/>
          <p:nvPr/>
        </p:nvSpPr>
        <p:spPr>
          <a:xfrm>
            <a:off x="1748862" y="8918634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0" name="Группа 69">
            <a:extLst>
              <a:ext uri="{FF2B5EF4-FFF2-40B4-BE49-F238E27FC236}">
                <a16:creationId xmlns:a16="http://schemas.microsoft.com/office/drawing/2014/main" id="{5ADBB998-6BCA-98E9-76B9-DAF076CFFAB5}"/>
              </a:ext>
            </a:extLst>
          </p:cNvPr>
          <p:cNvSpPr/>
          <p:nvPr/>
        </p:nvSpPr>
        <p:spPr>
          <a:xfrm>
            <a:off x="1748862" y="11079465"/>
            <a:ext cx="17366815" cy="1788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881" name="Line">
            <a:extLst>
              <a:ext uri="{FF2B5EF4-FFF2-40B4-BE49-F238E27FC236}">
                <a16:creationId xmlns:a16="http://schemas.microsoft.com/office/drawing/2014/main" id="{31BDE851-D8E8-468F-0A0E-4448A2351197}"/>
              </a:ext>
            </a:extLst>
          </p:cNvPr>
          <p:cNvSpPr/>
          <p:nvPr/>
        </p:nvSpPr>
        <p:spPr>
          <a:xfrm flipV="1">
            <a:off x="10948101" y="4716912"/>
            <a:ext cx="1" cy="1548914"/>
          </a:xfrm>
          <a:prstGeom prst="line">
            <a:avLst/>
          </a:prstGeom>
          <a:ln w="50800">
            <a:solidFill>
              <a:srgbClr val="525067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4" name="Line">
            <a:extLst>
              <a:ext uri="{FF2B5EF4-FFF2-40B4-BE49-F238E27FC236}">
                <a16:creationId xmlns:a16="http://schemas.microsoft.com/office/drawing/2014/main" id="{C89FA491-9207-BC93-B91A-308658F1D174}"/>
              </a:ext>
            </a:extLst>
          </p:cNvPr>
          <p:cNvSpPr/>
          <p:nvPr/>
        </p:nvSpPr>
        <p:spPr>
          <a:xfrm flipV="1">
            <a:off x="10948100" y="11205274"/>
            <a:ext cx="1" cy="1548914"/>
          </a:xfrm>
          <a:prstGeom prst="line">
            <a:avLst/>
          </a:prstGeom>
          <a:ln w="50800">
            <a:solidFill>
              <a:srgbClr val="920813">
                <a:alpha val="59936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5" name="Read in data:">
            <a:extLst>
              <a:ext uri="{FF2B5EF4-FFF2-40B4-BE49-F238E27FC236}">
                <a16:creationId xmlns:a16="http://schemas.microsoft.com/office/drawing/2014/main" id="{830306B6-FA9F-593B-6516-29EA384C7B1E}"/>
              </a:ext>
            </a:extLst>
          </p:cNvPr>
          <p:cNvSpPr txBox="1"/>
          <p:nvPr/>
        </p:nvSpPr>
        <p:spPr>
          <a:xfrm>
            <a:off x="11056566" y="4685468"/>
            <a:ext cx="26352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Read in data:</a:t>
            </a:r>
          </a:p>
        </p:txBody>
      </p:sp>
      <p:sp>
        <p:nvSpPr>
          <p:cNvPr id="886" name="plot(x)…">
            <a:extLst>
              <a:ext uri="{FF2B5EF4-FFF2-40B4-BE49-F238E27FC236}">
                <a16:creationId xmlns:a16="http://schemas.microsoft.com/office/drawing/2014/main" id="{5D539220-82DA-71AA-3190-AEE947BFF53A}"/>
              </a:ext>
            </a:extLst>
          </p:cNvPr>
          <p:cNvSpPr txBox="1"/>
          <p:nvPr/>
        </p:nvSpPr>
        <p:spPr>
          <a:xfrm>
            <a:off x="11144532" y="11599110"/>
            <a:ext cx="752635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plot(x,</a:t>
            </a:r>
            <a:r>
              <a:rPr lang="da-DK" dirty="0"/>
              <a:t> </a:t>
            </a:r>
            <a:r>
              <a:rPr dirty="0"/>
              <a:t>y)</a:t>
            </a:r>
            <a:r>
              <a:rPr lang="da-DK" dirty="0"/>
              <a:t> </a:t>
            </a:r>
            <a:r>
              <a:rPr lang="da-DK" u="sng" dirty="0"/>
              <a:t>or</a:t>
            </a:r>
            <a:r>
              <a:rPr lang="da-DK" dirty="0"/>
              <a:t> plot(col1, col2, df)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scatter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hist(x)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histogram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87" name="Overview:">
            <a:extLst>
              <a:ext uri="{FF2B5EF4-FFF2-40B4-BE49-F238E27FC236}">
                <a16:creationId xmlns:a16="http://schemas.microsoft.com/office/drawing/2014/main" id="{8E6C1BF9-43E5-9102-39AD-ED19E914F9D6}"/>
              </a:ext>
            </a:extLst>
          </p:cNvPr>
          <p:cNvSpPr txBox="1"/>
          <p:nvPr/>
        </p:nvSpPr>
        <p:spPr>
          <a:xfrm>
            <a:off x="1974245" y="6844557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Overview:</a:t>
            </a:r>
          </a:p>
        </p:txBody>
      </p:sp>
      <p:sp>
        <p:nvSpPr>
          <p:cNvPr id="888" name="Basics:">
            <a:extLst>
              <a:ext uri="{FF2B5EF4-FFF2-40B4-BE49-F238E27FC236}">
                <a16:creationId xmlns:a16="http://schemas.microsoft.com/office/drawing/2014/main" id="{2B7A2AA8-43A7-22EE-8823-F1FA59BDE5F5}"/>
              </a:ext>
            </a:extLst>
          </p:cNvPr>
          <p:cNvSpPr txBox="1"/>
          <p:nvPr/>
        </p:nvSpPr>
        <p:spPr>
          <a:xfrm>
            <a:off x="1973365" y="4685468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Basics:</a:t>
            </a:r>
          </a:p>
        </p:txBody>
      </p:sp>
      <p:sp>
        <p:nvSpPr>
          <p:cNvPr id="889" name="Is/As type:">
            <a:extLst>
              <a:ext uri="{FF2B5EF4-FFF2-40B4-BE49-F238E27FC236}">
                <a16:creationId xmlns:a16="http://schemas.microsoft.com/office/drawing/2014/main" id="{2F92241A-4D48-1B0B-BB5E-86379C60D7A5}"/>
              </a:ext>
            </a:extLst>
          </p:cNvPr>
          <p:cNvSpPr txBox="1"/>
          <p:nvPr/>
        </p:nvSpPr>
        <p:spPr>
          <a:xfrm>
            <a:off x="1973365" y="901138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Type/Class</a:t>
            </a:r>
            <a:r>
              <a:rPr dirty="0"/>
              <a:t>:</a:t>
            </a:r>
          </a:p>
        </p:txBody>
      </p:sp>
      <p:sp>
        <p:nvSpPr>
          <p:cNvPr id="890" name="Plots:">
            <a:extLst>
              <a:ext uri="{FF2B5EF4-FFF2-40B4-BE49-F238E27FC236}">
                <a16:creationId xmlns:a16="http://schemas.microsoft.com/office/drawing/2014/main" id="{5793B11C-3ED5-24B4-7BD4-8585E7EBFE44}"/>
              </a:ext>
            </a:extLst>
          </p:cNvPr>
          <p:cNvSpPr txBox="1"/>
          <p:nvPr/>
        </p:nvSpPr>
        <p:spPr>
          <a:xfrm>
            <a:off x="11144532" y="11143497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Plots:</a:t>
            </a:r>
          </a:p>
        </p:txBody>
      </p:sp>
      <p:sp>
        <p:nvSpPr>
          <p:cNvPr id="891" name="c() # vector…">
            <a:extLst>
              <a:ext uri="{FF2B5EF4-FFF2-40B4-BE49-F238E27FC236}">
                <a16:creationId xmlns:a16="http://schemas.microsoft.com/office/drawing/2014/main" id="{7FE705EE-0397-6215-46C5-B6CD3D0545FB}"/>
              </a:ext>
            </a:extLst>
          </p:cNvPr>
          <p:cNvSpPr txBox="1"/>
          <p:nvPr/>
        </p:nvSpPr>
        <p:spPr>
          <a:xfrm>
            <a:off x="11415837" y="7112372"/>
            <a:ext cx="769984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view()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view data as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table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extract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column from dataframe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nrow</a:t>
            </a:r>
            <a:r>
              <a:rPr lang="da-DK" dirty="0"/>
              <a:t>(df), </a:t>
            </a:r>
            <a:r>
              <a:rPr lang="da-DK" dirty="0" err="1"/>
              <a:t>ncol</a:t>
            </a:r>
            <a:r>
              <a:rPr lang="da-DK" dirty="0"/>
              <a:t>(df)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number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of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rows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/columns</a:t>
            </a:r>
            <a:endParaRPr dirty="0"/>
          </a:p>
        </p:txBody>
      </p:sp>
      <p:sp>
        <p:nvSpPr>
          <p:cNvPr id="892" name="is.numeric(x) (character, factor, integer, etc.)…">
            <a:extLst>
              <a:ext uri="{FF2B5EF4-FFF2-40B4-BE49-F238E27FC236}">
                <a16:creationId xmlns:a16="http://schemas.microsoft.com/office/drawing/2014/main" id="{52C686BE-FB89-2EBA-7387-1A09017F5325}"/>
              </a:ext>
            </a:extLst>
          </p:cNvPr>
          <p:cNvSpPr txBox="1"/>
          <p:nvPr/>
        </p:nvSpPr>
        <p:spPr>
          <a:xfrm>
            <a:off x="1971454" y="9427697"/>
            <a:ext cx="1614642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class()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type/class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is.character</a:t>
            </a:r>
            <a:r>
              <a:rPr lang="da-DK" dirty="0"/>
              <a:t>(), </a:t>
            </a:r>
            <a:r>
              <a:rPr lang="da-DK" dirty="0" err="1"/>
              <a:t>is.factor</a:t>
            </a:r>
            <a:r>
              <a:rPr lang="da-DK" dirty="0"/>
              <a:t>(), </a:t>
            </a:r>
            <a:r>
              <a:rPr lang="da-DK" dirty="0" err="1"/>
              <a:t>is.integer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get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as.numeric</a:t>
            </a:r>
            <a:r>
              <a:rPr dirty="0"/>
              <a:t>(x)</a:t>
            </a:r>
            <a:r>
              <a:rPr lang="da-DK" dirty="0"/>
              <a:t>, </a:t>
            </a:r>
            <a:r>
              <a:rPr lang="da-DK" dirty="0" err="1"/>
              <a:t>as.character</a:t>
            </a:r>
            <a:r>
              <a:rPr lang="da-DK" dirty="0"/>
              <a:t>(), </a:t>
            </a:r>
            <a:r>
              <a:rPr lang="da-DK" dirty="0" err="1"/>
              <a:t>as.factor</a:t>
            </a:r>
            <a:r>
              <a:rPr lang="da-DK" dirty="0"/>
              <a:t>(), </a:t>
            </a:r>
            <a:r>
              <a:rPr lang="da-DK" dirty="0" err="1"/>
              <a:t>as.integer</a:t>
            </a:r>
            <a:r>
              <a:rPr lang="da-DK" dirty="0"/>
              <a:t>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change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data type</a:t>
            </a:r>
            <a:endParaRPr dirty="0"/>
          </a:p>
        </p:txBody>
      </p:sp>
      <p:sp>
        <p:nvSpPr>
          <p:cNvPr id="893" name="head(df, n=10), df[1:10,] tail(df, n=10)…">
            <a:extLst>
              <a:ext uri="{FF2B5EF4-FFF2-40B4-BE49-F238E27FC236}">
                <a16:creationId xmlns:a16="http://schemas.microsoft.com/office/drawing/2014/main" id="{74313197-C793-E1AC-0B6D-6C464ECB3C78}"/>
              </a:ext>
            </a:extLst>
          </p:cNvPr>
          <p:cNvSpPr txBox="1"/>
          <p:nvPr/>
        </p:nvSpPr>
        <p:spPr>
          <a:xfrm>
            <a:off x="1973365" y="7376243"/>
            <a:ext cx="92378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head(</a:t>
            </a:r>
            <a:r>
              <a:rPr dirty="0" err="1"/>
              <a:t>df</a:t>
            </a:r>
            <a:r>
              <a:rPr dirty="0"/>
              <a:t>, n=10), tail(</a:t>
            </a:r>
            <a:r>
              <a:rPr dirty="0" err="1"/>
              <a:t>df</a:t>
            </a:r>
            <a:r>
              <a:rPr dirty="0"/>
              <a:t>, n=10)</a:t>
            </a:r>
            <a:r>
              <a:rPr lang="da-DK"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first or last 10 rows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unique(), table()</a:t>
            </a:r>
            <a:r>
              <a:rPr lang="da-DK" dirty="0"/>
              <a:t>, </a:t>
            </a:r>
            <a:r>
              <a:rPr lang="da-DK" dirty="0" err="1"/>
              <a:t>count</a:t>
            </a:r>
            <a:r>
              <a:rPr lang="da-DK" dirty="0"/>
              <a:t>()</a:t>
            </a:r>
            <a:r>
              <a:rPr dirty="0"/>
              <a:t> 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# unique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, count </a:t>
            </a:r>
            <a:r>
              <a:rPr dirty="0" err="1">
                <a:solidFill>
                  <a:srgbClr val="DA8522">
                    <a:alpha val="76291"/>
                  </a:srgbClr>
                </a:solidFill>
              </a:rPr>
              <a:t>vals</a:t>
            </a:r>
            <a:endParaRPr dirty="0">
              <a:solidFill>
                <a:srgbClr val="DA8522">
                  <a:alpha val="76291"/>
                </a:srgbClr>
              </a:solidFill>
            </a:endParaRPr>
          </a:p>
        </p:txBody>
      </p:sp>
      <p:sp>
        <p:nvSpPr>
          <p:cNvPr id="894" name="read.xlsx('name.xlsx'), read.delim('name.txt', sep ='\t') read.csv('name.csv', sep=';')">
            <a:extLst>
              <a:ext uri="{FF2B5EF4-FFF2-40B4-BE49-F238E27FC236}">
                <a16:creationId xmlns:a16="http://schemas.microsoft.com/office/drawing/2014/main" id="{C6012A5A-86B7-95E8-1646-245A71C05DA0}"/>
              </a:ext>
            </a:extLst>
          </p:cNvPr>
          <p:cNvSpPr txBox="1"/>
          <p:nvPr/>
        </p:nvSpPr>
        <p:spPr>
          <a:xfrm>
            <a:off x="11057737" y="5126613"/>
            <a:ext cx="827590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read.xlsx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name.xlsx</a:t>
            </a:r>
            <a:r>
              <a:rPr lang="da-DK" dirty="0"/>
              <a:t>”)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library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(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readxl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)</a:t>
            </a:r>
          </a:p>
          <a:p>
            <a:r>
              <a:rPr dirty="0" err="1"/>
              <a:t>read.delim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name.txt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 =</a:t>
            </a:r>
            <a:r>
              <a:rPr lang="da-DK" dirty="0"/>
              <a:t>"</a:t>
            </a:r>
            <a:r>
              <a:rPr dirty="0"/>
              <a:t>\t</a:t>
            </a:r>
            <a:r>
              <a:rPr lang="da-DK" dirty="0"/>
              <a:t>"</a:t>
            </a:r>
            <a:r>
              <a:rPr dirty="0"/>
              <a:t>) </a:t>
            </a:r>
            <a:r>
              <a:rPr dirty="0" err="1"/>
              <a:t>read.csv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 err="1"/>
              <a:t>name.csv</a:t>
            </a:r>
            <a:r>
              <a:rPr lang="da-DK" dirty="0"/>
              <a:t>"</a:t>
            </a:r>
            <a:r>
              <a:rPr dirty="0"/>
              <a:t>, </a:t>
            </a:r>
            <a:r>
              <a:rPr dirty="0" err="1"/>
              <a:t>sep</a:t>
            </a:r>
            <a:r>
              <a:rPr dirty="0"/>
              <a:t>=</a:t>
            </a:r>
            <a:r>
              <a:rPr lang="da-DK" dirty="0"/>
              <a:t>"</a:t>
            </a:r>
            <a:r>
              <a:rPr dirty="0"/>
              <a:t>;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895" name="Rectangle">
            <a:extLst>
              <a:ext uri="{FF2B5EF4-FFF2-40B4-BE49-F238E27FC236}">
                <a16:creationId xmlns:a16="http://schemas.microsoft.com/office/drawing/2014/main" id="{17C5E2E6-392A-0B19-95EB-8C4B37E949F8}"/>
              </a:ext>
            </a:extLst>
          </p:cNvPr>
          <p:cNvSpPr/>
          <p:nvPr/>
        </p:nvSpPr>
        <p:spPr>
          <a:xfrm>
            <a:off x="19334808" y="4585842"/>
            <a:ext cx="4409739" cy="181105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CHUNK OPTIONS">
            <a:extLst>
              <a:ext uri="{FF2B5EF4-FFF2-40B4-BE49-F238E27FC236}">
                <a16:creationId xmlns:a16="http://schemas.microsoft.com/office/drawing/2014/main" id="{4304298D-0873-8CCE-4FE1-957C8A55B75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897" name="GETTING…">
            <a:extLst>
              <a:ext uri="{FF2B5EF4-FFF2-40B4-BE49-F238E27FC236}">
                <a16:creationId xmlns:a16="http://schemas.microsoft.com/office/drawing/2014/main" id="{7C8CDBCD-6C0A-6777-5D16-38858EC6C3F7}"/>
              </a:ext>
            </a:extLst>
          </p:cNvPr>
          <p:cNvSpPr txBox="1"/>
          <p:nvPr/>
        </p:nvSpPr>
        <p:spPr>
          <a:xfrm>
            <a:off x="20642510" y="4983369"/>
            <a:ext cx="2239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898" name="Rectangle">
            <a:extLst>
              <a:ext uri="{FF2B5EF4-FFF2-40B4-BE49-F238E27FC236}">
                <a16:creationId xmlns:a16="http://schemas.microsoft.com/office/drawing/2014/main" id="{122F2545-BA34-1837-F78C-DC0DCEB2F9BA}"/>
              </a:ext>
            </a:extLst>
          </p:cNvPr>
          <p:cNvSpPr/>
          <p:nvPr/>
        </p:nvSpPr>
        <p:spPr>
          <a:xfrm>
            <a:off x="19320251" y="6744331"/>
            <a:ext cx="4409739" cy="1811055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9" name="DATA STRUCTURES &amp; OVERVIEW">
            <a:extLst>
              <a:ext uri="{FF2B5EF4-FFF2-40B4-BE49-F238E27FC236}">
                <a16:creationId xmlns:a16="http://schemas.microsoft.com/office/drawing/2014/main" id="{62932DB4-5884-4597-C852-DCD6E65B4512}"/>
              </a:ext>
            </a:extLst>
          </p:cNvPr>
          <p:cNvSpPr txBox="1"/>
          <p:nvPr/>
        </p:nvSpPr>
        <p:spPr>
          <a:xfrm>
            <a:off x="19540345" y="7370074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OVERVIEW </a:t>
            </a:r>
          </a:p>
        </p:txBody>
      </p:sp>
      <p:sp>
        <p:nvSpPr>
          <p:cNvPr id="900" name="getwd(), setwd() # location…">
            <a:extLst>
              <a:ext uri="{FF2B5EF4-FFF2-40B4-BE49-F238E27FC236}">
                <a16:creationId xmlns:a16="http://schemas.microsoft.com/office/drawing/2014/main" id="{E87B9579-D94D-1A3B-7F49-CB073CC8585A}"/>
              </a:ext>
            </a:extLst>
          </p:cNvPr>
          <p:cNvSpPr txBox="1"/>
          <p:nvPr/>
        </p:nvSpPr>
        <p:spPr>
          <a:xfrm>
            <a:off x="1966822" y="5137581"/>
            <a:ext cx="877800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getwd</a:t>
            </a:r>
            <a:r>
              <a:rPr dirty="0"/>
              <a:t>()</a:t>
            </a:r>
            <a:r>
              <a:rPr dirty="0">
                <a:solidFill>
                  <a:srgbClr val="DA8522">
                    <a:alpha val="76291"/>
                  </a:srgbClr>
                </a:solidFill>
              </a:rPr>
              <a:t> # location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lang="da-DK" dirty="0"/>
              <a:t>"</a:t>
            </a:r>
            <a:r>
              <a:rPr dirty="0"/>
              <a:t>p</a:t>
            </a:r>
            <a:r>
              <a:rPr lang="da-DK" dirty="0" err="1"/>
              <a:t>ackage</a:t>
            </a:r>
            <a:r>
              <a:rPr lang="da-DK" dirty="0"/>
              <a:t>_</a:t>
            </a:r>
            <a:r>
              <a:rPr dirty="0"/>
              <a:t>name</a:t>
            </a:r>
            <a:r>
              <a:rPr lang="da-DK" dirty="0"/>
              <a:t>"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install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library(</a:t>
            </a:r>
            <a:r>
              <a:rPr lang="da-DK" dirty="0" err="1"/>
              <a:t>package_name</a:t>
            </a:r>
            <a:r>
              <a:rPr dirty="0"/>
              <a:t>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load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packages</a:t>
            </a:r>
            <a:endParaRPr dirty="0"/>
          </a:p>
        </p:txBody>
      </p:sp>
      <p:sp>
        <p:nvSpPr>
          <p:cNvPr id="904" name="Other:">
            <a:extLst>
              <a:ext uri="{FF2B5EF4-FFF2-40B4-BE49-F238E27FC236}">
                <a16:creationId xmlns:a16="http://schemas.microsoft.com/office/drawing/2014/main" id="{24D1FA99-1F82-3B0C-C66D-A4543CCD0B40}"/>
              </a:ext>
            </a:extLst>
          </p:cNvPr>
          <p:cNvSpPr txBox="1"/>
          <p:nvPr/>
        </p:nvSpPr>
        <p:spPr>
          <a:xfrm>
            <a:off x="1966821" y="11164679"/>
            <a:ext cx="488054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Summary </a:t>
            </a:r>
            <a:r>
              <a:rPr lang="da-DK" dirty="0" err="1"/>
              <a:t>statistics</a:t>
            </a:r>
            <a:r>
              <a:rPr dirty="0"/>
              <a:t>:</a:t>
            </a:r>
          </a:p>
        </p:txBody>
      </p:sp>
      <p:sp>
        <p:nvSpPr>
          <p:cNvPr id="905" name="seq(1, 10, by = 1.0) # sequence from-to…">
            <a:extLst>
              <a:ext uri="{FF2B5EF4-FFF2-40B4-BE49-F238E27FC236}">
                <a16:creationId xmlns:a16="http://schemas.microsoft.com/office/drawing/2014/main" id="{7787B294-589F-2D6A-D7FB-DBF7F8082EDC}"/>
              </a:ext>
            </a:extLst>
          </p:cNvPr>
          <p:cNvSpPr txBox="1"/>
          <p:nvPr/>
        </p:nvSpPr>
        <p:spPr>
          <a:xfrm>
            <a:off x="1977753" y="11607837"/>
            <a:ext cx="752635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summary()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summary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statistics</a:t>
            </a:r>
            <a:endParaRPr lang="da-DK" dirty="0">
              <a:solidFill>
                <a:srgbClr val="DA8522">
                  <a:alpha val="76291"/>
                </a:srgbClr>
              </a:solidFill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mean</a:t>
            </a:r>
            <a:r>
              <a:rPr lang="da-DK" dirty="0"/>
              <a:t>(), median(), </a:t>
            </a:r>
            <a:r>
              <a:rPr lang="da-DK" dirty="0" err="1"/>
              <a:t>sd</a:t>
            </a:r>
            <a:r>
              <a:rPr lang="da-DK" dirty="0"/>
              <a:t>(), sum()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n()</a:t>
            </a:r>
          </a:p>
        </p:txBody>
      </p:sp>
      <p:sp>
        <p:nvSpPr>
          <p:cNvPr id="906" name="Rectangle">
            <a:extLst>
              <a:ext uri="{FF2B5EF4-FFF2-40B4-BE49-F238E27FC236}">
                <a16:creationId xmlns:a16="http://schemas.microsoft.com/office/drawing/2014/main" id="{D696B75D-81E0-A5DC-68E1-459DEC5FE0B6}"/>
              </a:ext>
            </a:extLst>
          </p:cNvPr>
          <p:cNvSpPr/>
          <p:nvPr/>
        </p:nvSpPr>
        <p:spPr>
          <a:xfrm>
            <a:off x="19374122" y="8898558"/>
            <a:ext cx="4409739" cy="1811055"/>
          </a:xfrm>
          <a:prstGeom prst="rect">
            <a:avLst/>
          </a:prstGeom>
          <a:solidFill>
            <a:srgbClr val="B39C8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DATA TYPES &amp; STRINGS">
            <a:extLst>
              <a:ext uri="{FF2B5EF4-FFF2-40B4-BE49-F238E27FC236}">
                <a16:creationId xmlns:a16="http://schemas.microsoft.com/office/drawing/2014/main" id="{4D0A1E20-57DA-0632-B7B0-D7BD8209D2F6}"/>
              </a:ext>
            </a:extLst>
          </p:cNvPr>
          <p:cNvSpPr txBox="1"/>
          <p:nvPr/>
        </p:nvSpPr>
        <p:spPr>
          <a:xfrm>
            <a:off x="19641945" y="9570939"/>
            <a:ext cx="39756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TYPES</a:t>
            </a:r>
          </a:p>
        </p:txBody>
      </p:sp>
      <p:sp>
        <p:nvSpPr>
          <p:cNvPr id="908" name="Rectangle">
            <a:extLst>
              <a:ext uri="{FF2B5EF4-FFF2-40B4-BE49-F238E27FC236}">
                <a16:creationId xmlns:a16="http://schemas.microsoft.com/office/drawing/2014/main" id="{4C4F8CA1-3A8B-492C-0B7D-1D21C14A84C2}"/>
              </a:ext>
            </a:extLst>
          </p:cNvPr>
          <p:cNvSpPr/>
          <p:nvPr/>
        </p:nvSpPr>
        <p:spPr>
          <a:xfrm>
            <a:off x="19374122" y="11053536"/>
            <a:ext cx="4409739" cy="1811055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VECTORS &amp;…">
            <a:extLst>
              <a:ext uri="{FF2B5EF4-FFF2-40B4-BE49-F238E27FC236}">
                <a16:creationId xmlns:a16="http://schemas.microsoft.com/office/drawing/2014/main" id="{663B0BF0-3C08-674B-D52C-7B0BEEE820A2}"/>
              </a:ext>
            </a:extLst>
          </p:cNvPr>
          <p:cNvSpPr txBox="1"/>
          <p:nvPr/>
        </p:nvSpPr>
        <p:spPr>
          <a:xfrm>
            <a:off x="19629245" y="11465866"/>
            <a:ext cx="3975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STATISTICS</a:t>
            </a:r>
            <a:r>
              <a:rPr dirty="0"/>
              <a:t> &amp; </a:t>
            </a:r>
          </a:p>
          <a:p>
            <a: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BASE PLOTS</a:t>
            </a:r>
          </a:p>
        </p:txBody>
      </p:sp>
    </p:spTree>
    <p:extLst>
      <p:ext uri="{BB962C8B-B14F-4D97-AF65-F5344CB8AC3E}">
        <p14:creationId xmlns:p14="http://schemas.microsoft.com/office/powerpoint/2010/main" val="129423063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D956-A931-81D1-CE00-C707C83C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Rectangle">
            <a:extLst>
              <a:ext uri="{FF2B5EF4-FFF2-40B4-BE49-F238E27FC236}">
                <a16:creationId xmlns:a16="http://schemas.microsoft.com/office/drawing/2014/main" id="{F1A4EE30-5BE0-655D-8AA8-6D16C7733F39}"/>
              </a:ext>
            </a:extLst>
          </p:cNvPr>
          <p:cNvSpPr/>
          <p:nvPr/>
        </p:nvSpPr>
        <p:spPr>
          <a:xfrm>
            <a:off x="-29388" y="-19956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2" name="Oval 16">
            <a:extLst>
              <a:ext uri="{FF2B5EF4-FFF2-40B4-BE49-F238E27FC236}">
                <a16:creationId xmlns:a16="http://schemas.microsoft.com/office/drawing/2014/main" id="{28C51954-4661-A9A9-F5EB-C22F4E27CA8E}"/>
              </a:ext>
            </a:extLst>
          </p:cNvPr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3" name="25">
            <a:extLst>
              <a:ext uri="{FF2B5EF4-FFF2-40B4-BE49-F238E27FC236}">
                <a16:creationId xmlns:a16="http://schemas.microsoft.com/office/drawing/2014/main" id="{64BDFE49-7248-384B-ECF8-20F0E1BD5785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</a:t>
            </a:r>
            <a:r>
              <a:rPr dirty="0"/>
              <a:t>5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317" name="Group">
            <a:extLst>
              <a:ext uri="{FF2B5EF4-FFF2-40B4-BE49-F238E27FC236}">
                <a16:creationId xmlns:a16="http://schemas.microsoft.com/office/drawing/2014/main" id="{12F583D3-7AF7-DB23-35F4-C850FB84207D}"/>
              </a:ext>
            </a:extLst>
          </p:cNvPr>
          <p:cNvGrpSpPr/>
          <p:nvPr/>
        </p:nvGrpSpPr>
        <p:grpSpPr>
          <a:xfrm>
            <a:off x="5888933" y="1262859"/>
            <a:ext cx="11656977" cy="1871751"/>
            <a:chOff x="-1319162" y="143607"/>
            <a:chExt cx="11656975" cy="1871749"/>
          </a:xfrm>
        </p:grpSpPr>
        <p:sp>
          <p:nvSpPr>
            <p:cNvPr id="1314" name="RMARKDOWN CHEAT SHEET">
              <a:extLst>
                <a:ext uri="{FF2B5EF4-FFF2-40B4-BE49-F238E27FC236}">
                  <a16:creationId xmlns:a16="http://schemas.microsoft.com/office/drawing/2014/main" id="{5EAC9E67-51A3-A618-78E0-75CFCC5A1CFC}"/>
                </a:ext>
              </a:extLst>
            </p:cNvPr>
            <p:cNvSpPr txBox="1"/>
            <p:nvPr/>
          </p:nvSpPr>
          <p:spPr>
            <a:xfrm>
              <a:off x="-1319162" y="898027"/>
              <a:ext cx="9372505" cy="111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QUATO</a:t>
              </a:r>
              <a:r>
                <a:rPr dirty="0"/>
                <a:t> CHEAT SHEET </a:t>
              </a:r>
            </a:p>
          </p:txBody>
        </p:sp>
        <p:sp>
          <p:nvSpPr>
            <p:cNvPr id="1315" name="https://rstudio.com/wp-content/uploads/2016/03/rmarkdown-cheatsheet-2.0.pdf">
              <a:extLst>
                <a:ext uri="{FF2B5EF4-FFF2-40B4-BE49-F238E27FC236}">
                  <a16:creationId xmlns:a16="http://schemas.microsoft.com/office/drawing/2014/main" id="{65C7DE0A-6B2E-7DA2-FCD9-E14605A2E407}"/>
                </a:ext>
              </a:extLst>
            </p:cNvPr>
            <p:cNvSpPr txBox="1"/>
            <p:nvPr/>
          </p:nvSpPr>
          <p:spPr>
            <a:xfrm>
              <a:off x="1626790" y="143607"/>
              <a:ext cx="8711023" cy="100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 err="1"/>
                <a:t>https</a:t>
              </a:r>
              <a:r>
                <a:rPr lang="da-DK" dirty="0"/>
                <a:t>://</a:t>
              </a:r>
              <a:r>
                <a:rPr lang="da-DK" dirty="0" err="1"/>
                <a:t>quarto.org</a:t>
              </a:r>
              <a:endParaRPr dirty="0"/>
            </a:p>
          </p:txBody>
        </p:sp>
        <p:sp>
          <p:nvSpPr>
            <p:cNvPr id="1316" name="Line">
              <a:extLst>
                <a:ext uri="{FF2B5EF4-FFF2-40B4-BE49-F238E27FC236}">
                  <a16:creationId xmlns:a16="http://schemas.microsoft.com/office/drawing/2014/main" id="{A309DE4B-1B97-09F9-99AA-2010473C06EF}"/>
                </a:ext>
              </a:extLst>
            </p:cNvPr>
            <p:cNvSpPr/>
            <p:nvPr/>
          </p:nvSpPr>
          <p:spPr>
            <a:xfrm>
              <a:off x="-36743" y="349294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18" name="Группа 36">
            <a:extLst>
              <a:ext uri="{FF2B5EF4-FFF2-40B4-BE49-F238E27FC236}">
                <a16:creationId xmlns:a16="http://schemas.microsoft.com/office/drawing/2014/main" id="{BA6F8139-4F45-7E24-400C-DA199471215F}"/>
              </a:ext>
            </a:extLst>
          </p:cNvPr>
          <p:cNvSpPr/>
          <p:nvPr/>
        </p:nvSpPr>
        <p:spPr>
          <a:xfrm>
            <a:off x="1266262" y="4596970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 dirty="0"/>
          </a:p>
        </p:txBody>
      </p:sp>
      <p:sp>
        <p:nvSpPr>
          <p:cNvPr id="1319" name="Группа 63">
            <a:extLst>
              <a:ext uri="{FF2B5EF4-FFF2-40B4-BE49-F238E27FC236}">
                <a16:creationId xmlns:a16="http://schemas.microsoft.com/office/drawing/2014/main" id="{64352997-7E5A-7330-B9B5-531AEFEE8B9F}"/>
              </a:ext>
            </a:extLst>
          </p:cNvPr>
          <p:cNvSpPr/>
          <p:nvPr/>
        </p:nvSpPr>
        <p:spPr>
          <a:xfrm>
            <a:off x="1266262" y="751959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0" name="Группа 69">
            <a:extLst>
              <a:ext uri="{FF2B5EF4-FFF2-40B4-BE49-F238E27FC236}">
                <a16:creationId xmlns:a16="http://schemas.microsoft.com/office/drawing/2014/main" id="{4079A3E0-1C7F-2275-3E7E-865D95D0BEF8}"/>
              </a:ext>
            </a:extLst>
          </p:cNvPr>
          <p:cNvSpPr/>
          <p:nvPr/>
        </p:nvSpPr>
        <p:spPr>
          <a:xfrm>
            <a:off x="1266262" y="10442229"/>
            <a:ext cx="19054757" cy="242603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321" name="Line">
            <a:extLst>
              <a:ext uri="{FF2B5EF4-FFF2-40B4-BE49-F238E27FC236}">
                <a16:creationId xmlns:a16="http://schemas.microsoft.com/office/drawing/2014/main" id="{ABEF8754-C231-A2AB-460A-440A17FB0AAA}"/>
              </a:ext>
            </a:extLst>
          </p:cNvPr>
          <p:cNvSpPr/>
          <p:nvPr/>
        </p:nvSpPr>
        <p:spPr>
          <a:xfrm flipV="1">
            <a:off x="10406700" y="4779297"/>
            <a:ext cx="1" cy="2042311"/>
          </a:xfrm>
          <a:prstGeom prst="line">
            <a:avLst/>
          </a:prstGeom>
          <a:ln w="50800">
            <a:solidFill>
              <a:srgbClr val="3C3A4B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2" name="Line">
            <a:extLst>
              <a:ext uri="{FF2B5EF4-FFF2-40B4-BE49-F238E27FC236}">
                <a16:creationId xmlns:a16="http://schemas.microsoft.com/office/drawing/2014/main" id="{9953FEB3-248A-9016-2C8D-01184DFB0E3B}"/>
              </a:ext>
            </a:extLst>
          </p:cNvPr>
          <p:cNvSpPr/>
          <p:nvPr/>
        </p:nvSpPr>
        <p:spPr>
          <a:xfrm flipV="1">
            <a:off x="9499677" y="10643627"/>
            <a:ext cx="1" cy="2115804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3" name="Begin .Rmd:">
            <a:extLst>
              <a:ext uri="{FF2B5EF4-FFF2-40B4-BE49-F238E27FC236}">
                <a16:creationId xmlns:a16="http://schemas.microsoft.com/office/drawing/2014/main" id="{ED012538-D166-C86E-D997-CD39D5223D96}"/>
              </a:ext>
            </a:extLst>
          </p:cNvPr>
          <p:cNvSpPr txBox="1"/>
          <p:nvPr/>
        </p:nvSpPr>
        <p:spPr>
          <a:xfrm>
            <a:off x="1587259" y="4782683"/>
            <a:ext cx="4430765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YAML parameter</a:t>
            </a:r>
            <a:r>
              <a:rPr dirty="0"/>
              <a:t>:</a:t>
            </a:r>
          </a:p>
        </p:txBody>
      </p:sp>
      <p:sp>
        <p:nvSpPr>
          <p:cNvPr id="1324" name="Code Chunk:">
            <a:extLst>
              <a:ext uri="{FF2B5EF4-FFF2-40B4-BE49-F238E27FC236}">
                <a16:creationId xmlns:a16="http://schemas.microsoft.com/office/drawing/2014/main" id="{04750258-D53D-1623-EB42-DC77D207546F}"/>
              </a:ext>
            </a:extLst>
          </p:cNvPr>
          <p:cNvSpPr txBox="1"/>
          <p:nvPr/>
        </p:nvSpPr>
        <p:spPr>
          <a:xfrm>
            <a:off x="10850171" y="47569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Chunk:</a:t>
            </a:r>
          </a:p>
        </p:txBody>
      </p:sp>
      <p:sp>
        <p:nvSpPr>
          <p:cNvPr id="1325" name="---…">
            <a:extLst>
              <a:ext uri="{FF2B5EF4-FFF2-40B4-BE49-F238E27FC236}">
                <a16:creationId xmlns:a16="http://schemas.microsoft.com/office/drawing/2014/main" id="{5C736795-1B5A-D659-97C1-4FC836B05723}"/>
              </a:ext>
            </a:extLst>
          </p:cNvPr>
          <p:cNvSpPr txBox="1"/>
          <p:nvPr/>
        </p:nvSpPr>
        <p:spPr>
          <a:xfrm>
            <a:off x="1587259" y="5102123"/>
            <a:ext cx="65112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title: My Project Name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output:</a:t>
            </a:r>
          </a:p>
          <a:p>
            <a:pPr lvl="1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html_document</a:t>
            </a:r>
            <a:r>
              <a:rPr dirty="0"/>
              <a:t> (</a:t>
            </a:r>
            <a:r>
              <a:rPr dirty="0" err="1"/>
              <a:t>pdf_document</a:t>
            </a:r>
            <a:r>
              <a:rPr dirty="0"/>
              <a:t>, …)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---</a:t>
            </a:r>
          </a:p>
        </p:txBody>
      </p:sp>
      <p:sp>
        <p:nvSpPr>
          <p:cNvPr id="1326" name="Figure Options:">
            <a:extLst>
              <a:ext uri="{FF2B5EF4-FFF2-40B4-BE49-F238E27FC236}">
                <a16:creationId xmlns:a16="http://schemas.microsoft.com/office/drawing/2014/main" id="{A199AFE5-F588-6FD1-0BF8-4BA19D12AEB4}"/>
              </a:ext>
            </a:extLst>
          </p:cNvPr>
          <p:cNvSpPr txBox="1"/>
          <p:nvPr/>
        </p:nvSpPr>
        <p:spPr>
          <a:xfrm>
            <a:off x="12659888" y="7708638"/>
            <a:ext cx="42615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Figure Options:</a:t>
            </a:r>
          </a:p>
        </p:txBody>
      </p:sp>
      <p:sp>
        <p:nvSpPr>
          <p:cNvPr id="1327" name="Code Options:">
            <a:extLst>
              <a:ext uri="{FF2B5EF4-FFF2-40B4-BE49-F238E27FC236}">
                <a16:creationId xmlns:a16="http://schemas.microsoft.com/office/drawing/2014/main" id="{774D71C8-A85C-B127-EDF8-0D65F6295C34}"/>
              </a:ext>
            </a:extLst>
          </p:cNvPr>
          <p:cNvSpPr txBox="1"/>
          <p:nvPr/>
        </p:nvSpPr>
        <p:spPr>
          <a:xfrm>
            <a:off x="1587259" y="7710413"/>
            <a:ext cx="42690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Code Options:</a:t>
            </a:r>
          </a:p>
        </p:txBody>
      </p:sp>
      <p:sp>
        <p:nvSpPr>
          <p:cNvPr id="1328" name="Header:">
            <a:extLst>
              <a:ext uri="{FF2B5EF4-FFF2-40B4-BE49-F238E27FC236}">
                <a16:creationId xmlns:a16="http://schemas.microsoft.com/office/drawing/2014/main" id="{F5FFA118-9D38-803E-D702-8EF8E5F56051}"/>
              </a:ext>
            </a:extLst>
          </p:cNvPr>
          <p:cNvSpPr txBox="1"/>
          <p:nvPr/>
        </p:nvSpPr>
        <p:spPr>
          <a:xfrm>
            <a:off x="1582540" y="10626497"/>
            <a:ext cx="3236239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Source mode:</a:t>
            </a:r>
          </a:p>
          <a:p>
            <a:r>
              <a:rPr dirty="0"/>
              <a:t>Header</a:t>
            </a:r>
          </a:p>
        </p:txBody>
      </p:sp>
      <p:sp>
        <p:nvSpPr>
          <p:cNvPr id="1329" name="Rectangle">
            <a:extLst>
              <a:ext uri="{FF2B5EF4-FFF2-40B4-BE49-F238E27FC236}">
                <a16:creationId xmlns:a16="http://schemas.microsoft.com/office/drawing/2014/main" id="{27C80E05-6221-70E6-D5B4-0C7EA551767D}"/>
              </a:ext>
            </a:extLst>
          </p:cNvPr>
          <p:cNvSpPr/>
          <p:nvPr/>
        </p:nvSpPr>
        <p:spPr>
          <a:xfrm>
            <a:off x="20635571" y="4597454"/>
            <a:ext cx="2644505" cy="2425069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0" name="Rectangle">
            <a:extLst>
              <a:ext uri="{FF2B5EF4-FFF2-40B4-BE49-F238E27FC236}">
                <a16:creationId xmlns:a16="http://schemas.microsoft.com/office/drawing/2014/main" id="{90ED92FE-57FA-51BC-CCE7-FC2530140312}"/>
              </a:ext>
            </a:extLst>
          </p:cNvPr>
          <p:cNvSpPr/>
          <p:nvPr/>
        </p:nvSpPr>
        <p:spPr>
          <a:xfrm>
            <a:off x="20646710" y="7513315"/>
            <a:ext cx="2633367" cy="2425069"/>
          </a:xfrm>
          <a:prstGeom prst="rect">
            <a:avLst/>
          </a:prstGeom>
          <a:solidFill>
            <a:srgbClr val="747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1" name="Rectangle">
            <a:extLst>
              <a:ext uri="{FF2B5EF4-FFF2-40B4-BE49-F238E27FC236}">
                <a16:creationId xmlns:a16="http://schemas.microsoft.com/office/drawing/2014/main" id="{7778B219-51A8-7108-4708-BCB7F05FA1E5}"/>
              </a:ext>
            </a:extLst>
          </p:cNvPr>
          <p:cNvSpPr/>
          <p:nvPr/>
        </p:nvSpPr>
        <p:spPr>
          <a:xfrm>
            <a:off x="20646710" y="10442713"/>
            <a:ext cx="2633367" cy="2425069"/>
          </a:xfrm>
          <a:prstGeom prst="rect">
            <a:avLst/>
          </a:prstGeom>
          <a:solidFill>
            <a:srgbClr val="880C0A">
              <a:alpha val="678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2" name="CHUNK OPTIONS">
            <a:extLst>
              <a:ext uri="{FF2B5EF4-FFF2-40B4-BE49-F238E27FC236}">
                <a16:creationId xmlns:a16="http://schemas.microsoft.com/office/drawing/2014/main" id="{F18E8FB3-BCC5-4E24-00C3-D42FEFAF6588}"/>
              </a:ext>
            </a:extLst>
          </p:cNvPr>
          <p:cNvSpPr txBox="1"/>
          <p:nvPr/>
        </p:nvSpPr>
        <p:spPr>
          <a:xfrm>
            <a:off x="21008643" y="8224618"/>
            <a:ext cx="18729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CHUNK OPTIONS</a:t>
            </a:r>
          </a:p>
        </p:txBody>
      </p:sp>
      <p:sp>
        <p:nvSpPr>
          <p:cNvPr id="1333" name="GETTING…">
            <a:extLst>
              <a:ext uri="{FF2B5EF4-FFF2-40B4-BE49-F238E27FC236}">
                <a16:creationId xmlns:a16="http://schemas.microsoft.com/office/drawing/2014/main" id="{7FC38EA5-BC8A-5230-5CD1-8BBFD35FA570}"/>
              </a:ext>
            </a:extLst>
          </p:cNvPr>
          <p:cNvSpPr txBox="1"/>
          <p:nvPr/>
        </p:nvSpPr>
        <p:spPr>
          <a:xfrm>
            <a:off x="21021342" y="5301987"/>
            <a:ext cx="2083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GETTING</a:t>
            </a:r>
          </a:p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STARTED</a:t>
            </a:r>
          </a:p>
        </p:txBody>
      </p:sp>
      <p:sp>
        <p:nvSpPr>
          <p:cNvPr id="1338" name="echo (= TRUE or FALSE - print my code)…">
            <a:extLst>
              <a:ext uri="{FF2B5EF4-FFF2-40B4-BE49-F238E27FC236}">
                <a16:creationId xmlns:a16="http://schemas.microsoft.com/office/drawing/2014/main" id="{20554135-B715-F84B-01E2-817A0C8F66D4}"/>
              </a:ext>
            </a:extLst>
          </p:cNvPr>
          <p:cNvSpPr txBox="1"/>
          <p:nvPr/>
        </p:nvSpPr>
        <p:spPr>
          <a:xfrm>
            <a:off x="1587259" y="8188160"/>
            <a:ext cx="1122085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echo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print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eval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run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code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(default is TRUE)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{r </a:t>
            </a:r>
            <a:r>
              <a:rPr lang="da-DK" dirty="0" err="1"/>
              <a:t>error</a:t>
            </a:r>
            <a:r>
              <a:rPr lang="da-DK" dirty="0"/>
              <a:t> = FALSE}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don’t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display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error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message (default is TRUE)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(Can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for </a:t>
            </a:r>
            <a:r>
              <a:rPr lang="da-DK" dirty="0" err="1"/>
              <a:t>warning</a:t>
            </a:r>
            <a:r>
              <a:rPr lang="da-DK" dirty="0"/>
              <a:t> and</a:t>
            </a:r>
            <a:r>
              <a:rPr dirty="0"/>
              <a:t> message)</a:t>
            </a:r>
          </a:p>
        </p:txBody>
      </p:sp>
      <p:sp>
        <p:nvSpPr>
          <p:cNvPr id="1339" name="fig.align (= 'left', 'right', 'center')…">
            <a:extLst>
              <a:ext uri="{FF2B5EF4-FFF2-40B4-BE49-F238E27FC236}">
                <a16:creationId xmlns:a16="http://schemas.microsoft.com/office/drawing/2014/main" id="{14E9B236-0C2D-38F7-6400-920B7F4462EC}"/>
              </a:ext>
            </a:extLst>
          </p:cNvPr>
          <p:cNvSpPr txBox="1"/>
          <p:nvPr/>
        </p:nvSpPr>
        <p:spPr>
          <a:xfrm>
            <a:off x="12659888" y="8294728"/>
            <a:ext cx="8243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fig.align</a:t>
            </a:r>
            <a:r>
              <a:rPr dirty="0"/>
              <a:t> (=</a:t>
            </a:r>
            <a:r>
              <a:rPr lang="da-DK" dirty="0"/>
              <a:t>'</a:t>
            </a:r>
            <a:r>
              <a:rPr dirty="0"/>
              <a:t>left', 'right', 'center')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fig.cap</a:t>
            </a:r>
            <a:r>
              <a:rPr dirty="0"/>
              <a:t> (= 'my figure cation’)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fig.height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r>
              <a:rPr dirty="0"/>
              <a:t>, </a:t>
            </a:r>
            <a:r>
              <a:rPr dirty="0" err="1"/>
              <a:t>fig.width</a:t>
            </a:r>
            <a:r>
              <a:rPr dirty="0"/>
              <a:t> </a:t>
            </a:r>
            <a:r>
              <a:rPr lang="da-DK" dirty="0"/>
              <a:t>(</a:t>
            </a:r>
            <a:r>
              <a:rPr dirty="0"/>
              <a:t>= n</a:t>
            </a:r>
            <a:r>
              <a:rPr lang="da-DK" dirty="0"/>
              <a:t>)</a:t>
            </a:r>
            <a:endParaRPr dirty="0"/>
          </a:p>
        </p:txBody>
      </p:sp>
      <p:sp>
        <p:nvSpPr>
          <p:cNvPr id="1340" name="TEXT">
            <a:extLst>
              <a:ext uri="{FF2B5EF4-FFF2-40B4-BE49-F238E27FC236}">
                <a16:creationId xmlns:a16="http://schemas.microsoft.com/office/drawing/2014/main" id="{42114717-FA29-2D6A-4363-E8FFA1436057}"/>
              </a:ext>
            </a:extLst>
          </p:cNvPr>
          <p:cNvSpPr txBox="1"/>
          <p:nvPr/>
        </p:nvSpPr>
        <p:spPr>
          <a:xfrm>
            <a:off x="21394382" y="11375847"/>
            <a:ext cx="12538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341" name="Header size ranging from largest (one #) to smallest (six #):…">
            <a:extLst>
              <a:ext uri="{FF2B5EF4-FFF2-40B4-BE49-F238E27FC236}">
                <a16:creationId xmlns:a16="http://schemas.microsoft.com/office/drawing/2014/main" id="{8FC7E26C-1E0A-7194-CB4A-9E5A898C5017}"/>
              </a:ext>
            </a:extLst>
          </p:cNvPr>
          <p:cNvSpPr txBox="1"/>
          <p:nvPr/>
        </p:nvSpPr>
        <p:spPr>
          <a:xfrm>
            <a:off x="1594116" y="11524769"/>
            <a:ext cx="711185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Header size ranging from largest (one #) to smallest (six #):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dirty="0" err="1"/>
              <a:t>my.text</a:t>
            </a:r>
            <a:r>
              <a:rPr dirty="0"/>
              <a:t>, ## </a:t>
            </a:r>
            <a:r>
              <a:rPr dirty="0" err="1"/>
              <a:t>my.text</a:t>
            </a:r>
            <a:r>
              <a:rPr dirty="0"/>
              <a:t>, ### </a:t>
            </a:r>
            <a:r>
              <a:rPr dirty="0" err="1"/>
              <a:t>my.text</a:t>
            </a:r>
            <a:r>
              <a:rPr dirty="0"/>
              <a:t>, etc.</a:t>
            </a:r>
          </a:p>
        </p:txBody>
      </p:sp>
      <p:sp>
        <p:nvSpPr>
          <p:cNvPr id="1342" name="*italics*…">
            <a:extLst>
              <a:ext uri="{FF2B5EF4-FFF2-40B4-BE49-F238E27FC236}">
                <a16:creationId xmlns:a16="http://schemas.microsoft.com/office/drawing/2014/main" id="{70DE1F0F-7A13-2395-D49D-C39A84683A41}"/>
              </a:ext>
            </a:extLst>
          </p:cNvPr>
          <p:cNvSpPr txBox="1"/>
          <p:nvPr/>
        </p:nvSpPr>
        <p:spPr>
          <a:xfrm>
            <a:off x="9732514" y="11138326"/>
            <a:ext cx="24848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*italics*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**bold**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`highlighted`</a:t>
            </a:r>
          </a:p>
        </p:txBody>
      </p:sp>
      <p:sp>
        <p:nvSpPr>
          <p:cNvPr id="1343" name="Text:">
            <a:extLst>
              <a:ext uri="{FF2B5EF4-FFF2-40B4-BE49-F238E27FC236}">
                <a16:creationId xmlns:a16="http://schemas.microsoft.com/office/drawing/2014/main" id="{DFF9F4F2-8B27-C272-6BED-3B1DF81D135C}"/>
              </a:ext>
            </a:extLst>
          </p:cNvPr>
          <p:cNvSpPr txBox="1"/>
          <p:nvPr/>
        </p:nvSpPr>
        <p:spPr>
          <a:xfrm>
            <a:off x="9732514" y="10683656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344" name="Lists:">
            <a:extLst>
              <a:ext uri="{FF2B5EF4-FFF2-40B4-BE49-F238E27FC236}">
                <a16:creationId xmlns:a16="http://schemas.microsoft.com/office/drawing/2014/main" id="{6E4181B0-FA4B-48DC-7083-C37E1D33F7AC}"/>
              </a:ext>
            </a:extLst>
          </p:cNvPr>
          <p:cNvSpPr txBox="1"/>
          <p:nvPr/>
        </p:nvSpPr>
        <p:spPr>
          <a:xfrm>
            <a:off x="13427593" y="10590894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Lists</a:t>
            </a:r>
          </a:p>
        </p:txBody>
      </p:sp>
      <p:sp>
        <p:nvSpPr>
          <p:cNvPr id="1345" name="List item1 (filled dot)…">
            <a:extLst>
              <a:ext uri="{FF2B5EF4-FFF2-40B4-BE49-F238E27FC236}">
                <a16:creationId xmlns:a16="http://schemas.microsoft.com/office/drawing/2014/main" id="{2807E916-777D-ED42-B3D9-076C8CF31006}"/>
              </a:ext>
            </a:extLst>
          </p:cNvPr>
          <p:cNvSpPr txBox="1"/>
          <p:nvPr/>
        </p:nvSpPr>
        <p:spPr>
          <a:xfrm>
            <a:off x="14803293" y="10804070"/>
            <a:ext cx="57136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*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List item1 (filled dot)</a:t>
            </a:r>
          </a:p>
          <a:p>
            <a:pPr lvl="2" indent="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+ sub-item1 (open dot)</a:t>
            </a:r>
          </a:p>
          <a:p>
            <a:pPr marL="463020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List item1 (numbered)</a:t>
            </a:r>
          </a:p>
          <a:p>
            <a:pPr lvl="1" indent="889000"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</a:t>
            </a:r>
            <a:r>
              <a:rPr dirty="0"/>
              <a:t>) sub-item1 (roman)</a:t>
            </a:r>
          </a:p>
          <a:p>
            <a:pPr marL="1352020" lvl="1" indent="-463020">
              <a:buSzPct val="100000"/>
              <a:buAutoNum type="arabicPeriod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1346" name="Line">
            <a:extLst>
              <a:ext uri="{FF2B5EF4-FFF2-40B4-BE49-F238E27FC236}">
                <a16:creationId xmlns:a16="http://schemas.microsoft.com/office/drawing/2014/main" id="{3E89DE6A-564C-CE22-EC83-07669E1032A1}"/>
              </a:ext>
            </a:extLst>
          </p:cNvPr>
          <p:cNvSpPr/>
          <p:nvPr/>
        </p:nvSpPr>
        <p:spPr>
          <a:xfrm flipV="1">
            <a:off x="13125084" y="10597345"/>
            <a:ext cx="1" cy="2115805"/>
          </a:xfrm>
          <a:prstGeom prst="line">
            <a:avLst/>
          </a:prstGeom>
          <a:ln w="50800">
            <a:solidFill>
              <a:srgbClr val="880C0A">
                <a:alpha val="67831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7" name="Line">
            <a:extLst>
              <a:ext uri="{FF2B5EF4-FFF2-40B4-BE49-F238E27FC236}">
                <a16:creationId xmlns:a16="http://schemas.microsoft.com/office/drawing/2014/main" id="{32A37C13-B2F7-4DC5-582E-AC01168C3C42}"/>
              </a:ext>
            </a:extLst>
          </p:cNvPr>
          <p:cNvSpPr/>
          <p:nvPr/>
        </p:nvSpPr>
        <p:spPr>
          <a:xfrm flipV="1">
            <a:off x="12409867" y="7674716"/>
            <a:ext cx="1" cy="2115805"/>
          </a:xfrm>
          <a:prstGeom prst="line">
            <a:avLst/>
          </a:prstGeom>
          <a:ln w="50800">
            <a:solidFill>
              <a:srgbClr val="74719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C97A1B1-52F3-0181-5859-BCA1D0DF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71" y="5418733"/>
            <a:ext cx="1530605" cy="1124038"/>
          </a:xfrm>
          <a:prstGeom prst="rect">
            <a:avLst/>
          </a:prstGeom>
        </p:spPr>
      </p:pic>
      <p:sp>
        <p:nvSpPr>
          <p:cNvPr id="4" name="*italics*…">
            <a:extLst>
              <a:ext uri="{FF2B5EF4-FFF2-40B4-BE49-F238E27FC236}">
                <a16:creationId xmlns:a16="http://schemas.microsoft.com/office/drawing/2014/main" id="{4FA7C4A3-0ED5-9E70-D088-2528935C6BDF}"/>
              </a:ext>
            </a:extLst>
          </p:cNvPr>
          <p:cNvSpPr txBox="1"/>
          <p:nvPr/>
        </p:nvSpPr>
        <p:spPr>
          <a:xfrm>
            <a:off x="13140069" y="5334028"/>
            <a:ext cx="300042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Source mode: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```{r}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# </a:t>
            </a:r>
            <a:r>
              <a:rPr lang="da-DK" dirty="0" err="1"/>
              <a:t>some</a:t>
            </a:r>
            <a:r>
              <a:rPr lang="da-DK" dirty="0"/>
              <a:t> R </a:t>
            </a:r>
            <a:r>
              <a:rPr lang="da-DK" dirty="0" err="1"/>
              <a:t>code</a:t>
            </a:r>
            <a:endParaRPr lang="da-DK"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```</a:t>
            </a:r>
            <a:endParaRPr dirty="0"/>
          </a:p>
        </p:txBody>
      </p:sp>
      <p:sp>
        <p:nvSpPr>
          <p:cNvPr id="5" name="*italics*…">
            <a:extLst>
              <a:ext uri="{FF2B5EF4-FFF2-40B4-BE49-F238E27FC236}">
                <a16:creationId xmlns:a16="http://schemas.microsoft.com/office/drawing/2014/main" id="{F029BAA8-BCDA-E3B2-A86A-F1862EC9ACFF}"/>
              </a:ext>
            </a:extLst>
          </p:cNvPr>
          <p:cNvSpPr txBox="1"/>
          <p:nvPr/>
        </p:nvSpPr>
        <p:spPr>
          <a:xfrm>
            <a:off x="16180312" y="5335300"/>
            <a:ext cx="410089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b="1" dirty="0"/>
              <a:t>Visual mode: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A8B2499-E14D-B377-6599-91FF167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497" y="5762410"/>
            <a:ext cx="2733368" cy="1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588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50" name="Group"/>
          <p:cNvGrpSpPr/>
          <p:nvPr/>
        </p:nvGrpSpPr>
        <p:grpSpPr>
          <a:xfrm>
            <a:off x="18325766" y="6197004"/>
            <a:ext cx="5330386" cy="2054792"/>
            <a:chOff x="0" y="-101600"/>
            <a:chExt cx="5330385" cy="2054790"/>
          </a:xfrm>
        </p:grpSpPr>
        <p:sp>
          <p:nvSpPr>
            <p:cNvPr id="947" name="EXERCISE 1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1</a:t>
              </a:r>
            </a:p>
          </p:txBody>
        </p:sp>
        <p:sp>
          <p:nvSpPr>
            <p:cNvPr id="948" name="FUNDAMENTALS"/>
            <p:cNvSpPr txBox="1"/>
            <p:nvPr/>
          </p:nvSpPr>
          <p:spPr>
            <a:xfrm>
              <a:off x="1627311" y="-10160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FUNDAMENTALS</a:t>
              </a:r>
            </a:p>
          </p:txBody>
        </p:sp>
        <p:sp>
          <p:nvSpPr>
            <p:cNvPr id="949" name="Line"/>
            <p:cNvSpPr/>
            <p:nvPr/>
          </p:nvSpPr>
          <p:spPr>
            <a:xfrm>
              <a:off x="847293" y="1243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2624937" y="5322170"/>
            <a:ext cx="3660212" cy="2768601"/>
            <a:chOff x="0" y="0"/>
            <a:chExt cx="3660210" cy="2768600"/>
          </a:xfrm>
        </p:grpSpPr>
        <p:sp>
          <p:nvSpPr>
            <p:cNvPr id="951" name="R project &amp; R Script…"/>
            <p:cNvSpPr txBox="1"/>
            <p:nvPr/>
          </p:nvSpPr>
          <p:spPr>
            <a:xfrm>
              <a:off x="312135" y="-1"/>
              <a:ext cx="3348076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project &amp; R Script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&amp; Write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Basic calculus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Base plot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 help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Save &amp; Shutdown</a:t>
              </a:r>
            </a:p>
          </p:txBody>
        </p:sp>
        <p:sp>
          <p:nvSpPr>
            <p:cNvPr id="952" name="Oval 23"/>
            <p:cNvSpPr/>
            <p:nvPr/>
          </p:nvSpPr>
          <p:spPr>
            <a:xfrm>
              <a:off x="0" y="149924"/>
              <a:ext cx="155496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3" name="Oval 23"/>
            <p:cNvSpPr/>
            <p:nvPr/>
          </p:nvSpPr>
          <p:spPr>
            <a:xfrm>
              <a:off x="0" y="5986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4" name="Oval 23"/>
            <p:cNvSpPr/>
            <p:nvPr/>
          </p:nvSpPr>
          <p:spPr>
            <a:xfrm>
              <a:off x="0" y="10473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5" name="Oval 23"/>
            <p:cNvSpPr/>
            <p:nvPr/>
          </p:nvSpPr>
          <p:spPr>
            <a:xfrm>
              <a:off x="0" y="1496124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6" name="Oval 23"/>
            <p:cNvSpPr/>
            <p:nvPr/>
          </p:nvSpPr>
          <p:spPr>
            <a:xfrm>
              <a:off x="0" y="1944858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957" name="Oval 23"/>
            <p:cNvSpPr/>
            <p:nvPr/>
          </p:nvSpPr>
          <p:spPr>
            <a:xfrm>
              <a:off x="0" y="2393591"/>
              <a:ext cx="155497" cy="155494"/>
            </a:xfrm>
            <a:prstGeom prst="ellipse">
              <a:avLst/>
            </a:pr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193626" y="3238393"/>
            <a:ext cx="12709103" cy="7544078"/>
            <a:chOff x="0" y="0"/>
            <a:chExt cx="12709101" cy="7544077"/>
          </a:xfrm>
        </p:grpSpPr>
        <p:grpSp>
          <p:nvGrpSpPr>
            <p:cNvPr id="994" name="Group"/>
            <p:cNvGrpSpPr/>
            <p:nvPr/>
          </p:nvGrpSpPr>
          <p:grpSpPr>
            <a:xfrm>
              <a:off x="2700815" y="0"/>
              <a:ext cx="10008286" cy="7544077"/>
              <a:chOff x="0" y="0"/>
              <a:chExt cx="10008284" cy="7544076"/>
            </a:xfrm>
          </p:grpSpPr>
          <p:sp>
            <p:nvSpPr>
              <p:cNvPr id="959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0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1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2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3" name="Oval 28"/>
              <p:cNvSpPr/>
              <p:nvPr/>
            </p:nvSpPr>
            <p:spPr>
              <a:xfrm>
                <a:off x="1862970" y="36885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4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5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6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7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8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69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0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1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2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3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4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5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6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7" name="Freeform 17"/>
              <p:cNvSpPr/>
              <p:nvPr/>
            </p:nvSpPr>
            <p:spPr>
              <a:xfrm>
                <a:off x="168086" y="2596322"/>
                <a:ext cx="6015937" cy="65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8" name="Oval 7"/>
              <p:cNvSpPr/>
              <p:nvPr/>
            </p:nvSpPr>
            <p:spPr>
              <a:xfrm>
                <a:off x="6370139" y="1926674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79" name="Oval 12"/>
              <p:cNvSpPr/>
              <p:nvPr/>
            </p:nvSpPr>
            <p:spPr>
              <a:xfrm>
                <a:off x="6202050" y="1758587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0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1" name="Oval 25"/>
              <p:cNvSpPr/>
              <p:nvPr/>
            </p:nvSpPr>
            <p:spPr>
              <a:xfrm>
                <a:off x="2740542" y="2517734"/>
                <a:ext cx="160271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2" name="Oval 26"/>
              <p:cNvSpPr/>
              <p:nvPr/>
            </p:nvSpPr>
            <p:spPr>
              <a:xfrm>
                <a:off x="6118008" y="2513022"/>
                <a:ext cx="164178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3" name="Oval 6"/>
              <p:cNvSpPr/>
              <p:nvPr/>
            </p:nvSpPr>
            <p:spPr>
              <a:xfrm>
                <a:off x="8509183" y="168086"/>
                <a:ext cx="1331013" cy="1332965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4" name="Oval 11"/>
              <p:cNvSpPr/>
              <p:nvPr/>
            </p:nvSpPr>
            <p:spPr>
              <a:xfrm>
                <a:off x="8341098" y="0"/>
                <a:ext cx="1667186" cy="166913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5" name="Freeform 16"/>
              <p:cNvSpPr/>
              <p:nvPr/>
            </p:nvSpPr>
            <p:spPr>
              <a:xfrm>
                <a:off x="787660" y="844067"/>
                <a:ext cx="751158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6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7" name="Freeform 22"/>
              <p:cNvSpPr/>
              <p:nvPr/>
            </p:nvSpPr>
            <p:spPr>
              <a:xfrm>
                <a:off x="8248474" y="754168"/>
                <a:ext cx="157444" cy="160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988" name="1"/>
              <p:cNvSpPr txBox="1"/>
              <p:nvPr/>
            </p:nvSpPr>
            <p:spPr>
              <a:xfrm>
                <a:off x="8895236" y="268160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  <p:sp>
            <p:nvSpPr>
              <p:cNvPr id="989" name="2"/>
              <p:cNvSpPr txBox="1"/>
              <p:nvPr/>
            </p:nvSpPr>
            <p:spPr>
              <a:xfrm>
                <a:off x="6741495" y="2038706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990" name="3"/>
              <p:cNvSpPr txBox="1"/>
              <p:nvPr/>
            </p:nvSpPr>
            <p:spPr>
              <a:xfrm>
                <a:off x="4934286" y="32240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991" name="4"/>
              <p:cNvSpPr txBox="1"/>
              <p:nvPr/>
            </p:nvSpPr>
            <p:spPr>
              <a:xfrm>
                <a:off x="7084768" y="4885443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992" name="5"/>
              <p:cNvSpPr txBox="1"/>
              <p:nvPr/>
            </p:nvSpPr>
            <p:spPr>
              <a:xfrm>
                <a:off x="4839511" y="6195063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993" name="Oval 23"/>
              <p:cNvSpPr/>
              <p:nvPr/>
            </p:nvSpPr>
            <p:spPr>
              <a:xfrm>
                <a:off x="4604549" y="779834"/>
                <a:ext cx="160270" cy="160269"/>
              </a:xfrm>
              <a:prstGeom prst="ellipse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004" name="Group"/>
            <p:cNvGrpSpPr/>
            <p:nvPr/>
          </p:nvGrpSpPr>
          <p:grpSpPr>
            <a:xfrm>
              <a:off x="0" y="2478492"/>
              <a:ext cx="4393054" cy="2587093"/>
              <a:chOff x="0" y="0"/>
              <a:chExt cx="4393053" cy="2587091"/>
            </a:xfrm>
          </p:grpSpPr>
          <p:sp>
            <p:nvSpPr>
              <p:cNvPr id="995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6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F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7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8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99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00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687F9F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R"/>
              <p:cNvSpPr txBox="1"/>
              <p:nvPr/>
            </p:nvSpPr>
            <p:spPr>
              <a:xfrm>
                <a:off x="1278745" y="798106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rPr dirty="0"/>
                  <a:t>R</a:t>
                </a:r>
              </a:p>
            </p:txBody>
          </p:sp>
          <p:sp>
            <p:nvSpPr>
              <p:cNvPr id="1003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0525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006" name="1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Скругленный прямоугольник 7"/>
          <p:cNvSpPr/>
          <p:nvPr/>
        </p:nvSpPr>
        <p:spPr>
          <a:xfrm>
            <a:off x="8538482" y="5311652"/>
            <a:ext cx="5924235" cy="2582977"/>
          </a:xfrm>
          <a:prstGeom prst="roundRect">
            <a:avLst>
              <a:gd name="adj" fmla="val 6645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Скругленный прямоугольник 7"/>
          <p:cNvSpPr/>
          <p:nvPr/>
        </p:nvSpPr>
        <p:spPr>
          <a:xfrm>
            <a:off x="8538482" y="2884693"/>
            <a:ext cx="5924235" cy="1600645"/>
          </a:xfrm>
          <a:prstGeom prst="roundRect">
            <a:avLst>
              <a:gd name="adj" fmla="val 10724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tidyverse is a collection of R packages for data science"/>
          <p:cNvSpPr txBox="1"/>
          <p:nvPr/>
        </p:nvSpPr>
        <p:spPr>
          <a:xfrm>
            <a:off x="9009026" y="3138403"/>
            <a:ext cx="512137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a collection of R packages for data science </a:t>
            </a:r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angle"/>
          <p:cNvSpPr/>
          <p:nvPr/>
        </p:nvSpPr>
        <p:spPr>
          <a:xfrm>
            <a:off x="-135859" y="-57430"/>
            <a:ext cx="7575492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919424" y="5912244"/>
            <a:ext cx="6766835" cy="1891512"/>
            <a:chOff x="0" y="0"/>
            <a:chExt cx="6766834" cy="1891510"/>
          </a:xfrm>
        </p:grpSpPr>
        <p:sp>
          <p:nvSpPr>
            <p:cNvPr id="1012" name="TIDYVERSE"/>
            <p:cNvSpPr txBox="1"/>
            <p:nvPr/>
          </p:nvSpPr>
          <p:spPr>
            <a:xfrm>
              <a:off x="0" y="392242"/>
              <a:ext cx="5162056" cy="1499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TIDYVERSE</a:t>
              </a:r>
            </a:p>
          </p:txBody>
        </p:sp>
        <p:sp>
          <p:nvSpPr>
            <p:cNvPr id="1013" name="https://www.tidyverse.org/"/>
            <p:cNvSpPr txBox="1"/>
            <p:nvPr/>
          </p:nvSpPr>
          <p:spPr>
            <a:xfrm>
              <a:off x="1157758" y="0"/>
              <a:ext cx="5609077" cy="43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https://www.tidyverse.org/</a:t>
              </a:r>
            </a:p>
          </p:txBody>
        </p:sp>
        <p:sp>
          <p:nvSpPr>
            <p:cNvPr id="1014" name="Line"/>
            <p:cNvSpPr/>
            <p:nvPr/>
          </p:nvSpPr>
          <p:spPr>
            <a:xfrm>
              <a:off x="60675" y="118774"/>
              <a:ext cx="92796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6" name="Скругленный прямоугольник 7"/>
          <p:cNvSpPr/>
          <p:nvPr/>
        </p:nvSpPr>
        <p:spPr>
          <a:xfrm>
            <a:off x="8538482" y="8813358"/>
            <a:ext cx="5924235" cy="2291273"/>
          </a:xfrm>
          <a:prstGeom prst="roundRect">
            <a:avLst>
              <a:gd name="adj" fmla="val 7491"/>
            </a:avLst>
          </a:prstGeom>
          <a:solidFill>
            <a:srgbClr val="557D9F"/>
          </a:solidFill>
          <a:ln w="12700">
            <a:miter lim="400000"/>
          </a:ln>
          <a:effectLst>
            <a:outerShdw blurRad="457200" dist="101600" dir="2700000" rotWithShape="0">
              <a:srgbClr val="000000">
                <a:alpha val="26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“The packages share an underlying design philosophy, grammar, and data structures.” Wickham and Grolemund"/>
          <p:cNvSpPr txBox="1"/>
          <p:nvPr/>
        </p:nvSpPr>
        <p:spPr>
          <a:xfrm>
            <a:off x="8988686" y="5643020"/>
            <a:ext cx="5162057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“The packages share an underlying design philosophy, grammar, and data structures.” </a:t>
            </a:r>
            <a:r>
              <a:rPr sz="2100" i="1"/>
              <a:t>Wickham and Grolemund</a:t>
            </a:r>
          </a:p>
        </p:txBody>
      </p:sp>
      <p:sp>
        <p:nvSpPr>
          <p:cNvPr id="1018" name="tidyverse is used to “tidy up” your datasets, so they are easy to work with"/>
          <p:cNvSpPr txBox="1"/>
          <p:nvPr/>
        </p:nvSpPr>
        <p:spPr>
          <a:xfrm>
            <a:off x="9014741" y="8720942"/>
            <a:ext cx="512137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is used to “tidy up” your datasets, so they are easy to work with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15509580" y="978897"/>
            <a:ext cx="8062990" cy="11758207"/>
            <a:chOff x="-227349" y="0"/>
            <a:chExt cx="8062989" cy="11758205"/>
          </a:xfrm>
        </p:grpSpPr>
        <p:pic>
          <p:nvPicPr>
            <p:cNvPr id="1019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t="4125" r="83530" b="47718"/>
            <a:stretch>
              <a:fillRect/>
            </a:stretch>
          </p:blipFill>
          <p:spPr>
            <a:xfrm>
              <a:off x="4604871" y="5290859"/>
              <a:ext cx="1259468" cy="149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Freeform 65"/>
            <p:cNvSpPr/>
            <p:nvPr/>
          </p:nvSpPr>
          <p:spPr>
            <a:xfrm>
              <a:off x="3588118" y="3187828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1" name="Freeform 65"/>
            <p:cNvSpPr/>
            <p:nvPr/>
          </p:nvSpPr>
          <p:spPr>
            <a:xfrm flipH="1">
              <a:off x="2917953" y="1054346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3588118" y="7441240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3" name="Freeform 65"/>
            <p:cNvSpPr/>
            <p:nvPr/>
          </p:nvSpPr>
          <p:spPr>
            <a:xfrm flipH="1">
              <a:off x="2917953" y="5320905"/>
              <a:ext cx="776813" cy="213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24" name="Прямая соединительная линия 84"/>
            <p:cNvSpPr/>
            <p:nvPr/>
          </p:nvSpPr>
          <p:spPr>
            <a:xfrm>
              <a:off x="3356264" y="251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25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t="52019" r="83414" b="342"/>
            <a:stretch>
              <a:fillRect/>
            </a:stretch>
          </p:blipFill>
          <p:spPr>
            <a:xfrm>
              <a:off x="1423648" y="8183669"/>
              <a:ext cx="1247928" cy="1455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16647" t="52361" r="66846"/>
            <a:stretch>
              <a:fillRect/>
            </a:stretch>
          </p:blipFill>
          <p:spPr>
            <a:xfrm>
              <a:off x="4600833" y="1771895"/>
              <a:ext cx="1267620" cy="1485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tidyverse_website.png" descr="tidyverse_website.png"/>
            <p:cNvPicPr>
              <a:picLocks noChangeAspect="1"/>
            </p:cNvPicPr>
            <p:nvPr/>
          </p:nvPicPr>
          <p:blipFill>
            <a:blip r:embed="rId4"/>
            <a:srcRect l="66663" t="52165" r="16729"/>
            <a:stretch>
              <a:fillRect/>
            </a:stretch>
          </p:blipFill>
          <p:spPr>
            <a:xfrm>
              <a:off x="117401" y="3904512"/>
              <a:ext cx="1270180" cy="148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tidyverse_website.png" descr="tidyverse_website.png"/>
            <p:cNvPicPr>
              <a:picLocks noChangeAspect="1"/>
            </p:cNvPicPr>
            <p:nvPr/>
          </p:nvPicPr>
          <p:blipFill>
            <a:blip r:embed="rId2"/>
            <a:srcRect l="83396" t="52133" b="228"/>
            <a:stretch>
              <a:fillRect/>
            </a:stretch>
          </p:blipFill>
          <p:spPr>
            <a:xfrm>
              <a:off x="1405982" y="3899841"/>
              <a:ext cx="1283390" cy="149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83396" t="4125" b="47718"/>
            <a:stretch>
              <a:fillRect/>
            </a:stretch>
          </p:blipFill>
          <p:spPr>
            <a:xfrm>
              <a:off x="138456" y="8170317"/>
              <a:ext cx="1258401" cy="148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0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66613" t="4125" r="16715" b="47718"/>
            <a:stretch>
              <a:fillRect/>
            </a:stretch>
          </p:blipFill>
          <p:spPr>
            <a:xfrm>
              <a:off x="5900207" y="5290859"/>
              <a:ext cx="1274734" cy="149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tidyverse_website.png" descr="tidyverse_website.png"/>
            <p:cNvPicPr>
              <a:picLocks noChangeAspect="1"/>
            </p:cNvPicPr>
            <p:nvPr/>
          </p:nvPicPr>
          <p:blipFill>
            <a:blip r:embed="rId5"/>
            <a:srcRect l="49949" t="4125" r="33476" b="47718"/>
            <a:stretch>
              <a:fillRect/>
            </a:stretch>
          </p:blipFill>
          <p:spPr>
            <a:xfrm>
              <a:off x="5907807" y="1745602"/>
              <a:ext cx="1259449" cy="148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tidyverse_website.png" descr="tidyverse_website.png"/>
            <p:cNvPicPr>
              <a:picLocks noChangeAspect="1"/>
            </p:cNvPicPr>
            <p:nvPr/>
          </p:nvPicPr>
          <p:blipFill>
            <a:blip r:embed="rId3"/>
            <a:srcRect l="16505" t="3829" r="66826" b="47374"/>
            <a:stretch>
              <a:fillRect/>
            </a:stretch>
          </p:blipFill>
          <p:spPr>
            <a:xfrm>
              <a:off x="5234486" y="6419534"/>
              <a:ext cx="1283495" cy="152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9"/>
                  </a:lnTo>
                  <a:lnTo>
                    <a:pt x="0" y="16201"/>
                  </a:lnTo>
                  <a:lnTo>
                    <a:pt x="10800" y="21600"/>
                  </a:lnTo>
                  <a:lnTo>
                    <a:pt x="21600" y="16201"/>
                  </a:lnTo>
                  <a:lnTo>
                    <a:pt x="21600" y="5399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33" name="tidyverse_website.png" descr="tidyverse_website.png"/>
            <p:cNvPicPr>
              <a:picLocks noChangeAspect="1"/>
            </p:cNvPicPr>
            <p:nvPr/>
          </p:nvPicPr>
          <p:blipFill>
            <a:blip r:embed="rId6"/>
            <a:srcRect l="33335" t="4125" r="50087" b="47718"/>
            <a:stretch>
              <a:fillRect/>
            </a:stretch>
          </p:blipFill>
          <p:spPr>
            <a:xfrm>
              <a:off x="4617677" y="10302426"/>
              <a:ext cx="1233920" cy="145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tidyverse-logo.png" descr="tidyverse-logo.png"/>
            <p:cNvPicPr>
              <a:picLocks noChangeAspect="1"/>
            </p:cNvPicPr>
            <p:nvPr/>
          </p:nvPicPr>
          <p:blipFill>
            <a:blip r:embed="rId7"/>
            <a:srcRect l="5743" t="5460" r="5762" b="5170"/>
            <a:stretch>
              <a:fillRect/>
            </a:stretch>
          </p:blipFill>
          <p:spPr>
            <a:xfrm>
              <a:off x="3029304" y="0"/>
              <a:ext cx="1207294" cy="140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397"/>
                  </a:lnTo>
                  <a:lnTo>
                    <a:pt x="0" y="16197"/>
                  </a:lnTo>
                  <a:lnTo>
                    <a:pt x="10800" y="21600"/>
                  </a:lnTo>
                  <a:lnTo>
                    <a:pt x="21600" y="16197"/>
                  </a:lnTo>
                  <a:lnTo>
                    <a:pt x="21600" y="5397"/>
                  </a:lnTo>
                  <a:lnTo>
                    <a:pt x="10800" y="0"/>
                  </a:lnTo>
                  <a:close/>
                </a:path>
              </a:pathLst>
            </a:cu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035" name="Прямая соединительная линия 84"/>
            <p:cNvSpPr/>
            <p:nvPr/>
          </p:nvSpPr>
          <p:spPr>
            <a:xfrm>
              <a:off x="2909595" y="4651462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6" name="Freeform 65"/>
            <p:cNvSpPr/>
            <p:nvPr/>
          </p:nvSpPr>
          <p:spPr>
            <a:xfrm flipH="1">
              <a:off x="2917953" y="9561171"/>
              <a:ext cx="776813" cy="213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4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538"/>
                    <a:pt x="0" y="21538"/>
                    <a:pt x="0" y="21538"/>
                  </a:cubicBezTo>
                  <a:cubicBezTo>
                    <a:pt x="0" y="19415"/>
                    <a:pt x="4800" y="17729"/>
                    <a:pt x="10629" y="17729"/>
                  </a:cubicBezTo>
                  <a:cubicBezTo>
                    <a:pt x="10971" y="17729"/>
                    <a:pt x="10971" y="17729"/>
                    <a:pt x="10971" y="17729"/>
                  </a:cubicBezTo>
                  <a:cubicBezTo>
                    <a:pt x="15257" y="17729"/>
                    <a:pt x="18686" y="16418"/>
                    <a:pt x="18686" y="14858"/>
                  </a:cubicBezTo>
                  <a:cubicBezTo>
                    <a:pt x="18686" y="13360"/>
                    <a:pt x="15257" y="12049"/>
                    <a:pt x="10971" y="12049"/>
                  </a:cubicBezTo>
                  <a:cubicBezTo>
                    <a:pt x="10629" y="12049"/>
                    <a:pt x="10629" y="12049"/>
                    <a:pt x="10629" y="12049"/>
                  </a:cubicBezTo>
                  <a:cubicBezTo>
                    <a:pt x="4800" y="12049"/>
                    <a:pt x="0" y="10363"/>
                    <a:pt x="0" y="82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4" y="0"/>
                    <a:pt x="2914" y="0"/>
                    <a:pt x="2914" y="0"/>
                  </a:cubicBezTo>
                  <a:cubicBezTo>
                    <a:pt x="2914" y="8240"/>
                    <a:pt x="2914" y="8240"/>
                    <a:pt x="2914" y="8240"/>
                  </a:cubicBezTo>
                  <a:cubicBezTo>
                    <a:pt x="2914" y="9801"/>
                    <a:pt x="6343" y="11050"/>
                    <a:pt x="10629" y="11050"/>
                  </a:cubicBezTo>
                  <a:cubicBezTo>
                    <a:pt x="10971" y="11050"/>
                    <a:pt x="10971" y="11050"/>
                    <a:pt x="10971" y="11050"/>
                  </a:cubicBezTo>
                  <a:cubicBezTo>
                    <a:pt x="16800" y="11050"/>
                    <a:pt x="21600" y="12798"/>
                    <a:pt x="21600" y="14858"/>
                  </a:cubicBezTo>
                  <a:cubicBezTo>
                    <a:pt x="21600" y="16980"/>
                    <a:pt x="16800" y="18728"/>
                    <a:pt x="10971" y="18728"/>
                  </a:cubicBezTo>
                  <a:cubicBezTo>
                    <a:pt x="10629" y="18728"/>
                    <a:pt x="10629" y="18728"/>
                    <a:pt x="10629" y="18728"/>
                  </a:cubicBezTo>
                  <a:cubicBezTo>
                    <a:pt x="6343" y="18728"/>
                    <a:pt x="2914" y="19977"/>
                    <a:pt x="2914" y="21538"/>
                  </a:cubicBezTo>
                  <a:lnTo>
                    <a:pt x="2914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pic>
          <p:nvPicPr>
            <p:cNvPr id="1037" name="tidyverse_website.png" descr="tidyverse_website.png"/>
            <p:cNvPicPr>
              <a:picLocks noChangeAspect="1"/>
            </p:cNvPicPr>
            <p:nvPr/>
          </p:nvPicPr>
          <p:blipFill>
            <a:blip r:embed="rId8"/>
            <a:srcRect l="49957" t="51871" r="33395" b="3"/>
            <a:stretch>
              <a:fillRect/>
            </a:stretch>
          </p:blipFill>
          <p:spPr>
            <a:xfrm>
              <a:off x="6552145" y="6419534"/>
              <a:ext cx="1283495" cy="150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5404"/>
                  </a:lnTo>
                  <a:lnTo>
                    <a:pt x="0" y="16213"/>
                  </a:lnTo>
                  <a:lnTo>
                    <a:pt x="10767" y="21600"/>
                  </a:lnTo>
                  <a:lnTo>
                    <a:pt x="10833" y="21600"/>
                  </a:lnTo>
                  <a:lnTo>
                    <a:pt x="21600" y="16213"/>
                  </a:lnTo>
                  <a:lnTo>
                    <a:pt x="21600" y="5404"/>
                  </a:lnTo>
                  <a:lnTo>
                    <a:pt x="10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038" name="Прямая соединительная линия 84"/>
            <p:cNvSpPr/>
            <p:nvPr/>
          </p:nvSpPr>
          <p:spPr>
            <a:xfrm>
              <a:off x="3356264" y="6774888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39" name="Прямая соединительная линия 84"/>
            <p:cNvSpPr/>
            <p:nvPr/>
          </p:nvSpPr>
          <p:spPr>
            <a:xfrm>
              <a:off x="2909595" y="8911463"/>
              <a:ext cx="1030172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0" name="Прямая соединительная линия 84"/>
            <p:cNvSpPr/>
            <p:nvPr/>
          </p:nvSpPr>
          <p:spPr>
            <a:xfrm>
              <a:off x="3356264" y="11021742"/>
              <a:ext cx="1030173" cy="1"/>
            </a:xfrm>
            <a:prstGeom prst="line">
              <a:avLst/>
            </a:prstGeom>
            <a:noFill/>
            <a:ln w="25400" cap="flat">
              <a:solidFill>
                <a:srgbClr val="37455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041" name="PROGRAMMING"/>
            <p:cNvSpPr txBox="1"/>
            <p:nvPr/>
          </p:nvSpPr>
          <p:spPr>
            <a:xfrm>
              <a:off x="4567280" y="8673507"/>
              <a:ext cx="3045013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1042" name="MANIPULATION"/>
            <p:cNvSpPr txBox="1"/>
            <p:nvPr/>
          </p:nvSpPr>
          <p:spPr>
            <a:xfrm>
              <a:off x="-76041" y="6551518"/>
              <a:ext cx="2917738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MANIPULATION</a:t>
              </a:r>
            </a:p>
          </p:txBody>
        </p:sp>
        <p:sp>
          <p:nvSpPr>
            <p:cNvPr id="1043" name="VISUALIZATION"/>
            <p:cNvSpPr txBox="1"/>
            <p:nvPr/>
          </p:nvSpPr>
          <p:spPr>
            <a:xfrm>
              <a:off x="-227349" y="10795496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VISUALIZATION</a:t>
              </a:r>
            </a:p>
          </p:txBody>
        </p:sp>
        <p:sp>
          <p:nvSpPr>
            <p:cNvPr id="1044" name="TIDYING"/>
            <p:cNvSpPr txBox="1"/>
            <p:nvPr/>
          </p:nvSpPr>
          <p:spPr>
            <a:xfrm>
              <a:off x="4564175" y="4409550"/>
              <a:ext cx="2446384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TIDYING</a:t>
              </a:r>
            </a:p>
          </p:txBody>
        </p:sp>
        <p:sp>
          <p:nvSpPr>
            <p:cNvPr id="1045" name="READING DATA"/>
            <p:cNvSpPr txBox="1"/>
            <p:nvPr/>
          </p:nvSpPr>
          <p:spPr>
            <a:xfrm>
              <a:off x="-76835" y="2307540"/>
              <a:ext cx="2954746" cy="475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READING DATA</a:t>
              </a:r>
            </a:p>
          </p:txBody>
        </p:sp>
        <p:sp>
          <p:nvSpPr>
            <p:cNvPr id="1046" name="Polygon"/>
            <p:cNvSpPr/>
            <p:nvPr/>
          </p:nvSpPr>
          <p:spPr>
            <a:xfrm>
              <a:off x="102845" y="8135017"/>
              <a:ext cx="1329609" cy="15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76200" cap="flat">
              <a:solidFill>
                <a:srgbClr val="E58E2D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48" name="18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"/>
          <p:cNvSpPr/>
          <p:nvPr/>
        </p:nvSpPr>
        <p:spPr>
          <a:xfrm>
            <a:off x="-98444" y="-21988"/>
            <a:ext cx="24568188" cy="3736365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8040568" y="1016314"/>
            <a:ext cx="8290163" cy="2299238"/>
            <a:chOff x="0" y="0"/>
            <a:chExt cx="8290162" cy="2299237"/>
          </a:xfrm>
        </p:grpSpPr>
        <p:sp>
          <p:nvSpPr>
            <p:cNvPr id="1051" name="CECI N'EST PAS UNE PIPE…"/>
            <p:cNvSpPr txBox="1"/>
            <p:nvPr/>
          </p:nvSpPr>
          <p:spPr>
            <a:xfrm>
              <a:off x="-1" y="629934"/>
              <a:ext cx="8290163" cy="1669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CECI N'EST PAS UNE PIPE 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%&gt;%</a:t>
              </a:r>
            </a:p>
          </p:txBody>
        </p:sp>
        <p:sp>
          <p:nvSpPr>
            <p:cNvPr id="1052" name="https://www.tidyverse.org/"/>
            <p:cNvSpPr txBox="1"/>
            <p:nvPr/>
          </p:nvSpPr>
          <p:spPr>
            <a:xfrm>
              <a:off x="1859337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053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55" name="Shadow"/>
          <p:cNvSpPr/>
          <p:nvPr/>
        </p:nvSpPr>
        <p:spPr>
          <a:xfrm>
            <a:off x="9057809" y="6007940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254000" dist="63500" dir="5400000" rotWithShape="0">
              <a:srgbClr val="000000">
                <a:alpha val="46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6" name="Freeform 60"/>
          <p:cNvSpPr/>
          <p:nvPr/>
        </p:nvSpPr>
        <p:spPr>
          <a:xfrm>
            <a:off x="9068427" y="5035995"/>
            <a:ext cx="4970726" cy="1009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6"/>
                </a:moveTo>
                <a:lnTo>
                  <a:pt x="10796" y="21600"/>
                </a:lnTo>
                <a:lnTo>
                  <a:pt x="0" y="10836"/>
                </a:lnTo>
                <a:lnTo>
                  <a:pt x="10796" y="0"/>
                </a:lnTo>
                <a:lnTo>
                  <a:pt x="21600" y="1083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7" name="Freeform 61"/>
          <p:cNvSpPr/>
          <p:nvPr/>
        </p:nvSpPr>
        <p:spPr>
          <a:xfrm>
            <a:off x="11551238" y="5541628"/>
            <a:ext cx="2486249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76"/>
                </a:moveTo>
                <a:lnTo>
                  <a:pt x="0" y="21600"/>
                </a:lnTo>
                <a:lnTo>
                  <a:pt x="21600" y="14291"/>
                </a:lnTo>
                <a:lnTo>
                  <a:pt x="21600" y="0"/>
                </a:lnTo>
                <a:lnTo>
                  <a:pt x="0" y="7276"/>
                </a:lnTo>
                <a:close/>
              </a:path>
            </a:pathLst>
          </a:custGeom>
          <a:solidFill>
            <a:srgbClr val="35555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8" name="Freeform 62"/>
          <p:cNvSpPr/>
          <p:nvPr/>
        </p:nvSpPr>
        <p:spPr>
          <a:xfrm>
            <a:off x="9068427" y="5541628"/>
            <a:ext cx="2484478" cy="149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76"/>
                </a:moveTo>
                <a:lnTo>
                  <a:pt x="21600" y="21600"/>
                </a:lnTo>
                <a:lnTo>
                  <a:pt x="0" y="14291"/>
                </a:lnTo>
                <a:lnTo>
                  <a:pt x="0" y="0"/>
                </a:lnTo>
                <a:lnTo>
                  <a:pt x="21600" y="7276"/>
                </a:ln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62" name="Group"/>
          <p:cNvGrpSpPr/>
          <p:nvPr/>
        </p:nvGrpSpPr>
        <p:grpSpPr>
          <a:xfrm>
            <a:off x="9713699" y="4445099"/>
            <a:ext cx="3724162" cy="1427370"/>
            <a:chOff x="0" y="0"/>
            <a:chExt cx="3724161" cy="1427369"/>
          </a:xfrm>
        </p:grpSpPr>
        <p:sp>
          <p:nvSpPr>
            <p:cNvPr id="1059" name="Freeform 63"/>
            <p:cNvSpPr/>
            <p:nvPr/>
          </p:nvSpPr>
          <p:spPr>
            <a:xfrm>
              <a:off x="0" y="0"/>
              <a:ext cx="3724162" cy="72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6"/>
                  </a:moveTo>
                  <a:lnTo>
                    <a:pt x="10795" y="21600"/>
                  </a:lnTo>
                  <a:lnTo>
                    <a:pt x="0" y="10816"/>
                  </a:lnTo>
                  <a:lnTo>
                    <a:pt x="10795" y="0"/>
                  </a:lnTo>
                  <a:lnTo>
                    <a:pt x="21600" y="10816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Freeform 64"/>
            <p:cNvSpPr/>
            <p:nvPr/>
          </p:nvSpPr>
          <p:spPr>
            <a:xfrm>
              <a:off x="1861221" y="360014"/>
              <a:ext cx="1862939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77"/>
                  </a:moveTo>
                  <a:lnTo>
                    <a:pt x="0" y="21600"/>
                  </a:lnTo>
                  <a:lnTo>
                    <a:pt x="21600" y="14323"/>
                  </a:lnTo>
                  <a:lnTo>
                    <a:pt x="21600" y="0"/>
                  </a:lnTo>
                  <a:lnTo>
                    <a:pt x="0" y="7277"/>
                  </a:lnTo>
                  <a:close/>
                </a:path>
              </a:pathLst>
            </a:custGeom>
            <a:solidFill>
              <a:srgbClr val="718A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Freeform 65"/>
            <p:cNvSpPr/>
            <p:nvPr/>
          </p:nvSpPr>
          <p:spPr>
            <a:xfrm>
              <a:off x="0" y="360014"/>
              <a:ext cx="1861224" cy="106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77"/>
                  </a:moveTo>
                  <a:lnTo>
                    <a:pt x="21600" y="21600"/>
                  </a:lnTo>
                  <a:lnTo>
                    <a:pt x="0" y="14323"/>
                  </a:lnTo>
                  <a:lnTo>
                    <a:pt x="0" y="0"/>
                  </a:lnTo>
                  <a:lnTo>
                    <a:pt x="21600" y="7277"/>
                  </a:lnTo>
                  <a:close/>
                </a:path>
              </a:pathLst>
            </a:custGeom>
            <a:solidFill>
              <a:srgbClr val="89A8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63" name="You do NOT have to “chose” between…"/>
          <p:cNvSpPr txBox="1"/>
          <p:nvPr/>
        </p:nvSpPr>
        <p:spPr>
          <a:xfrm>
            <a:off x="1930400" y="5468522"/>
            <a:ext cx="625671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 do NOT have to “chose” between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 and base R  </a:t>
            </a:r>
          </a:p>
        </p:txBody>
      </p:sp>
      <p:sp>
        <p:nvSpPr>
          <p:cNvPr id="1064" name="Line"/>
          <p:cNvSpPr/>
          <p:nvPr/>
        </p:nvSpPr>
        <p:spPr>
          <a:xfrm flipV="1">
            <a:off x="15154950" y="4692489"/>
            <a:ext cx="1" cy="7755111"/>
          </a:xfrm>
          <a:prstGeom prst="line">
            <a:avLst/>
          </a:prstGeom>
          <a:ln w="25400">
            <a:solidFill>
              <a:srgbClr val="2E537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69" name="Group"/>
          <p:cNvGrpSpPr/>
          <p:nvPr/>
        </p:nvGrpSpPr>
        <p:grpSpPr>
          <a:xfrm>
            <a:off x="16257213" y="5924907"/>
            <a:ext cx="6737083" cy="4976315"/>
            <a:chOff x="0" y="35680"/>
            <a:chExt cx="6737081" cy="4976313"/>
          </a:xfrm>
        </p:grpSpPr>
        <p:sp>
          <p:nvSpPr>
            <p:cNvPr id="1065" name="# no brain acrobatics…"/>
            <p:cNvSpPr txBox="1"/>
            <p:nvPr/>
          </p:nvSpPr>
          <p:spPr>
            <a:xfrm>
              <a:off x="0" y="3340185"/>
              <a:ext cx="6667980" cy="1671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no brain acrobatics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</a:t>
              </a:r>
              <a:r>
                <a:rPr sz="2900" b="1"/>
                <a:t>%&gt;%</a:t>
              </a:r>
              <a:r>
                <a:t> f(y) %&gt;% g(z)</a:t>
              </a:r>
            </a:p>
          </p:txBody>
        </p:sp>
        <p:sp>
          <p:nvSpPr>
            <p:cNvPr id="1066" name="# think from the inside out…"/>
            <p:cNvSpPr txBox="1"/>
            <p:nvPr/>
          </p:nvSpPr>
          <p:spPr>
            <a:xfrm>
              <a:off x="0" y="906928"/>
              <a:ext cx="6737082" cy="1170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2200">
                  <a:solidFill>
                    <a:srgbClr val="99AF9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think from the inside out</a:t>
              </a:r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defTabSz="457200">
                <a:defRPr sz="22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g(f(x,y),z)</a:t>
              </a:r>
            </a:p>
          </p:txBody>
        </p:sp>
        <p:sp>
          <p:nvSpPr>
            <p:cNvPr id="1067" name="tidyverse"/>
            <p:cNvSpPr txBox="1"/>
            <p:nvPr/>
          </p:nvSpPr>
          <p:spPr>
            <a:xfrm>
              <a:off x="10359" y="2686118"/>
              <a:ext cx="1962037" cy="799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068" name="base R"/>
            <p:cNvSpPr txBox="1"/>
            <p:nvPr/>
          </p:nvSpPr>
          <p:spPr>
            <a:xfrm>
              <a:off x="36134" y="35680"/>
              <a:ext cx="1341583" cy="82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9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base R</a:t>
              </a:r>
            </a:p>
          </p:txBody>
        </p:sp>
      </p:grpSp>
      <p:sp>
        <p:nvSpPr>
          <p:cNvPr id="1070" name="Circle"/>
          <p:cNvSpPr/>
          <p:nvPr/>
        </p:nvSpPr>
        <p:spPr>
          <a:xfrm>
            <a:off x="1425153" y="5780458"/>
            <a:ext cx="190501" cy="190501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Group"/>
          <p:cNvGrpSpPr/>
          <p:nvPr/>
        </p:nvGrpSpPr>
        <p:grpSpPr>
          <a:xfrm>
            <a:off x="8986140" y="7816026"/>
            <a:ext cx="5466461" cy="4469431"/>
            <a:chOff x="0" y="0"/>
            <a:chExt cx="5466460" cy="4469430"/>
          </a:xfrm>
        </p:grpSpPr>
        <p:sp>
          <p:nvSpPr>
            <p:cNvPr id="1071" name="Circle"/>
            <p:cNvSpPr/>
            <p:nvPr/>
          </p:nvSpPr>
          <p:spPr>
            <a:xfrm>
              <a:off x="99560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2" name="Circle"/>
            <p:cNvSpPr/>
            <p:nvPr/>
          </p:nvSpPr>
          <p:spPr>
            <a:xfrm>
              <a:off x="99560" y="2681211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Remember what tidyverse is made for!"/>
            <p:cNvSpPr txBox="1"/>
            <p:nvPr/>
          </p:nvSpPr>
          <p:spPr>
            <a:xfrm>
              <a:off x="615059" y="3478829"/>
              <a:ext cx="48514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Remember what tidyverse is made for!</a:t>
              </a:r>
            </a:p>
          </p:txBody>
        </p:sp>
        <p:sp>
          <p:nvSpPr>
            <p:cNvPr id="1074" name="Circle"/>
            <p:cNvSpPr/>
            <p:nvPr/>
          </p:nvSpPr>
          <p:spPr>
            <a:xfrm>
              <a:off x="99560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Can be less stable"/>
            <p:cNvSpPr txBox="1"/>
            <p:nvPr/>
          </p:nvSpPr>
          <p:spPr>
            <a:xfrm>
              <a:off x="615059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Can be less stable</a:t>
              </a:r>
            </a:p>
          </p:txBody>
        </p:sp>
        <p:sp>
          <p:nvSpPr>
            <p:cNvPr id="1076" name="Rounded Rectangle"/>
            <p:cNvSpPr/>
            <p:nvPr/>
          </p:nvSpPr>
          <p:spPr>
            <a:xfrm>
              <a:off x="0" y="0"/>
              <a:ext cx="4851400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Oval 115"/>
            <p:cNvSpPr/>
            <p:nvPr/>
          </p:nvSpPr>
          <p:spPr>
            <a:xfrm>
              <a:off x="123713" y="101175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78" name="CONSIDERATIONSS"/>
            <p:cNvSpPr txBox="1"/>
            <p:nvPr/>
          </p:nvSpPr>
          <p:spPr>
            <a:xfrm>
              <a:off x="863300" y="135860"/>
              <a:ext cx="389784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CONSIDERATIONSS</a:t>
              </a:r>
            </a:p>
          </p:txBody>
        </p:sp>
        <p:sp>
          <p:nvSpPr>
            <p:cNvPr id="1079" name="?"/>
            <p:cNvSpPr txBox="1"/>
            <p:nvPr/>
          </p:nvSpPr>
          <p:spPr>
            <a:xfrm>
              <a:off x="278134" y="109370"/>
              <a:ext cx="349698" cy="611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93B08E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080" name="“Different syntax”"/>
            <p:cNvSpPr txBox="1"/>
            <p:nvPr/>
          </p:nvSpPr>
          <p:spPr>
            <a:xfrm>
              <a:off x="615059" y="2490711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“Different syntax”</a:t>
              </a:r>
            </a:p>
          </p:txBody>
        </p:sp>
      </p:grpSp>
      <p:grpSp>
        <p:nvGrpSpPr>
          <p:cNvPr id="1094" name="Group"/>
          <p:cNvGrpSpPr/>
          <p:nvPr/>
        </p:nvGrpSpPr>
        <p:grpSpPr>
          <a:xfrm>
            <a:off x="1346670" y="7816026"/>
            <a:ext cx="6962882" cy="4247180"/>
            <a:chOff x="0" y="0"/>
            <a:chExt cx="6962880" cy="4247179"/>
          </a:xfrm>
        </p:grpSpPr>
        <p:sp>
          <p:nvSpPr>
            <p:cNvPr id="1082" name="Circle"/>
            <p:cNvSpPr/>
            <p:nvPr/>
          </p:nvSpPr>
          <p:spPr>
            <a:xfrm>
              <a:off x="78482" y="1483543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78482" y="3082002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Tidy datasets, easy to work with"/>
            <p:cNvSpPr txBox="1"/>
            <p:nvPr/>
          </p:nvSpPr>
          <p:spPr>
            <a:xfrm>
              <a:off x="583412" y="2102620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 datasets, easy to work with</a:t>
              </a:r>
            </a:p>
          </p:txBody>
        </p:sp>
        <p:sp>
          <p:nvSpPr>
            <p:cNvPr id="1085" name="Short &amp; well-organised code"/>
            <p:cNvSpPr txBox="1"/>
            <p:nvPr/>
          </p:nvSpPr>
          <p:spPr>
            <a:xfrm>
              <a:off x="583728" y="1305743"/>
              <a:ext cx="48514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Short &amp; well-organised code</a:t>
              </a:r>
            </a:p>
          </p:txBody>
        </p:sp>
        <p:sp>
          <p:nvSpPr>
            <p:cNvPr id="1086" name="Circle"/>
            <p:cNvSpPr/>
            <p:nvPr/>
          </p:nvSpPr>
          <p:spPr>
            <a:xfrm>
              <a:off x="78482" y="3878879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7" name="Functions with logical names &amp; inputs"/>
            <p:cNvSpPr txBox="1"/>
            <p:nvPr/>
          </p:nvSpPr>
          <p:spPr>
            <a:xfrm>
              <a:off x="581432" y="3701079"/>
              <a:ext cx="638144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Functions with logical names &amp; inputs</a:t>
              </a:r>
            </a:p>
          </p:txBody>
        </p:sp>
        <p:sp>
          <p:nvSpPr>
            <p:cNvPr id="1088" name="Rounded Rectangle"/>
            <p:cNvSpPr/>
            <p:nvPr/>
          </p:nvSpPr>
          <p:spPr>
            <a:xfrm>
              <a:off x="0" y="0"/>
              <a:ext cx="2984454" cy="830522"/>
            </a:xfrm>
            <a:prstGeom prst="roundRect">
              <a:avLst>
                <a:gd name="adj" fmla="val 22937"/>
              </a:avLst>
            </a:pr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9" name="Oval 115"/>
            <p:cNvSpPr/>
            <p:nvPr/>
          </p:nvSpPr>
          <p:spPr>
            <a:xfrm>
              <a:off x="116701" y="97761"/>
              <a:ext cx="635001" cy="635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090" name="BENEFITS"/>
            <p:cNvSpPr txBox="1"/>
            <p:nvPr/>
          </p:nvSpPr>
          <p:spPr>
            <a:xfrm>
              <a:off x="818188" y="135860"/>
              <a:ext cx="198277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BENEFITS</a:t>
              </a:r>
            </a:p>
          </p:txBody>
        </p:sp>
        <p:sp>
          <p:nvSpPr>
            <p:cNvPr id="1091" name="Shape"/>
            <p:cNvSpPr/>
            <p:nvPr/>
          </p:nvSpPr>
          <p:spPr>
            <a:xfrm>
              <a:off x="237952" y="206850"/>
              <a:ext cx="366719" cy="36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93B08E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8482" y="2280420"/>
              <a:ext cx="190501" cy="190501"/>
            </a:xfrm>
            <a:prstGeom prst="ellipse">
              <a:avLst/>
            </a:pr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Great documentation"/>
            <p:cNvSpPr txBox="1"/>
            <p:nvPr/>
          </p:nvSpPr>
          <p:spPr>
            <a:xfrm>
              <a:off x="583412" y="2899497"/>
              <a:ext cx="547720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</a:t>
              </a:r>
            </a:p>
          </p:txBody>
        </p:sp>
      </p:grpSp>
      <p:sp>
        <p:nvSpPr>
          <p:cNvPr id="1095" name="pipe symbol"/>
          <p:cNvSpPr txBox="1"/>
          <p:nvPr/>
        </p:nvSpPr>
        <p:spPr>
          <a:xfrm>
            <a:off x="18908132" y="10910919"/>
            <a:ext cx="2076451" cy="5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symbol</a:t>
            </a:r>
          </a:p>
        </p:txBody>
      </p:sp>
      <p:grpSp>
        <p:nvGrpSpPr>
          <p:cNvPr id="1098" name="Group"/>
          <p:cNvGrpSpPr/>
          <p:nvPr/>
        </p:nvGrpSpPr>
        <p:grpSpPr>
          <a:xfrm rot="10800000" flipH="1">
            <a:off x="16980676" y="10805014"/>
            <a:ext cx="1667833" cy="717807"/>
            <a:chOff x="0" y="0"/>
            <a:chExt cx="1667832" cy="717806"/>
          </a:xfrm>
        </p:grpSpPr>
        <p:sp>
          <p:nvSpPr>
            <p:cNvPr id="1102" name="Connection Line"/>
            <p:cNvSpPr/>
            <p:nvPr/>
          </p:nvSpPr>
          <p:spPr>
            <a:xfrm>
              <a:off x="36741" y="-1"/>
              <a:ext cx="1631092" cy="68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8" extrusionOk="0">
                  <a:moveTo>
                    <a:pt x="0" y="16588"/>
                  </a:moveTo>
                  <a:cubicBezTo>
                    <a:pt x="5369" y="-2145"/>
                    <a:pt x="12569" y="-5012"/>
                    <a:pt x="21600" y="7988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3" name="Connection Line"/>
            <p:cNvSpPr/>
            <p:nvPr/>
          </p:nvSpPr>
          <p:spPr>
            <a:xfrm>
              <a:off x="0" y="453610"/>
              <a:ext cx="224332" cy="2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93" h="16373" extrusionOk="0">
                  <a:moveTo>
                    <a:pt x="18193" y="6043"/>
                  </a:moveTo>
                  <a:cubicBezTo>
                    <a:pt x="1965" y="21600"/>
                    <a:pt x="-3407" y="19586"/>
                    <a:pt x="2078" y="0"/>
                  </a:cubicBezTo>
                </a:path>
              </a:pathLst>
            </a:custGeom>
            <a:noFill/>
            <a:ln w="25400" cap="flat">
              <a:solidFill>
                <a:srgbClr val="2E537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1099" name="base R"/>
          <p:cNvSpPr txBox="1"/>
          <p:nvPr/>
        </p:nvSpPr>
        <p:spPr>
          <a:xfrm rot="660000">
            <a:off x="9603383" y="6011103"/>
            <a:ext cx="15267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base R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0" name="tidyverse"/>
          <p:cNvSpPr txBox="1"/>
          <p:nvPr/>
        </p:nvSpPr>
        <p:spPr>
          <a:xfrm rot="660000">
            <a:off x="9736909" y="5131596"/>
            <a:ext cx="19363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EBEBEB"/>
                </a:solidFill>
              </a:rPr>
              <a:t>tidyverse</a:t>
            </a:r>
            <a:r>
              <a:rPr b="1">
                <a:solidFill>
                  <a:srgbClr val="D6D6D6"/>
                </a:solidFill>
              </a:rPr>
              <a:t> </a:t>
            </a:r>
            <a:r>
              <a:t> </a:t>
            </a:r>
          </a:p>
        </p:txBody>
      </p:sp>
      <p:sp>
        <p:nvSpPr>
          <p:cNvPr id="1101" name="1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  <a:r>
              <a:rPr lang="da-DK" dirty="0"/>
              <a:t>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A942B-8408-B5DF-8F3B-A3B40337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BE529169-C837-3DB8-6474-3920AB06D16B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218E8404-FDDF-12EF-929C-53739F28470E}"/>
              </a:ext>
            </a:extLst>
          </p:cNvPr>
          <p:cNvGrpSpPr/>
          <p:nvPr/>
        </p:nvGrpSpPr>
        <p:grpSpPr>
          <a:xfrm>
            <a:off x="5060496" y="1305047"/>
            <a:ext cx="15752538" cy="3781611"/>
            <a:chOff x="-1203197" y="171936"/>
            <a:chExt cx="15752537" cy="3781609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AC958502-3A72-7590-A472-5A8AFF0001EA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2 – TIDYVERSE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3BF1A95-24DE-9EE0-0547-61297BEEA9DE}"/>
                </a:ext>
              </a:extLst>
            </p:cNvPr>
            <p:cNvSpPr txBox="1"/>
            <p:nvPr/>
          </p:nvSpPr>
          <p:spPr>
            <a:xfrm>
              <a:off x="512702" y="171936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6AE10BF9-66AF-9EFD-D984-41C386606432}"/>
                </a:ext>
              </a:extLst>
            </p:cNvPr>
            <p:cNvSpPr/>
            <p:nvPr/>
          </p:nvSpPr>
          <p:spPr>
            <a:xfrm>
              <a:off x="-1203197" y="456064"/>
              <a:ext cx="1440000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825167BC-85C3-9F41-302F-DD900BD1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22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"/>
          <p:cNvSpPr/>
          <p:nvPr/>
        </p:nvSpPr>
        <p:spPr>
          <a:xfrm>
            <a:off x="808676" y="10499744"/>
            <a:ext cx="13255192" cy="628875"/>
          </a:xfrm>
          <a:prstGeom prst="rect">
            <a:avLst/>
          </a:prstGeom>
          <a:solidFill>
            <a:srgbClr val="819E8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14495534" y="3861169"/>
            <a:ext cx="9583497" cy="628875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9" name="Rectangle"/>
          <p:cNvSpPr/>
          <p:nvPr/>
        </p:nvSpPr>
        <p:spPr>
          <a:xfrm>
            <a:off x="8172207" y="3848244"/>
            <a:ext cx="5891661" cy="628876"/>
          </a:xfrm>
          <a:prstGeom prst="rect">
            <a:avLst/>
          </a:prstGeom>
          <a:solidFill>
            <a:srgbClr val="880C0A">
              <a:alpha val="658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823832" y="3848244"/>
            <a:ext cx="6916709" cy="628876"/>
          </a:xfrm>
          <a:prstGeom prst="rect">
            <a:avLst/>
          </a:prstGeom>
          <a:solidFill>
            <a:srgbClr val="F3C290">
              <a:alpha val="952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Группа 36"/>
          <p:cNvSpPr/>
          <p:nvPr/>
        </p:nvSpPr>
        <p:spPr>
          <a:xfrm>
            <a:off x="14485057" y="4638163"/>
            <a:ext cx="9583497" cy="874295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2" name="Группа 36"/>
          <p:cNvSpPr/>
          <p:nvPr/>
        </p:nvSpPr>
        <p:spPr>
          <a:xfrm>
            <a:off x="8179492" y="4638163"/>
            <a:ext cx="5884377" cy="568995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3" name="Группа 36"/>
          <p:cNvSpPr/>
          <p:nvPr/>
        </p:nvSpPr>
        <p:spPr>
          <a:xfrm>
            <a:off x="808676" y="11287637"/>
            <a:ext cx="13255190" cy="210754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4" name="Группа 36"/>
          <p:cNvSpPr/>
          <p:nvPr/>
        </p:nvSpPr>
        <p:spPr>
          <a:xfrm>
            <a:off x="841595" y="4631501"/>
            <a:ext cx="6916709" cy="568995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b"/>
          <a:lstStyle/>
          <a:p>
            <a:pPr defTabSz="914400">
              <a:spcBef>
                <a:spcPts val="2400"/>
              </a:spcBef>
              <a:defRPr sz="1000">
                <a:solidFill>
                  <a:srgbClr val="242524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-98444" y="-170460"/>
            <a:ext cx="24568188" cy="3565093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9" name="Group"/>
          <p:cNvGrpSpPr/>
          <p:nvPr/>
        </p:nvGrpSpPr>
        <p:grpSpPr>
          <a:xfrm>
            <a:off x="7422408" y="589429"/>
            <a:ext cx="9509496" cy="2991860"/>
            <a:chOff x="-618160" y="0"/>
            <a:chExt cx="9509495" cy="2991859"/>
          </a:xfrm>
        </p:grpSpPr>
        <p:sp>
          <p:nvSpPr>
            <p:cNvPr id="1116" name="TIDYVERSE CHEAT SHEET…"/>
            <p:cNvSpPr txBox="1"/>
            <p:nvPr/>
          </p:nvSpPr>
          <p:spPr>
            <a:xfrm>
              <a:off x="-618160" y="695635"/>
              <a:ext cx="9509495" cy="229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TIDYVERSE CHEAT SHEET</a:t>
              </a:r>
            </a:p>
            <a:p>
              <a:pPr algn="ctr">
                <a:defRPr sz="2200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endParaRPr lang="da-DK" dirty="0"/>
            </a:p>
            <a:p>
              <a:pPr algn="ctr">
                <a:defRPr sz="2900" i="1">
                  <a:solidFill>
                    <a:srgbClr val="FFFFFF"/>
                  </a:solidFill>
                  <a:latin typeface="Roboto-Medium"/>
                  <a:ea typeface="Roboto-Medium"/>
                  <a:cs typeface="Roboto-Medium"/>
                  <a:sym typeface="Roboto-Medium"/>
                </a:defRPr>
              </a:pPr>
              <a:r>
                <a:rPr dirty="0" err="1"/>
                <a:t>readr</a:t>
              </a:r>
              <a:r>
                <a:rPr dirty="0"/>
                <a:t>, </a:t>
              </a:r>
              <a:r>
                <a:rPr dirty="0" err="1"/>
                <a:t>tidyr</a:t>
              </a:r>
              <a:r>
                <a:rPr dirty="0"/>
                <a:t>, </a:t>
              </a:r>
              <a:r>
                <a:rPr dirty="0" err="1"/>
                <a:t>dplyr</a:t>
              </a:r>
              <a:r>
                <a:rPr dirty="0"/>
                <a:t>, …</a:t>
              </a:r>
            </a:p>
          </p:txBody>
        </p:sp>
        <p:sp>
          <p:nvSpPr>
            <p:cNvPr id="1117" name="https://www.tidyverse.org/"/>
            <p:cNvSpPr txBox="1"/>
            <p:nvPr/>
          </p:nvSpPr>
          <p:spPr>
            <a:xfrm>
              <a:off x="1761366" y="0"/>
              <a:ext cx="6375877" cy="584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www.tidyverse.org</a:t>
              </a:r>
              <a:r>
                <a:rPr dirty="0"/>
                <a:t>/</a:t>
              </a:r>
            </a:p>
          </p:txBody>
        </p:sp>
        <p:sp>
          <p:nvSpPr>
            <p:cNvPr id="1118" name="Line"/>
            <p:cNvSpPr/>
            <p:nvPr/>
          </p:nvSpPr>
          <p:spPr>
            <a:xfrm>
              <a:off x="97444" y="190749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0" name="Read Data (readr)"/>
          <p:cNvSpPr txBox="1"/>
          <p:nvPr/>
        </p:nvSpPr>
        <p:spPr>
          <a:xfrm>
            <a:off x="909380" y="3892919"/>
            <a:ext cx="6781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 Data (</a:t>
            </a:r>
            <a:r>
              <a:rPr i="1"/>
              <a:t>readr</a:t>
            </a:r>
            <a:r>
              <a:t>) </a:t>
            </a:r>
          </a:p>
        </p:txBody>
      </p:sp>
      <p:sp>
        <p:nvSpPr>
          <p:cNvPr id="1121" name="Data Tidying (tidyr)"/>
          <p:cNvSpPr txBox="1"/>
          <p:nvPr/>
        </p:nvSpPr>
        <p:spPr>
          <a:xfrm>
            <a:off x="8500422" y="3873869"/>
            <a:ext cx="48067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Workflow</a:t>
            </a:r>
            <a:endParaRPr dirty="0"/>
          </a:p>
        </p:txBody>
      </p:sp>
      <p:sp>
        <p:nvSpPr>
          <p:cNvPr id="1122" name="Data Manipulation (dplyr)"/>
          <p:cNvSpPr txBox="1"/>
          <p:nvPr/>
        </p:nvSpPr>
        <p:spPr>
          <a:xfrm>
            <a:off x="14330216" y="3861169"/>
            <a:ext cx="94143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(</a:t>
            </a:r>
            <a:r>
              <a:rPr i="1"/>
              <a:t>dplyr</a:t>
            </a:r>
            <a:r>
              <a:t>)</a:t>
            </a:r>
          </a:p>
        </p:txBody>
      </p:sp>
      <p:sp>
        <p:nvSpPr>
          <p:cNvPr id="1123" name="R Documentation (e.g. enter ?dplyr::filter and see examples)…"/>
          <p:cNvSpPr txBox="1"/>
          <p:nvPr/>
        </p:nvSpPr>
        <p:spPr>
          <a:xfrm>
            <a:off x="1039181" y="11567037"/>
            <a:ext cx="13297673" cy="152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Documentation (e.g. enter 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?</a:t>
            </a:r>
            <a:r>
              <a:rPr b="1" dirty="0" err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b="1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::filter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/>
              <a:t>and see examples)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Much more info and detailed cheat sheets:</a:t>
            </a:r>
            <a:endParaRPr lang="da-DK" dirty="0"/>
          </a:p>
          <a:p>
            <a:pPr lvl="1">
              <a:defRPr sz="2300">
                <a:solidFill>
                  <a:srgbClr val="98AE9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u="sng" dirty="0">
                <a:hlinkClick r:id="rId3"/>
              </a:rPr>
              <a:t>https://brianward1428.medium.com/introduction-to-tidyverse-7b3dbf2337d5</a:t>
            </a:r>
          </a:p>
          <a:p>
            <a:pPr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It also helps to google “</a:t>
            </a:r>
            <a:r>
              <a:rPr i="1" dirty="0" err="1"/>
              <a:t>tidyverse</a:t>
            </a:r>
            <a:r>
              <a:rPr i="1" dirty="0"/>
              <a:t> + </a:t>
            </a:r>
            <a:r>
              <a:rPr i="1" dirty="0" err="1"/>
              <a:t>whatever_you_want_to_do</a:t>
            </a:r>
            <a:r>
              <a:rPr i="1" dirty="0"/>
              <a:t>”</a:t>
            </a:r>
          </a:p>
        </p:txBody>
      </p:sp>
      <p:sp>
        <p:nvSpPr>
          <p:cNvPr id="1124" name="Reading tabular data…"/>
          <p:cNvSpPr txBox="1"/>
          <p:nvPr/>
        </p:nvSpPr>
        <p:spPr>
          <a:xfrm>
            <a:off x="1044964" y="4699638"/>
            <a:ext cx="6524307" cy="568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Reading tabular data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There are solutions for multiple data types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read_excel</a:t>
            </a:r>
            <a:r>
              <a:rPr dirty="0"/>
              <a:t>() </a:t>
            </a:r>
            <a:r>
              <a:rPr sz="2300" dirty="0">
                <a:solidFill>
                  <a:srgbClr val="99AF91"/>
                </a:solidFill>
                <a:latin typeface="Helvetica"/>
                <a:ea typeface="Helvetica"/>
                <a:cs typeface="Helvetica"/>
                <a:sym typeface="Helvetica"/>
              </a:rPr>
              <a:t># 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using </a:t>
            </a:r>
            <a:r>
              <a:rPr sz="2300" i="1" dirty="0" err="1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readxl</a:t>
            </a:r>
            <a:r>
              <a:rPr sz="2300" dirty="0">
                <a:solidFill>
                  <a:srgbClr val="99AF91"/>
                </a:solidFill>
                <a:latin typeface="Roboto-Medium"/>
                <a:ea typeface="Roboto-Medium"/>
                <a:cs typeface="Roboto-Medium"/>
                <a:sym typeface="Roboto-Medium"/>
              </a:rPr>
              <a:t> package</a:t>
            </a:r>
            <a:endParaRPr sz="23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read_table</a:t>
            </a:r>
            <a:r>
              <a:rPr dirty="0"/>
              <a:t>()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read_csv</a:t>
            </a:r>
            <a:r>
              <a:rPr dirty="0"/>
              <a:t>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arguments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Skip lines:</a:t>
            </a:r>
            <a:r>
              <a:rPr sz="23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skip=1)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300" b="0" dirty="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rPr>
              <a:t>Read subset: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0" dirty="0" err="1"/>
              <a:t>read_csv</a:t>
            </a:r>
            <a:r>
              <a:rPr b="0" dirty="0"/>
              <a:t>(file, </a:t>
            </a:r>
            <a:r>
              <a:rPr b="0" dirty="0" err="1"/>
              <a:t>n_max</a:t>
            </a:r>
            <a:r>
              <a:rPr b="0" dirty="0"/>
              <a:t>=1)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types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readr</a:t>
            </a:r>
            <a:r>
              <a:rPr dirty="0"/>
              <a:t> guesses the types of each column and tells you about it </a:t>
            </a:r>
            <a:endParaRPr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797979"/>
                </a:solidFill>
              </a:rPr>
              <a:t>(“</a:t>
            </a:r>
            <a:r>
              <a:rPr dirty="0"/>
              <a:t>Parsed with column specifications: …</a:t>
            </a:r>
            <a:r>
              <a:rPr dirty="0">
                <a:solidFill>
                  <a:srgbClr val="797979"/>
                </a:solidFill>
              </a:rPr>
              <a:t>”)</a:t>
            </a:r>
          </a:p>
        </p:txBody>
      </p:sp>
      <p:sp>
        <p:nvSpPr>
          <p:cNvPr id="1125" name="Handle missing values…"/>
          <p:cNvSpPr txBox="1"/>
          <p:nvPr/>
        </p:nvSpPr>
        <p:spPr>
          <a:xfrm>
            <a:off x="8368526" y="4686670"/>
            <a:ext cx="5968328" cy="540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Tidyverse</a:t>
            </a:r>
            <a:r>
              <a:rPr lang="da-DK" dirty="0"/>
              <a:t> workflow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select</a:t>
            </a:r>
            <a:r>
              <a:rPr lang="da-DK" dirty="0"/>
              <a:t>(col1)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filter(col1 &lt; x)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a-DK"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 %&gt;%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</a:t>
            </a:r>
            <a:r>
              <a:rPr lang="da-DK" dirty="0" err="1"/>
              <a:t>summarize</a:t>
            </a:r>
            <a:r>
              <a:rPr lang="da-DK" dirty="0"/>
              <a:t>(n_1 = n(),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avg_1 = </a:t>
            </a:r>
            <a:r>
              <a:rPr lang="da-DK" dirty="0" err="1"/>
              <a:t>mean</a:t>
            </a:r>
            <a:r>
              <a:rPr lang="da-DK" dirty="0"/>
              <a:t>(co1),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					sd_1 = </a:t>
            </a:r>
            <a:r>
              <a:rPr lang="da-DK" dirty="0" err="1"/>
              <a:t>sd</a:t>
            </a:r>
            <a:r>
              <a:rPr lang="da-DK" dirty="0"/>
              <a:t>(col1))</a:t>
            </a:r>
            <a:endParaRPr dirty="0"/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Select column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df$col1</a:t>
            </a:r>
            <a:endParaRPr lang="da-DK" sz="2300" dirty="0">
              <a:solidFill>
                <a:srgbClr val="99AF9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6" name="Summary…"/>
          <p:cNvSpPr txBox="1"/>
          <p:nvPr/>
        </p:nvSpPr>
        <p:spPr>
          <a:xfrm>
            <a:off x="14674090" y="4737654"/>
            <a:ext cx="10565850" cy="826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24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Summary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summarize()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count()</a:t>
            </a:r>
          </a:p>
          <a:p>
            <a:pPr defTabSz="457200"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defTabSz="457200">
              <a:defRPr sz="2400" b="1">
                <a:solidFill>
                  <a:srgbClr val="374556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dirty="0"/>
              <a:t>Group </a:t>
            </a:r>
          </a:p>
          <a:p>
            <a:pPr defTabSz="457200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group_by</a:t>
            </a:r>
            <a:r>
              <a:rPr sz="2400" dirty="0"/>
              <a:t>()</a:t>
            </a:r>
          </a:p>
          <a:p>
            <a:pPr defTabSz="457200">
              <a:defRPr sz="23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Functions will manipulate each group separately and combine results.</a:t>
            </a:r>
          </a:p>
          <a:p>
            <a:pPr defTabSz="457200">
              <a:defRPr sz="24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defTabSz="457200">
              <a:defRPr sz="2200">
                <a:solidFill>
                  <a:srgbClr val="000000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sz="2400" b="1" dirty="0">
                <a:solidFill>
                  <a:srgbClr val="374556"/>
                </a:solidFill>
              </a:rPr>
              <a:t>Extract and sort observations</a:t>
            </a:r>
            <a:r>
              <a:rPr lang="da-DK" sz="2400" b="1" dirty="0">
                <a:solidFill>
                  <a:srgbClr val="374556"/>
                </a:solidFill>
              </a:rPr>
              <a:t> (</a:t>
            </a:r>
            <a:r>
              <a:rPr lang="da-DK" sz="2400" b="1" dirty="0" err="1">
                <a:solidFill>
                  <a:srgbClr val="374556"/>
                </a:solidFill>
              </a:rPr>
              <a:t>rows</a:t>
            </a:r>
            <a:r>
              <a:rPr lang="da-DK" sz="2400" b="1" dirty="0">
                <a:solidFill>
                  <a:srgbClr val="374556"/>
                </a:solidFill>
              </a:rPr>
              <a:t>)</a:t>
            </a:r>
            <a:endParaRPr sz="2400" dirty="0">
              <a:solidFill>
                <a:srgbClr val="98AE91"/>
              </a:solidFill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filter() </a:t>
            </a:r>
            <a:r>
              <a:rPr sz="2300" dirty="0">
                <a:solidFill>
                  <a:srgbClr val="99AF91"/>
                </a:solidFill>
              </a:rPr>
              <a:t># 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sz="2300" dirty="0">
                <a:solidFill>
                  <a:srgbClr val="99AF91"/>
                </a:solidFill>
              </a:rPr>
              <a:t> by condition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distinct()</a:t>
            </a:r>
            <a:r>
              <a:rPr sz="2400" dirty="0"/>
              <a:t> </a:t>
            </a:r>
            <a:r>
              <a:rPr sz="2300" dirty="0">
                <a:solidFill>
                  <a:srgbClr val="99AF92"/>
                </a:solidFill>
              </a:rPr>
              <a:t># subset to unique values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Courier"/>
                <a:ea typeface="Courier"/>
                <a:cs typeface="Courier"/>
                <a:sym typeface="Courier"/>
              </a:rPr>
              <a:t>top_n</a:t>
            </a: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sz="2300" dirty="0">
                <a:solidFill>
                  <a:srgbClr val="98AE91"/>
                </a:solidFill>
              </a:rPr>
              <a:t># subset by position</a:t>
            </a: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sz="2400" dirty="0"/>
              <a:t> </a:t>
            </a:r>
            <a:r>
              <a:rPr sz="2300" dirty="0">
                <a:solidFill>
                  <a:srgbClr val="98AE91"/>
                </a:solidFill>
              </a:rPr>
              <a:t># sort low-&gt;high, other way with desc()</a:t>
            </a: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Manipulate variables</a:t>
            </a:r>
            <a:r>
              <a:rPr lang="da-DK" sz="2400" b="1" dirty="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rPr>
              <a:t> (columns)</a:t>
            </a:r>
            <a:endParaRPr sz="2400" dirty="0">
              <a:latin typeface="Roboto-Medium"/>
              <a:ea typeface="Roboto-Medium"/>
              <a:cs typeface="Roboto-Medium"/>
              <a:sym typeface="Roboto-Medium"/>
            </a:endParaRPr>
          </a:p>
          <a:p>
            <a:pPr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sz="2400" dirty="0" err="1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da-DK" sz="24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da-DK" sz="2300" dirty="0">
                <a:solidFill>
                  <a:srgbClr val="99AF91"/>
                </a:solidFill>
              </a:rPr>
              <a:t># </a:t>
            </a:r>
            <a:r>
              <a:rPr lang="da-DK" sz="2300" dirty="0" err="1">
                <a:solidFill>
                  <a:srgbClr val="99AF91"/>
                </a:solidFill>
              </a:rPr>
              <a:t>subset</a:t>
            </a:r>
            <a:r>
              <a:rPr lang="da-DK" sz="2300" dirty="0">
                <a:solidFill>
                  <a:srgbClr val="99AF91"/>
                </a:solidFill>
              </a:rPr>
              <a:t> </a:t>
            </a:r>
            <a:r>
              <a:rPr lang="da-DK" sz="2300" dirty="0" err="1">
                <a:solidFill>
                  <a:srgbClr val="99AF91"/>
                </a:solidFill>
              </a:rPr>
              <a:t>rows</a:t>
            </a:r>
            <a:r>
              <a:rPr lang="da-DK" sz="2300" dirty="0">
                <a:solidFill>
                  <a:srgbClr val="99AF91"/>
                </a:solidFill>
              </a:rPr>
              <a:t> by </a:t>
            </a:r>
            <a:r>
              <a:rPr lang="da-DK" sz="2300" dirty="0" err="1">
                <a:solidFill>
                  <a:srgbClr val="99AF91"/>
                </a:solidFill>
              </a:rPr>
              <a:t>condition</a:t>
            </a:r>
            <a:endParaRPr lang="da-DK" sz="2300" dirty="0">
              <a:solidFill>
                <a:srgbClr val="99AF91"/>
              </a:solidFill>
            </a:endParaRP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0" dirty="0"/>
              <a:t>mutate(</a:t>
            </a:r>
            <a:r>
              <a:rPr sz="2400" b="0" dirty="0" err="1"/>
              <a:t>new_name</a:t>
            </a:r>
            <a:r>
              <a:rPr sz="2400" b="0" dirty="0"/>
              <a:t> = f(column))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</a:t>
            </a:r>
            <a:r>
              <a:rPr lang="da-DK" sz="2400" b="0" dirty="0" err="1"/>
              <a:t>ifelse</a:t>
            </a:r>
            <a:r>
              <a:rPr lang="da-DK" sz="2400" b="0" dirty="0"/>
              <a:t>(col1 &lt; x, ”Yes”, ”No”))</a:t>
            </a:r>
          </a:p>
          <a:p>
            <a:pPr defTabSz="457200">
              <a:defRPr sz="22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sz="2400" b="0" dirty="0" err="1"/>
              <a:t>mutate</a:t>
            </a:r>
            <a:r>
              <a:rPr lang="da-DK" sz="2400" b="0" dirty="0"/>
              <a:t>(</a:t>
            </a:r>
            <a:r>
              <a:rPr lang="da-DK" sz="2400" b="0" dirty="0" err="1"/>
              <a:t>new_name</a:t>
            </a:r>
            <a:r>
              <a:rPr lang="da-DK" sz="2400" b="0" dirty="0"/>
              <a:t> = col1 + col2)</a:t>
            </a:r>
          </a:p>
        </p:txBody>
      </p:sp>
      <p:sp>
        <p:nvSpPr>
          <p:cNvPr id="1127" name="HELP"/>
          <p:cNvSpPr txBox="1"/>
          <p:nvPr/>
        </p:nvSpPr>
        <p:spPr>
          <a:xfrm>
            <a:off x="5989106" y="10541131"/>
            <a:ext cx="243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HELP</a:t>
            </a:r>
          </a:p>
        </p:txBody>
      </p:sp>
      <p:sp>
        <p:nvSpPr>
          <p:cNvPr id="1128" name="20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"/>
          <p:cNvSpPr/>
          <p:nvPr/>
        </p:nvSpPr>
        <p:spPr>
          <a:xfrm>
            <a:off x="17503754" y="-34288"/>
            <a:ext cx="6940820" cy="13830860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18325766" y="6146204"/>
            <a:ext cx="5330386" cy="2042092"/>
            <a:chOff x="0" y="0"/>
            <a:chExt cx="5330385" cy="2042090"/>
          </a:xfrm>
        </p:grpSpPr>
        <p:sp>
          <p:nvSpPr>
            <p:cNvPr id="1131" name="EXERCISE 2"/>
            <p:cNvSpPr txBox="1"/>
            <p:nvPr/>
          </p:nvSpPr>
          <p:spPr>
            <a:xfrm>
              <a:off x="0" y="4939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EXERCISE </a:t>
              </a:r>
              <a:r>
                <a:rPr b="1"/>
                <a:t>2</a:t>
              </a:r>
            </a:p>
          </p:txBody>
        </p:sp>
        <p:sp>
          <p:nvSpPr>
            <p:cNvPr id="1132" name="TIDYVERSE"/>
            <p:cNvSpPr txBox="1"/>
            <p:nvPr/>
          </p:nvSpPr>
          <p:spPr>
            <a:xfrm>
              <a:off x="1271711" y="0"/>
              <a:ext cx="3636519" cy="375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TIDYVERSE</a:t>
              </a:r>
            </a:p>
          </p:txBody>
        </p:sp>
        <p:sp>
          <p:nvSpPr>
            <p:cNvPr id="1133" name="Line"/>
            <p:cNvSpPr/>
            <p:nvPr/>
          </p:nvSpPr>
          <p:spPr>
            <a:xfrm>
              <a:off x="8091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1346026" y="3357111"/>
            <a:ext cx="13194022" cy="7531380"/>
            <a:chOff x="0" y="12699"/>
            <a:chExt cx="13194020" cy="7531378"/>
          </a:xfrm>
        </p:grpSpPr>
        <p:grpSp>
          <p:nvGrpSpPr>
            <p:cNvPr id="1142" name="Group"/>
            <p:cNvGrpSpPr/>
            <p:nvPr/>
          </p:nvGrpSpPr>
          <p:grpSpPr>
            <a:xfrm>
              <a:off x="11308544" y="3536729"/>
              <a:ext cx="1582137" cy="2504376"/>
              <a:chOff x="0" y="149924"/>
              <a:chExt cx="1582135" cy="2504375"/>
            </a:xfrm>
          </p:grpSpPr>
          <p:sp>
            <p:nvSpPr>
              <p:cNvPr id="1135" name="Tidyverse:…"/>
              <p:cNvSpPr/>
              <p:nvPr/>
            </p:nvSpPr>
            <p:spPr>
              <a:xfrm>
                <a:off x="312135" y="13843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 err="1"/>
                  <a:t>Tidyverse</a:t>
                </a:r>
                <a:r>
                  <a:rPr dirty="0"/>
                  <a:t>: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Filtering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Selecting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Mutating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Arranging </a:t>
                </a:r>
              </a:p>
              <a:p>
                <a:pPr lvl="1"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Summarizing</a:t>
                </a:r>
              </a:p>
            </p:txBody>
          </p:sp>
          <p:sp>
            <p:nvSpPr>
              <p:cNvPr id="1136" name="Oval 23"/>
              <p:cNvSpPr/>
              <p:nvPr/>
            </p:nvSpPr>
            <p:spPr>
              <a:xfrm>
                <a:off x="0" y="149924"/>
                <a:ext cx="155496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7" name="Oval 23"/>
              <p:cNvSpPr/>
              <p:nvPr/>
            </p:nvSpPr>
            <p:spPr>
              <a:xfrm>
                <a:off x="944748" y="678721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8" name="Oval 23"/>
              <p:cNvSpPr/>
              <p:nvPr/>
            </p:nvSpPr>
            <p:spPr>
              <a:xfrm>
                <a:off x="944748" y="1103435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39" name="Oval 23"/>
              <p:cNvSpPr/>
              <p:nvPr/>
            </p:nvSpPr>
            <p:spPr>
              <a:xfrm>
                <a:off x="944748" y="1528150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0" name="Oval 23"/>
              <p:cNvSpPr/>
              <p:nvPr/>
            </p:nvSpPr>
            <p:spPr>
              <a:xfrm>
                <a:off x="944748" y="1952864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1" name="Oval 23"/>
              <p:cNvSpPr/>
              <p:nvPr/>
            </p:nvSpPr>
            <p:spPr>
              <a:xfrm>
                <a:off x="944748" y="2377579"/>
                <a:ext cx="155497" cy="155494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78" name="Group"/>
            <p:cNvGrpSpPr/>
            <p:nvPr/>
          </p:nvGrpSpPr>
          <p:grpSpPr>
            <a:xfrm>
              <a:off x="2700815" y="12699"/>
              <a:ext cx="10493205" cy="7531378"/>
              <a:chOff x="0" y="12699"/>
              <a:chExt cx="10493204" cy="7531377"/>
            </a:xfrm>
          </p:grpSpPr>
          <p:sp>
            <p:nvSpPr>
              <p:cNvPr id="1143" name="Line 18"/>
              <p:cNvSpPr/>
              <p:nvPr/>
            </p:nvSpPr>
            <p:spPr>
              <a:xfrm>
                <a:off x="576575" y="3773856"/>
                <a:ext cx="3743717" cy="1"/>
              </a:xfrm>
              <a:prstGeom prst="lin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4" name="Oval 9"/>
              <p:cNvSpPr/>
              <p:nvPr/>
            </p:nvSpPr>
            <p:spPr>
              <a:xfrm>
                <a:off x="4552661" y="3109328"/>
                <a:ext cx="1331012" cy="1331012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5" name="Oval 14"/>
              <p:cNvSpPr/>
              <p:nvPr/>
            </p:nvSpPr>
            <p:spPr>
              <a:xfrm>
                <a:off x="4384575" y="2939286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6" name="Oval 27"/>
              <p:cNvSpPr/>
              <p:nvPr/>
            </p:nvSpPr>
            <p:spPr>
              <a:xfrm>
                <a:off x="408488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7" name="Oval 28"/>
              <p:cNvSpPr/>
              <p:nvPr/>
            </p:nvSpPr>
            <p:spPr>
              <a:xfrm>
                <a:off x="1862970" y="3701289"/>
                <a:ext cx="160270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8" name="Oval 29"/>
              <p:cNvSpPr/>
              <p:nvPr/>
            </p:nvSpPr>
            <p:spPr>
              <a:xfrm>
                <a:off x="4304440" y="3695676"/>
                <a:ext cx="158316" cy="158316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49" name="Oval 10"/>
              <p:cNvSpPr/>
              <p:nvPr/>
            </p:nvSpPr>
            <p:spPr>
              <a:xfrm>
                <a:off x="4432794" y="6039115"/>
                <a:ext cx="1331012" cy="133687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0" name="Oval 15"/>
              <p:cNvSpPr/>
              <p:nvPr/>
            </p:nvSpPr>
            <p:spPr>
              <a:xfrm>
                <a:off x="4264707" y="5871028"/>
                <a:ext cx="1667185" cy="1673048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1" name="Freeform 20"/>
              <p:cNvSpPr/>
              <p:nvPr/>
            </p:nvSpPr>
            <p:spPr>
              <a:xfrm>
                <a:off x="914703" y="4829283"/>
                <a:ext cx="3350005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944" y="0"/>
                    </a:lnTo>
                    <a:lnTo>
                      <a:pt x="18752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2" name="Oval 33"/>
              <p:cNvSpPr/>
              <p:nvPr/>
            </p:nvSpPr>
            <p:spPr>
              <a:xfrm>
                <a:off x="744661" y="4749148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3" name="Oval 34"/>
              <p:cNvSpPr/>
              <p:nvPr/>
            </p:nvSpPr>
            <p:spPr>
              <a:xfrm>
                <a:off x="3031420" y="5898391"/>
                <a:ext cx="160271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4" name="Oval 35"/>
              <p:cNvSpPr/>
              <p:nvPr/>
            </p:nvSpPr>
            <p:spPr>
              <a:xfrm>
                <a:off x="4184571" y="6625463"/>
                <a:ext cx="158316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5" name="Oval 8"/>
              <p:cNvSpPr/>
              <p:nvPr/>
            </p:nvSpPr>
            <p:spPr>
              <a:xfrm>
                <a:off x="6686325" y="4735468"/>
                <a:ext cx="1331013" cy="133296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6" name="Oval 13"/>
              <p:cNvSpPr/>
              <p:nvPr/>
            </p:nvSpPr>
            <p:spPr>
              <a:xfrm>
                <a:off x="6518240" y="4567381"/>
                <a:ext cx="1667185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7" name="Freeform 19"/>
              <p:cNvSpPr/>
              <p:nvPr/>
            </p:nvSpPr>
            <p:spPr>
              <a:xfrm>
                <a:off x="238448" y="4305479"/>
                <a:ext cx="6279794" cy="109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73" y="0"/>
                    </a:lnTo>
                    <a:lnTo>
                      <a:pt x="1565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8" name="Oval 30"/>
              <p:cNvSpPr/>
              <p:nvPr/>
            </p:nvSpPr>
            <p:spPr>
              <a:xfrm>
                <a:off x="70361" y="4219481"/>
                <a:ext cx="160271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59" name="Oval 31"/>
              <p:cNvSpPr/>
              <p:nvPr/>
            </p:nvSpPr>
            <p:spPr>
              <a:xfrm>
                <a:off x="3410275" y="4225345"/>
                <a:ext cx="160270" cy="164178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0" name="Oval 32"/>
              <p:cNvSpPr/>
              <p:nvPr/>
            </p:nvSpPr>
            <p:spPr>
              <a:xfrm>
                <a:off x="6432242" y="5321816"/>
                <a:ext cx="164178" cy="160271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1" name="Freeform 17"/>
              <p:cNvSpPr/>
              <p:nvPr/>
            </p:nvSpPr>
            <p:spPr>
              <a:xfrm>
                <a:off x="168086" y="2398083"/>
                <a:ext cx="8608192" cy="85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53" y="0"/>
                    </a:lnTo>
                    <a:lnTo>
                      <a:pt x="7234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2" name="Oval 7"/>
              <p:cNvSpPr/>
              <p:nvPr/>
            </p:nvSpPr>
            <p:spPr>
              <a:xfrm>
                <a:off x="8994105" y="1723474"/>
                <a:ext cx="1331012" cy="1331012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3" name="Oval 12"/>
              <p:cNvSpPr/>
              <p:nvPr/>
            </p:nvSpPr>
            <p:spPr>
              <a:xfrm>
                <a:off x="8826018" y="1554409"/>
                <a:ext cx="1667186" cy="1669141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4" name="Oval 24"/>
              <p:cNvSpPr/>
              <p:nvPr/>
            </p:nvSpPr>
            <p:spPr>
              <a:xfrm>
                <a:off x="0" y="3166007"/>
                <a:ext cx="160270" cy="16417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5" name="Oval 25"/>
              <p:cNvSpPr/>
              <p:nvPr/>
            </p:nvSpPr>
            <p:spPr>
              <a:xfrm>
                <a:off x="2995853" y="3153281"/>
                <a:ext cx="160271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6" name="Oval 26"/>
              <p:cNvSpPr/>
              <p:nvPr/>
            </p:nvSpPr>
            <p:spPr>
              <a:xfrm>
                <a:off x="8742674" y="2309822"/>
                <a:ext cx="164179" cy="158316"/>
              </a:xfrm>
              <a:prstGeom prst="ellipse">
                <a:avLst/>
              </a:prstGeom>
              <a:solidFill>
                <a:srgbClr val="557D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7" name="Oval 6"/>
              <p:cNvSpPr/>
              <p:nvPr/>
            </p:nvSpPr>
            <p:spPr>
              <a:xfrm>
                <a:off x="7150492" y="180786"/>
                <a:ext cx="1331013" cy="1332965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8" name="Oval 11"/>
              <p:cNvSpPr/>
              <p:nvPr/>
            </p:nvSpPr>
            <p:spPr>
              <a:xfrm>
                <a:off x="6982407" y="12699"/>
                <a:ext cx="1667185" cy="1669139"/>
              </a:xfrm>
              <a:prstGeom prst="ellipse">
                <a:avLst/>
              </a:pr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69" name="Freeform 16"/>
              <p:cNvSpPr/>
              <p:nvPr/>
            </p:nvSpPr>
            <p:spPr>
              <a:xfrm>
                <a:off x="787660" y="844067"/>
                <a:ext cx="6169222" cy="187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178" y="0"/>
                    </a:lnTo>
                    <a:lnTo>
                      <a:pt x="2722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4288" cap="rnd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0" name="Freeform 21"/>
              <p:cNvSpPr/>
              <p:nvPr/>
            </p:nvSpPr>
            <p:spPr>
              <a:xfrm>
                <a:off x="615724" y="2641660"/>
                <a:ext cx="160151" cy="157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9" h="18125" extrusionOk="0">
                    <a:moveTo>
                      <a:pt x="11906" y="17702"/>
                    </a:moveTo>
                    <a:cubicBezTo>
                      <a:pt x="4706" y="19862"/>
                      <a:pt x="-1386" y="13382"/>
                      <a:pt x="276" y="6362"/>
                    </a:cubicBezTo>
                    <a:cubicBezTo>
                      <a:pt x="1383" y="3662"/>
                      <a:pt x="3599" y="962"/>
                      <a:pt x="6922" y="422"/>
                    </a:cubicBezTo>
                    <a:cubicBezTo>
                      <a:pt x="14122" y="-1738"/>
                      <a:pt x="20214" y="4742"/>
                      <a:pt x="18552" y="11762"/>
                    </a:cubicBezTo>
                    <a:cubicBezTo>
                      <a:pt x="17445" y="14462"/>
                      <a:pt x="15229" y="17162"/>
                      <a:pt x="11906" y="17702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1" name="Freeform 22"/>
              <p:cNvSpPr/>
              <p:nvPr/>
            </p:nvSpPr>
            <p:spPr>
              <a:xfrm>
                <a:off x="6899062" y="766867"/>
                <a:ext cx="157445" cy="16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5" h="18511" extrusionOk="0">
                    <a:moveTo>
                      <a:pt x="11762" y="18242"/>
                    </a:moveTo>
                    <a:cubicBezTo>
                      <a:pt x="4742" y="19862"/>
                      <a:pt x="-1738" y="13922"/>
                      <a:pt x="422" y="6902"/>
                    </a:cubicBezTo>
                    <a:cubicBezTo>
                      <a:pt x="962" y="3662"/>
                      <a:pt x="3662" y="962"/>
                      <a:pt x="6362" y="422"/>
                    </a:cubicBezTo>
                    <a:cubicBezTo>
                      <a:pt x="13382" y="-1738"/>
                      <a:pt x="19862" y="4742"/>
                      <a:pt x="17702" y="11762"/>
                    </a:cubicBezTo>
                    <a:cubicBezTo>
                      <a:pt x="17162" y="15002"/>
                      <a:pt x="14462" y="17162"/>
                      <a:pt x="11762" y="18242"/>
                    </a:cubicBezTo>
                    <a:close/>
                  </a:path>
                </a:pathLst>
              </a:cu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  <p:sp>
            <p:nvSpPr>
              <p:cNvPr id="1172" name="1"/>
              <p:cNvSpPr txBox="1"/>
              <p:nvPr/>
            </p:nvSpPr>
            <p:spPr>
              <a:xfrm>
                <a:off x="7532118" y="237551"/>
                <a:ext cx="567761" cy="1265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73" name="2"/>
              <p:cNvSpPr txBox="1"/>
              <p:nvPr/>
            </p:nvSpPr>
            <p:spPr>
              <a:xfrm>
                <a:off x="9388430" y="1783912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</a:t>
                </a:r>
              </a:p>
            </p:txBody>
          </p:sp>
          <p:sp>
            <p:nvSpPr>
              <p:cNvPr id="1174" name="3"/>
              <p:cNvSpPr txBox="1"/>
              <p:nvPr/>
            </p:nvSpPr>
            <p:spPr>
              <a:xfrm>
                <a:off x="4934286" y="3217347"/>
                <a:ext cx="567762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  <p:sp>
            <p:nvSpPr>
              <p:cNvPr id="1175" name="4"/>
              <p:cNvSpPr txBox="1"/>
              <p:nvPr/>
            </p:nvSpPr>
            <p:spPr>
              <a:xfrm>
                <a:off x="7048192" y="4829502"/>
                <a:ext cx="567761" cy="13310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  <p:sp>
            <p:nvSpPr>
              <p:cNvPr id="1176" name="5"/>
              <p:cNvSpPr txBox="1"/>
              <p:nvPr/>
            </p:nvSpPr>
            <p:spPr>
              <a:xfrm>
                <a:off x="4802935" y="6157051"/>
                <a:ext cx="567761" cy="1296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7000" b="1">
                    <a:solidFill>
                      <a:srgbClr val="EBEBE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5</a:t>
                </a:r>
              </a:p>
            </p:txBody>
          </p:sp>
          <p:sp>
            <p:nvSpPr>
              <p:cNvPr id="1177" name="Oval 23"/>
              <p:cNvSpPr/>
              <p:nvPr/>
            </p:nvSpPr>
            <p:spPr>
              <a:xfrm>
                <a:off x="5286115" y="767134"/>
                <a:ext cx="160271" cy="160269"/>
              </a:xfrm>
              <a:prstGeom prst="ellipse">
                <a:avLst/>
              </a:prstGeom>
              <a:solidFill>
                <a:srgbClr val="AFAFAF">
                  <a:alpha val="7998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</a:defRPr>
                </a:pPr>
                <a:endParaRPr/>
              </a:p>
            </p:txBody>
          </p:sp>
        </p:grpSp>
        <p:grpSp>
          <p:nvGrpSpPr>
            <p:cNvPr id="1188" name="Group"/>
            <p:cNvGrpSpPr/>
            <p:nvPr/>
          </p:nvGrpSpPr>
          <p:grpSpPr>
            <a:xfrm>
              <a:off x="0" y="2478492"/>
              <a:ext cx="4393053" cy="2587092"/>
              <a:chOff x="0" y="0"/>
              <a:chExt cx="4393052" cy="2587090"/>
            </a:xfrm>
          </p:grpSpPr>
          <p:sp>
            <p:nvSpPr>
              <p:cNvPr id="1179" name="Freeform 395"/>
              <p:cNvSpPr/>
              <p:nvPr/>
            </p:nvSpPr>
            <p:spPr>
              <a:xfrm>
                <a:off x="402774" y="0"/>
                <a:ext cx="3585943" cy="2510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0" name="Freeform 396"/>
              <p:cNvSpPr/>
              <p:nvPr/>
            </p:nvSpPr>
            <p:spPr>
              <a:xfrm>
                <a:off x="402774" y="2402869"/>
                <a:ext cx="3585943" cy="107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53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1" name="Rectangle 397"/>
              <p:cNvSpPr/>
              <p:nvPr/>
            </p:nvSpPr>
            <p:spPr>
              <a:xfrm>
                <a:off x="546399" y="177812"/>
                <a:ext cx="3300254" cy="2124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2" name="Freeform 398"/>
              <p:cNvSpPr/>
              <p:nvPr/>
            </p:nvSpPr>
            <p:spPr>
              <a:xfrm>
                <a:off x="0" y="2521411"/>
                <a:ext cx="4393053" cy="65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3" name="Rectangle 399"/>
              <p:cNvSpPr/>
              <p:nvPr/>
            </p:nvSpPr>
            <p:spPr>
              <a:xfrm>
                <a:off x="0" y="2494178"/>
                <a:ext cx="4393053" cy="27234"/>
              </a:xfrm>
              <a:prstGeom prst="rect">
                <a:avLst/>
              </a:prstGeom>
              <a:solidFill>
                <a:srgbClr val="576D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4" name="Oval"/>
              <p:cNvSpPr/>
              <p:nvPr/>
            </p:nvSpPr>
            <p:spPr>
              <a:xfrm>
                <a:off x="1094086" y="812619"/>
                <a:ext cx="785398" cy="780611"/>
              </a:xfrm>
              <a:prstGeom prst="ellipse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>
                <a:outerShdw blurRad="101600" dist="76200" dir="54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5" name="Oval"/>
              <p:cNvSpPr/>
              <p:nvPr/>
            </p:nvSpPr>
            <p:spPr>
              <a:xfrm>
                <a:off x="1238205" y="848178"/>
                <a:ext cx="497161" cy="292106"/>
              </a:xfrm>
              <a:prstGeom prst="ellipse">
                <a:avLst/>
              </a:prstGeom>
              <a:solidFill>
                <a:srgbClr val="FFFFFF">
                  <a:alpha val="26000"/>
                </a:srgbClr>
              </a:solidFill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86" name="R"/>
              <p:cNvSpPr txBox="1"/>
              <p:nvPr/>
            </p:nvSpPr>
            <p:spPr>
              <a:xfrm>
                <a:off x="1266045" y="777324"/>
                <a:ext cx="493840" cy="746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rgbClr val="EBEBEB"/>
                    </a:solidFill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defRPr>
                </a:lvl1pPr>
              </a:lstStyle>
              <a:p>
                <a:r>
                  <a:t>R</a:t>
                </a:r>
              </a:p>
            </p:txBody>
          </p:sp>
          <p:sp>
            <p:nvSpPr>
              <p:cNvPr id="1187" name="Studio"/>
              <p:cNvSpPr txBox="1"/>
              <p:nvPr/>
            </p:nvSpPr>
            <p:spPr>
              <a:xfrm>
                <a:off x="1898247" y="848178"/>
                <a:ext cx="1219284" cy="731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Studio</a:t>
                </a:r>
              </a:p>
            </p:txBody>
          </p:sp>
        </p:grpSp>
      </p:grpSp>
      <p:sp>
        <p:nvSpPr>
          <p:cNvPr id="1190" name="21"/>
          <p:cNvSpPr txBox="1"/>
          <p:nvPr/>
        </p:nvSpPr>
        <p:spPr>
          <a:xfrm>
            <a:off x="374649" y="12998449"/>
            <a:ext cx="66516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1394494" y="1589586"/>
            <a:ext cx="9486171" cy="3410392"/>
            <a:chOff x="0" y="65586"/>
            <a:chExt cx="9486170" cy="3410391"/>
          </a:xfrm>
        </p:grpSpPr>
        <p:sp>
          <p:nvSpPr>
            <p:cNvPr id="118" name="THE PRACTICAL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THE PRACTICALS</a:t>
              </a:r>
            </a:p>
          </p:txBody>
        </p:sp>
        <p:sp>
          <p:nvSpPr>
            <p:cNvPr id="119" name="FROM EXCEL TO R"/>
            <p:cNvSpPr txBox="1"/>
            <p:nvPr/>
          </p:nvSpPr>
          <p:spPr>
            <a:xfrm>
              <a:off x="1792819" y="65586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11502" y="218268"/>
              <a:ext cx="1440000" cy="0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22" name="Rectangle"/>
          <p:cNvSpPr/>
          <p:nvPr/>
        </p:nvSpPr>
        <p:spPr>
          <a:xfrm>
            <a:off x="1510893" y="4277379"/>
            <a:ext cx="21247914" cy="3715371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0" name="Group"/>
          <p:cNvGrpSpPr/>
          <p:nvPr/>
        </p:nvGrpSpPr>
        <p:grpSpPr>
          <a:xfrm>
            <a:off x="1485898" y="8509013"/>
            <a:ext cx="21272910" cy="3715372"/>
            <a:chOff x="-1" y="0"/>
            <a:chExt cx="21272908" cy="3715371"/>
          </a:xfrm>
        </p:grpSpPr>
        <p:sp>
          <p:nvSpPr>
            <p:cNvPr id="123" name="Rectangle"/>
            <p:cNvSpPr/>
            <p:nvPr/>
          </p:nvSpPr>
          <p:spPr>
            <a:xfrm>
              <a:off x="24994" y="0"/>
              <a:ext cx="21247913" cy="371537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29344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Freeform 43"/>
            <p:cNvSpPr/>
            <p:nvPr/>
          </p:nvSpPr>
          <p:spPr>
            <a:xfrm>
              <a:off x="0" y="1322658"/>
              <a:ext cx="5007565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34" extrusionOk="0">
                  <a:moveTo>
                    <a:pt x="18763" y="21223"/>
                  </a:moveTo>
                  <a:cubicBezTo>
                    <a:pt x="21499" y="11338"/>
                    <a:pt x="21499" y="11338"/>
                    <a:pt x="21499" y="11338"/>
                  </a:cubicBezTo>
                  <a:cubicBezTo>
                    <a:pt x="21600" y="10972"/>
                    <a:pt x="21600" y="10362"/>
                    <a:pt x="21499" y="9996"/>
                  </a:cubicBezTo>
                  <a:cubicBezTo>
                    <a:pt x="18763" y="111"/>
                    <a:pt x="18763" y="111"/>
                    <a:pt x="18763" y="111"/>
                  </a:cubicBezTo>
                  <a:cubicBezTo>
                    <a:pt x="18695" y="-133"/>
                    <a:pt x="18577" y="50"/>
                    <a:pt x="18577" y="416"/>
                  </a:cubicBezTo>
                  <a:cubicBezTo>
                    <a:pt x="18577" y="2491"/>
                    <a:pt x="18577" y="2491"/>
                    <a:pt x="18577" y="2491"/>
                  </a:cubicBezTo>
                  <a:cubicBezTo>
                    <a:pt x="0" y="2491"/>
                    <a:pt x="0" y="2491"/>
                    <a:pt x="0" y="2491"/>
                  </a:cubicBezTo>
                  <a:cubicBezTo>
                    <a:pt x="0" y="18843"/>
                    <a:pt x="0" y="18843"/>
                    <a:pt x="0" y="18843"/>
                  </a:cubicBezTo>
                  <a:cubicBezTo>
                    <a:pt x="18577" y="18843"/>
                    <a:pt x="18577" y="18843"/>
                    <a:pt x="18577" y="18843"/>
                  </a:cubicBezTo>
                  <a:cubicBezTo>
                    <a:pt x="18577" y="20918"/>
                    <a:pt x="18577" y="20918"/>
                    <a:pt x="18577" y="20918"/>
                  </a:cubicBezTo>
                  <a:cubicBezTo>
                    <a:pt x="18577" y="21284"/>
                    <a:pt x="18695" y="21467"/>
                    <a:pt x="18763" y="21223"/>
                  </a:cubicBez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5" name="Freeform 47"/>
            <p:cNvSpPr/>
            <p:nvPr/>
          </p:nvSpPr>
          <p:spPr>
            <a:xfrm>
              <a:off x="0" y="2143374"/>
              <a:ext cx="3830659" cy="10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49" extrusionOk="0">
                  <a:moveTo>
                    <a:pt x="18147" y="21222"/>
                  </a:moveTo>
                  <a:cubicBezTo>
                    <a:pt x="21477" y="11309"/>
                    <a:pt x="21477" y="11309"/>
                    <a:pt x="21477" y="11309"/>
                  </a:cubicBezTo>
                  <a:cubicBezTo>
                    <a:pt x="21600" y="11004"/>
                    <a:pt x="21600" y="10392"/>
                    <a:pt x="21477" y="10025"/>
                  </a:cubicBezTo>
                  <a:cubicBezTo>
                    <a:pt x="18147" y="112"/>
                    <a:pt x="18147" y="112"/>
                    <a:pt x="18147" y="112"/>
                  </a:cubicBezTo>
                  <a:cubicBezTo>
                    <a:pt x="18065" y="-133"/>
                    <a:pt x="17921" y="51"/>
                    <a:pt x="17921" y="418"/>
                  </a:cubicBezTo>
                  <a:cubicBezTo>
                    <a:pt x="17921" y="2498"/>
                    <a:pt x="17921" y="2498"/>
                    <a:pt x="17921" y="2498"/>
                  </a:cubicBezTo>
                  <a:cubicBezTo>
                    <a:pt x="0" y="2498"/>
                    <a:pt x="0" y="2498"/>
                    <a:pt x="0" y="2498"/>
                  </a:cubicBezTo>
                  <a:cubicBezTo>
                    <a:pt x="0" y="18897"/>
                    <a:pt x="0" y="18897"/>
                    <a:pt x="0" y="18897"/>
                  </a:cubicBezTo>
                  <a:cubicBezTo>
                    <a:pt x="17921" y="18897"/>
                    <a:pt x="17921" y="18897"/>
                    <a:pt x="17921" y="18897"/>
                  </a:cubicBezTo>
                  <a:cubicBezTo>
                    <a:pt x="17921" y="20977"/>
                    <a:pt x="17921" y="20977"/>
                    <a:pt x="17921" y="20977"/>
                  </a:cubicBezTo>
                  <a:cubicBezTo>
                    <a:pt x="17921" y="21345"/>
                    <a:pt x="18065" y="21467"/>
                    <a:pt x="18147" y="21222"/>
                  </a:cubicBezTo>
                  <a:close/>
                </a:path>
              </a:pathLst>
            </a:custGeom>
            <a:solidFill>
              <a:srgbClr val="3158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26" name="Freeform 44"/>
            <p:cNvSpPr/>
            <p:nvPr/>
          </p:nvSpPr>
          <p:spPr>
            <a:xfrm>
              <a:off x="-1" y="501363"/>
              <a:ext cx="2805652" cy="1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337" extrusionOk="0">
                  <a:moveTo>
                    <a:pt x="17058" y="21224"/>
                  </a:moveTo>
                  <a:cubicBezTo>
                    <a:pt x="21438" y="11311"/>
                    <a:pt x="21438" y="11311"/>
                    <a:pt x="21438" y="11311"/>
                  </a:cubicBezTo>
                  <a:cubicBezTo>
                    <a:pt x="21600" y="10944"/>
                    <a:pt x="21600" y="10394"/>
                    <a:pt x="21438" y="10027"/>
                  </a:cubicBezTo>
                  <a:cubicBezTo>
                    <a:pt x="17058" y="114"/>
                    <a:pt x="17058" y="114"/>
                    <a:pt x="17058" y="114"/>
                  </a:cubicBezTo>
                  <a:cubicBezTo>
                    <a:pt x="16950" y="-131"/>
                    <a:pt x="16761" y="53"/>
                    <a:pt x="16761" y="359"/>
                  </a:cubicBezTo>
                  <a:cubicBezTo>
                    <a:pt x="16761" y="2439"/>
                    <a:pt x="16761" y="2439"/>
                    <a:pt x="16761" y="2439"/>
                  </a:cubicBezTo>
                  <a:cubicBezTo>
                    <a:pt x="0" y="2439"/>
                    <a:pt x="0" y="2439"/>
                    <a:pt x="0" y="2439"/>
                  </a:cubicBezTo>
                  <a:cubicBezTo>
                    <a:pt x="0" y="18899"/>
                    <a:pt x="0" y="18899"/>
                    <a:pt x="0" y="18899"/>
                  </a:cubicBezTo>
                  <a:cubicBezTo>
                    <a:pt x="16761" y="18899"/>
                    <a:pt x="16761" y="18899"/>
                    <a:pt x="16761" y="18899"/>
                  </a:cubicBezTo>
                  <a:cubicBezTo>
                    <a:pt x="16761" y="20979"/>
                    <a:pt x="16761" y="20979"/>
                    <a:pt x="16761" y="20979"/>
                  </a:cubicBezTo>
                  <a:cubicBezTo>
                    <a:pt x="16761" y="21285"/>
                    <a:pt x="16950" y="21469"/>
                    <a:pt x="17058" y="21224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525067"/>
                  </a:solidFill>
                </a:defRPr>
              </a:pPr>
              <a:endParaRPr/>
            </a:p>
          </p:txBody>
        </p:sp>
        <p:sp>
          <p:nvSpPr>
            <p:cNvPr id="127" name="Download and install the newest version of R (https://cran.r-project.org/)"/>
            <p:cNvSpPr txBox="1"/>
            <p:nvPr/>
          </p:nvSpPr>
          <p:spPr>
            <a:xfrm>
              <a:off x="3340879" y="713001"/>
              <a:ext cx="1244600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 (</a:t>
              </a:r>
              <a:r>
                <a:rPr u="sng" dirty="0">
                  <a:hlinkClick r:id="rId3"/>
                </a:rPr>
                <a:t>https://cran.r-project.org/</a:t>
              </a:r>
              <a:r>
                <a:rPr dirty="0"/>
                <a:t>)</a:t>
              </a:r>
            </a:p>
          </p:txBody>
        </p:sp>
        <p:sp>
          <p:nvSpPr>
            <p:cNvPr id="128" name="Download and install the newest version of R-studio (http://www.rstudio.com/download)"/>
            <p:cNvSpPr txBox="1"/>
            <p:nvPr/>
          </p:nvSpPr>
          <p:spPr>
            <a:xfrm>
              <a:off x="5436378" y="1596064"/>
              <a:ext cx="15702700" cy="98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Download and install the newest version of R-studio (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  <a:hlinkClick r:id="rId4"/>
                </a:rPr>
                <a:t>https://posit.co/download/rstudio-desktop/</a:t>
              </a:r>
              <a:r>
                <a:rPr lang="da-DK" dirty="0">
                  <a:solidFill>
                    <a:srgbClr val="0000FF"/>
                  </a:solidFill>
                  <a:effectLst/>
                  <a:latin typeface="Helvetica" pitchFamily="2" charset="0"/>
                </a:rPr>
                <a:t> </a:t>
              </a:r>
              <a:r>
                <a:rPr dirty="0"/>
                <a:t>)</a:t>
              </a:r>
            </a:p>
          </p:txBody>
        </p:sp>
        <p:sp>
          <p:nvSpPr>
            <p:cNvPr id="129" name="Download the course material and place it somewhere you can find it again!…"/>
            <p:cNvSpPr txBox="1"/>
            <p:nvPr/>
          </p:nvSpPr>
          <p:spPr>
            <a:xfrm>
              <a:off x="4369579" y="2479128"/>
              <a:ext cx="15760108" cy="538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Go to </a:t>
              </a:r>
              <a:r>
                <a:rPr lang="da-DK" dirty="0" err="1"/>
                <a:t>course</a:t>
              </a:r>
              <a:r>
                <a:rPr lang="da-DK" dirty="0"/>
                <a:t> website: </a:t>
              </a:r>
              <a:r>
                <a:rPr lang="da-DK" dirty="0">
                  <a:hlinkClick r:id="rId5"/>
                </a:rPr>
                <a:t>https://center-for-health-data-science.github.io/FromExceltoR/</a:t>
              </a:r>
              <a:r>
                <a:rPr lang="da-DK" dirty="0"/>
                <a:t> </a:t>
              </a:r>
              <a:endParaRPr dirty="0"/>
            </a:p>
          </p:txBody>
        </p:sp>
      </p:grpSp>
      <p:pic>
        <p:nvPicPr>
          <p:cNvPr id="131" name="91on5Tt+MVL.jpg" descr="91on5Tt+MVL.jpg"/>
          <p:cNvPicPr>
            <a:picLocks noChangeAspect="1"/>
          </p:cNvPicPr>
          <p:nvPr/>
        </p:nvPicPr>
        <p:blipFill>
          <a:blip r:embed="rId6"/>
          <a:srcRect b="1746"/>
          <a:stretch>
            <a:fillRect/>
          </a:stretch>
        </p:blipFill>
        <p:spPr>
          <a:xfrm>
            <a:off x="19838091" y="4460252"/>
            <a:ext cx="2273142" cy="3349518"/>
          </a:xfrm>
          <a:prstGeom prst="rect">
            <a:avLst/>
          </a:prstGeom>
          <a:ln w="12700">
            <a:solidFill>
              <a:srgbClr val="293441"/>
            </a:solidFill>
            <a:miter lim="400000"/>
          </a:ln>
        </p:spPr>
      </p:pic>
      <p:sp>
        <p:nvSpPr>
          <p:cNvPr id="132" name="Freeform 43"/>
          <p:cNvSpPr/>
          <p:nvPr/>
        </p:nvSpPr>
        <p:spPr>
          <a:xfrm flipH="1">
            <a:off x="14601163" y="5673935"/>
            <a:ext cx="5240001" cy="10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90622">
              <a:alpha val="678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3" name="Freeform 43"/>
          <p:cNvSpPr/>
          <p:nvPr/>
        </p:nvSpPr>
        <p:spPr>
          <a:xfrm flipH="1">
            <a:off x="15610250" y="4866010"/>
            <a:ext cx="4230914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4" name="Freeform 43"/>
          <p:cNvSpPr/>
          <p:nvPr/>
        </p:nvSpPr>
        <p:spPr>
          <a:xfrm flipH="1">
            <a:off x="16673749" y="6462673"/>
            <a:ext cx="3163182" cy="107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334" extrusionOk="0">
                <a:moveTo>
                  <a:pt x="18763" y="21223"/>
                </a:moveTo>
                <a:cubicBezTo>
                  <a:pt x="21499" y="11338"/>
                  <a:pt x="21499" y="11338"/>
                  <a:pt x="21499" y="11338"/>
                </a:cubicBezTo>
                <a:cubicBezTo>
                  <a:pt x="21600" y="10972"/>
                  <a:pt x="21600" y="10362"/>
                  <a:pt x="21499" y="9996"/>
                </a:cubicBezTo>
                <a:cubicBezTo>
                  <a:pt x="18763" y="111"/>
                  <a:pt x="18763" y="111"/>
                  <a:pt x="18763" y="111"/>
                </a:cubicBezTo>
                <a:cubicBezTo>
                  <a:pt x="18695" y="-133"/>
                  <a:pt x="18577" y="50"/>
                  <a:pt x="18577" y="416"/>
                </a:cubicBezTo>
                <a:cubicBezTo>
                  <a:pt x="18577" y="2491"/>
                  <a:pt x="18577" y="2491"/>
                  <a:pt x="18577" y="2491"/>
                </a:cubicBezTo>
                <a:cubicBezTo>
                  <a:pt x="0" y="2491"/>
                  <a:pt x="0" y="2491"/>
                  <a:pt x="0" y="2491"/>
                </a:cubicBezTo>
                <a:cubicBezTo>
                  <a:pt x="0" y="18843"/>
                  <a:pt x="0" y="18843"/>
                  <a:pt x="0" y="18843"/>
                </a:cubicBezTo>
                <a:cubicBezTo>
                  <a:pt x="18577" y="18843"/>
                  <a:pt x="18577" y="18843"/>
                  <a:pt x="18577" y="18843"/>
                </a:cubicBezTo>
                <a:cubicBezTo>
                  <a:pt x="18577" y="20918"/>
                  <a:pt x="18577" y="20918"/>
                  <a:pt x="18577" y="20918"/>
                </a:cubicBezTo>
                <a:cubicBezTo>
                  <a:pt x="18577" y="21284"/>
                  <a:pt x="18695" y="21467"/>
                  <a:pt x="18763" y="21223"/>
                </a:cubicBezTo>
                <a:close/>
              </a:path>
            </a:pathLst>
          </a:custGeom>
          <a:solidFill>
            <a:srgbClr val="88434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>
                <a:solidFill>
                  <a:srgbClr val="242524"/>
                </a:solidFill>
              </a:defRPr>
            </a:pPr>
            <a:endParaRPr/>
          </a:p>
        </p:txBody>
      </p:sp>
      <p:sp>
        <p:nvSpPr>
          <p:cNvPr id="135" name="“R for Data Science” - a generally useful book on R, also for this course"/>
          <p:cNvSpPr txBox="1"/>
          <p:nvPr/>
        </p:nvSpPr>
        <p:spPr>
          <a:xfrm>
            <a:off x="1829578" y="5957368"/>
            <a:ext cx="1193800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 for Data Science” - a generally useful book on R, also for this course</a:t>
            </a:r>
          </a:p>
        </p:txBody>
      </p:sp>
      <p:sp>
        <p:nvSpPr>
          <p:cNvPr id="136" name="Two days: 9.00-16.30. There will be coffee breaks, we promise"/>
          <p:cNvSpPr txBox="1"/>
          <p:nvPr/>
        </p:nvSpPr>
        <p:spPr>
          <a:xfrm>
            <a:off x="1829578" y="5007433"/>
            <a:ext cx="1204853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</a:t>
            </a:r>
            <a:r>
              <a:rPr sz="2900" dirty="0"/>
              <a:t>wo days: 9.00-16.</a:t>
            </a:r>
            <a:r>
              <a:rPr lang="da-DK" sz="2900" dirty="0"/>
              <a:t>0</a:t>
            </a:r>
            <a:r>
              <a:rPr sz="2900" dirty="0"/>
              <a:t>0. There will be coffee breaks, we promise</a:t>
            </a:r>
          </a:p>
        </p:txBody>
      </p:sp>
      <p:sp>
        <p:nvSpPr>
          <p:cNvPr id="137" name="The course is build on hands-on presentations (.R, .Rmd) &amp; exercises"/>
          <p:cNvSpPr txBox="1"/>
          <p:nvPr/>
        </p:nvSpPr>
        <p:spPr>
          <a:xfrm>
            <a:off x="1725530" y="6907304"/>
            <a:ext cx="1321925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course is build on hands-on presentations (.R, .</a:t>
            </a:r>
            <a:r>
              <a:rPr lang="da-DK" dirty="0" err="1"/>
              <a:t>qmd</a:t>
            </a:r>
            <a:r>
              <a:rPr dirty="0"/>
              <a:t>) &amp; exercises</a:t>
            </a:r>
          </a:p>
        </p:txBody>
      </p:sp>
      <p:sp>
        <p:nvSpPr>
          <p:cNvPr id="138" name="Shape"/>
          <p:cNvSpPr/>
          <p:nvPr/>
        </p:nvSpPr>
        <p:spPr>
          <a:xfrm>
            <a:off x="14011261" y="4925888"/>
            <a:ext cx="639763" cy="584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5043"/>
                </a:moveTo>
                <a:cubicBezTo>
                  <a:pt x="20437" y="14079"/>
                  <a:pt x="21600" y="12150"/>
                  <a:pt x="21600" y="9643"/>
                </a:cubicBezTo>
                <a:cubicBezTo>
                  <a:pt x="21600" y="9064"/>
                  <a:pt x="21268" y="8679"/>
                  <a:pt x="20769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679"/>
                </a:cubicBezTo>
                <a:cubicBezTo>
                  <a:pt x="18111" y="8679"/>
                  <a:pt x="18111" y="8679"/>
                  <a:pt x="18111" y="8486"/>
                </a:cubicBezTo>
                <a:cubicBezTo>
                  <a:pt x="18111" y="8293"/>
                  <a:pt x="17945" y="8293"/>
                  <a:pt x="17778" y="8293"/>
                </a:cubicBezTo>
                <a:cubicBezTo>
                  <a:pt x="1495" y="8293"/>
                  <a:pt x="1495" y="8293"/>
                  <a:pt x="1495" y="8293"/>
                </a:cubicBezTo>
                <a:cubicBezTo>
                  <a:pt x="1329" y="8293"/>
                  <a:pt x="1163" y="8293"/>
                  <a:pt x="1163" y="8486"/>
                </a:cubicBezTo>
                <a:cubicBezTo>
                  <a:pt x="1163" y="8871"/>
                  <a:pt x="1163" y="9257"/>
                  <a:pt x="1163" y="9450"/>
                </a:cubicBezTo>
                <a:cubicBezTo>
                  <a:pt x="1163" y="12150"/>
                  <a:pt x="1994" y="14464"/>
                  <a:pt x="3489" y="16393"/>
                </a:cubicBezTo>
                <a:cubicBezTo>
                  <a:pt x="3489" y="16393"/>
                  <a:pt x="3323" y="16393"/>
                  <a:pt x="3157" y="16393"/>
                </a:cubicBezTo>
                <a:cubicBezTo>
                  <a:pt x="2326" y="16586"/>
                  <a:pt x="1662" y="16779"/>
                  <a:pt x="1163" y="17164"/>
                </a:cubicBezTo>
                <a:cubicBezTo>
                  <a:pt x="332" y="17550"/>
                  <a:pt x="0" y="18129"/>
                  <a:pt x="0" y="18707"/>
                </a:cubicBezTo>
                <a:cubicBezTo>
                  <a:pt x="0" y="19286"/>
                  <a:pt x="332" y="19864"/>
                  <a:pt x="1163" y="20250"/>
                </a:cubicBezTo>
                <a:cubicBezTo>
                  <a:pt x="1662" y="20636"/>
                  <a:pt x="2326" y="20829"/>
                  <a:pt x="3157" y="21021"/>
                </a:cubicBezTo>
                <a:cubicBezTo>
                  <a:pt x="4985" y="21407"/>
                  <a:pt x="7311" y="21600"/>
                  <a:pt x="9637" y="21600"/>
                </a:cubicBezTo>
                <a:cubicBezTo>
                  <a:pt x="12129" y="21600"/>
                  <a:pt x="14289" y="21407"/>
                  <a:pt x="16117" y="21021"/>
                </a:cubicBezTo>
                <a:cubicBezTo>
                  <a:pt x="16948" y="20829"/>
                  <a:pt x="17612" y="20636"/>
                  <a:pt x="18111" y="20250"/>
                </a:cubicBezTo>
                <a:cubicBezTo>
                  <a:pt x="18942" y="19864"/>
                  <a:pt x="19274" y="19286"/>
                  <a:pt x="19274" y="18707"/>
                </a:cubicBezTo>
                <a:cubicBezTo>
                  <a:pt x="19274" y="18129"/>
                  <a:pt x="18942" y="17550"/>
                  <a:pt x="18111" y="17164"/>
                </a:cubicBezTo>
                <a:cubicBezTo>
                  <a:pt x="17612" y="16779"/>
                  <a:pt x="16948" y="16586"/>
                  <a:pt x="16117" y="16393"/>
                </a:cubicBezTo>
                <a:cubicBezTo>
                  <a:pt x="15951" y="16393"/>
                  <a:pt x="15951" y="16393"/>
                  <a:pt x="15785" y="16393"/>
                </a:cubicBezTo>
                <a:cubicBezTo>
                  <a:pt x="15951" y="16200"/>
                  <a:pt x="16117" y="16007"/>
                  <a:pt x="16283" y="15621"/>
                </a:cubicBezTo>
                <a:cubicBezTo>
                  <a:pt x="16948" y="15621"/>
                  <a:pt x="17612" y="15429"/>
                  <a:pt x="18277" y="15043"/>
                </a:cubicBezTo>
                <a:close/>
                <a:moveTo>
                  <a:pt x="18111" y="10414"/>
                </a:moveTo>
                <a:cubicBezTo>
                  <a:pt x="18111" y="10414"/>
                  <a:pt x="18111" y="10414"/>
                  <a:pt x="18111" y="10414"/>
                </a:cubicBezTo>
                <a:cubicBezTo>
                  <a:pt x="19938" y="10414"/>
                  <a:pt x="19938" y="10414"/>
                  <a:pt x="19938" y="10414"/>
                </a:cubicBezTo>
                <a:cubicBezTo>
                  <a:pt x="19772" y="11764"/>
                  <a:pt x="18942" y="12729"/>
                  <a:pt x="17778" y="13307"/>
                </a:cubicBezTo>
                <a:cubicBezTo>
                  <a:pt x="17612" y="13500"/>
                  <a:pt x="17446" y="13500"/>
                  <a:pt x="17446" y="13500"/>
                </a:cubicBezTo>
                <a:cubicBezTo>
                  <a:pt x="17778" y="12536"/>
                  <a:pt x="17945" y="11571"/>
                  <a:pt x="18111" y="10414"/>
                </a:cubicBezTo>
                <a:close/>
                <a:moveTo>
                  <a:pt x="17446" y="18707"/>
                </a:moveTo>
                <a:cubicBezTo>
                  <a:pt x="17114" y="18900"/>
                  <a:pt x="16449" y="19093"/>
                  <a:pt x="15286" y="19286"/>
                </a:cubicBezTo>
                <a:cubicBezTo>
                  <a:pt x="13791" y="19671"/>
                  <a:pt x="11797" y="19864"/>
                  <a:pt x="9637" y="19864"/>
                </a:cubicBezTo>
                <a:cubicBezTo>
                  <a:pt x="7643" y="19864"/>
                  <a:pt x="5649" y="19671"/>
                  <a:pt x="3988" y="19286"/>
                </a:cubicBezTo>
                <a:cubicBezTo>
                  <a:pt x="2825" y="19093"/>
                  <a:pt x="2160" y="18900"/>
                  <a:pt x="1828" y="18707"/>
                </a:cubicBezTo>
                <a:cubicBezTo>
                  <a:pt x="2160" y="18514"/>
                  <a:pt x="2825" y="18321"/>
                  <a:pt x="3988" y="18129"/>
                </a:cubicBezTo>
                <a:cubicBezTo>
                  <a:pt x="4320" y="17936"/>
                  <a:pt x="4818" y="17936"/>
                  <a:pt x="5151" y="17936"/>
                </a:cubicBezTo>
                <a:cubicBezTo>
                  <a:pt x="6480" y="18900"/>
                  <a:pt x="7975" y="19479"/>
                  <a:pt x="9637" y="19479"/>
                </a:cubicBezTo>
                <a:cubicBezTo>
                  <a:pt x="11298" y="19479"/>
                  <a:pt x="12794" y="18900"/>
                  <a:pt x="14123" y="17936"/>
                </a:cubicBezTo>
                <a:cubicBezTo>
                  <a:pt x="14622" y="17936"/>
                  <a:pt x="14954" y="17936"/>
                  <a:pt x="15286" y="18129"/>
                </a:cubicBezTo>
                <a:cubicBezTo>
                  <a:pt x="16449" y="18321"/>
                  <a:pt x="17114" y="18514"/>
                  <a:pt x="17446" y="18707"/>
                </a:cubicBezTo>
                <a:close/>
                <a:moveTo>
                  <a:pt x="7975" y="6750"/>
                </a:moveTo>
                <a:cubicBezTo>
                  <a:pt x="7975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142" y="6750"/>
                  <a:pt x="8142" y="6750"/>
                  <a:pt x="8142" y="6750"/>
                </a:cubicBezTo>
                <a:cubicBezTo>
                  <a:pt x="8972" y="6171"/>
                  <a:pt x="9305" y="4821"/>
                  <a:pt x="8806" y="3664"/>
                </a:cubicBezTo>
                <a:cubicBezTo>
                  <a:pt x="8474" y="3086"/>
                  <a:pt x="8308" y="2314"/>
                  <a:pt x="8308" y="1350"/>
                </a:cubicBezTo>
                <a:cubicBezTo>
                  <a:pt x="8308" y="1350"/>
                  <a:pt x="8308" y="1157"/>
                  <a:pt x="8308" y="1157"/>
                </a:cubicBezTo>
                <a:cubicBezTo>
                  <a:pt x="8308" y="1157"/>
                  <a:pt x="8308" y="1157"/>
                  <a:pt x="8308" y="1157"/>
                </a:cubicBezTo>
                <a:cubicBezTo>
                  <a:pt x="7477" y="1736"/>
                  <a:pt x="7311" y="3086"/>
                  <a:pt x="7643" y="4050"/>
                </a:cubicBezTo>
                <a:cubicBezTo>
                  <a:pt x="8142" y="4821"/>
                  <a:pt x="8308" y="5593"/>
                  <a:pt x="7975" y="6750"/>
                </a:cubicBezTo>
                <a:close/>
                <a:moveTo>
                  <a:pt x="10634" y="6750"/>
                </a:move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0634" y="6750"/>
                  <a:pt x="10634" y="6750"/>
                  <a:pt x="10634" y="6750"/>
                </a:cubicBezTo>
                <a:cubicBezTo>
                  <a:pt x="12628" y="5207"/>
                  <a:pt x="11631" y="2700"/>
                  <a:pt x="11465" y="2314"/>
                </a:cubicBezTo>
                <a:cubicBezTo>
                  <a:pt x="11132" y="1543"/>
                  <a:pt x="10966" y="964"/>
                  <a:pt x="10966" y="0"/>
                </a:cubicBezTo>
                <a:cubicBezTo>
                  <a:pt x="10966" y="0"/>
                  <a:pt x="10966" y="0"/>
                  <a:pt x="10966" y="0"/>
                </a:cubicBezTo>
                <a:cubicBezTo>
                  <a:pt x="10966" y="0"/>
                  <a:pt x="10966" y="0"/>
                  <a:pt x="10800" y="0"/>
                </a:cubicBezTo>
                <a:cubicBezTo>
                  <a:pt x="9803" y="579"/>
                  <a:pt x="9637" y="2314"/>
                  <a:pt x="10135" y="3279"/>
                </a:cubicBezTo>
                <a:cubicBezTo>
                  <a:pt x="10634" y="4436"/>
                  <a:pt x="10800" y="5400"/>
                  <a:pt x="10634" y="6750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2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"/>
          <p:cNvSpPr/>
          <p:nvPr/>
        </p:nvSpPr>
        <p:spPr>
          <a:xfrm>
            <a:off x="11702686" y="-1"/>
            <a:ext cx="11120924" cy="1371600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1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1410" name="GGPLOT2 - EASY GRAPHICS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GGPLOT2 - EASY GRAPHICS</a:t>
              </a:r>
            </a:p>
          </p:txBody>
        </p:sp>
        <p:sp>
          <p:nvSpPr>
            <p:cNvPr id="1411" name="https://www.r-graph-gallery.com/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41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14" name="Rectangle"/>
          <p:cNvSpPr/>
          <p:nvPr/>
        </p:nvSpPr>
        <p:spPr>
          <a:xfrm>
            <a:off x="609293" y="4219468"/>
            <a:ext cx="23152714" cy="8896519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433" name="Group"/>
          <p:cNvGrpSpPr/>
          <p:nvPr/>
        </p:nvGrpSpPr>
        <p:grpSpPr>
          <a:xfrm>
            <a:off x="1229486" y="6035692"/>
            <a:ext cx="9407428" cy="5264072"/>
            <a:chOff x="0" y="0"/>
            <a:chExt cx="9407426" cy="5264071"/>
          </a:xfrm>
        </p:grpSpPr>
        <p:sp>
          <p:nvSpPr>
            <p:cNvPr id="1415" name="Aesthetically pleasing graphics."/>
            <p:cNvSpPr txBox="1"/>
            <p:nvPr/>
          </p:nvSpPr>
          <p:spPr>
            <a:xfrm>
              <a:off x="2287016" y="140903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Aesthetically pleasing graphics.</a:t>
              </a:r>
            </a:p>
          </p:txBody>
        </p:sp>
        <p:sp>
          <p:nvSpPr>
            <p:cNvPr id="1416" name="Well-defined “additive” (+) structure."/>
            <p:cNvSpPr txBox="1"/>
            <p:nvPr/>
          </p:nvSpPr>
          <p:spPr>
            <a:xfrm>
              <a:off x="3025541" y="1581929"/>
              <a:ext cx="610519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Well-defined “additive” (+) structure.</a:t>
              </a:r>
            </a:p>
          </p:txBody>
        </p:sp>
        <p:sp>
          <p:nvSpPr>
            <p:cNvPr id="1417" name="Integrates perfectly with tidy data."/>
            <p:cNvSpPr txBox="1"/>
            <p:nvPr/>
          </p:nvSpPr>
          <p:spPr>
            <a:xfrm>
              <a:off x="3029189" y="3079498"/>
              <a:ext cx="563606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Integrates perfectly with tidy data.</a:t>
              </a:r>
            </a:p>
          </p:txBody>
        </p:sp>
        <p:sp>
          <p:nvSpPr>
            <p:cNvPr id="1418" name="Freeform 12"/>
            <p:cNvSpPr/>
            <p:nvPr/>
          </p:nvSpPr>
          <p:spPr>
            <a:xfrm>
              <a:off x="0" y="0"/>
              <a:ext cx="2127513" cy="2512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0"/>
                  </a:moveTo>
                  <a:lnTo>
                    <a:pt x="0" y="11880"/>
                  </a:lnTo>
                  <a:lnTo>
                    <a:pt x="0" y="21600"/>
                  </a:lnTo>
                  <a:lnTo>
                    <a:pt x="21600" y="9720"/>
                  </a:lnTo>
                  <a:lnTo>
                    <a:pt x="13976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19" name="Freeform 13"/>
            <p:cNvSpPr/>
            <p:nvPr/>
          </p:nvSpPr>
          <p:spPr>
            <a:xfrm>
              <a:off x="0" y="1381676"/>
              <a:ext cx="3045264" cy="250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74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21600" y="9764"/>
                  </a:lnTo>
                  <a:lnTo>
                    <a:pt x="16274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0" name="Freeform 14"/>
            <p:cNvSpPr/>
            <p:nvPr/>
          </p:nvSpPr>
          <p:spPr>
            <a:xfrm>
              <a:off x="0" y="2763353"/>
              <a:ext cx="3045264" cy="250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934"/>
                  </a:lnTo>
                  <a:lnTo>
                    <a:pt x="0" y="21600"/>
                  </a:lnTo>
                  <a:lnTo>
                    <a:pt x="16274" y="966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1" name="Freeform 51"/>
            <p:cNvSpPr/>
            <p:nvPr/>
          </p:nvSpPr>
          <p:spPr>
            <a:xfrm>
              <a:off x="0" y="4145022"/>
              <a:ext cx="2127513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2" name="Freeform 52"/>
            <p:cNvSpPr/>
            <p:nvPr/>
          </p:nvSpPr>
          <p:spPr>
            <a:xfrm>
              <a:off x="0" y="2763353"/>
              <a:ext cx="3045264" cy="11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3" name="Freeform 53"/>
            <p:cNvSpPr/>
            <p:nvPr/>
          </p:nvSpPr>
          <p:spPr>
            <a:xfrm>
              <a:off x="-1" y="1381676"/>
              <a:ext cx="3045265" cy="11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5378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4" name="Freeform 54"/>
            <p:cNvSpPr/>
            <p:nvPr/>
          </p:nvSpPr>
          <p:spPr>
            <a:xfrm>
              <a:off x="0" y="0"/>
              <a:ext cx="2127513" cy="113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03A54"/>
            </a:solidFill>
            <a:ln w="12700" cap="flat">
              <a:noFill/>
              <a:miter lim="400000"/>
            </a:ln>
            <a:effectLst>
              <a:outerShdw blurRad="457200" dist="101600" dir="2700000" rotWithShape="0">
                <a:srgbClr val="000000">
                  <a:alpha val="26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425" name="Great documentation &amp; community"/>
            <p:cNvSpPr txBox="1"/>
            <p:nvPr/>
          </p:nvSpPr>
          <p:spPr>
            <a:xfrm>
              <a:off x="2287016" y="4577068"/>
              <a:ext cx="7120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ts val="4800"/>
                </a:lnSpc>
                <a:defRPr sz="29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Great documentation &amp; community</a:t>
              </a:r>
            </a:p>
          </p:txBody>
        </p:sp>
        <p:sp>
          <p:nvSpPr>
            <p:cNvPr id="1426" name="Shape"/>
            <p:cNvSpPr/>
            <p:nvPr/>
          </p:nvSpPr>
          <p:spPr>
            <a:xfrm>
              <a:off x="410929" y="4340508"/>
              <a:ext cx="790311" cy="7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15309"/>
                  </a:moveTo>
                  <a:cubicBezTo>
                    <a:pt x="7455" y="15309"/>
                    <a:pt x="7455" y="15309"/>
                    <a:pt x="7455" y="15309"/>
                  </a:cubicBezTo>
                  <a:cubicBezTo>
                    <a:pt x="6308" y="15309"/>
                    <a:pt x="5352" y="16567"/>
                    <a:pt x="5352" y="17825"/>
                  </a:cubicBezTo>
                  <a:cubicBezTo>
                    <a:pt x="5352" y="21600"/>
                    <a:pt x="5352" y="21600"/>
                    <a:pt x="5352" y="21600"/>
                  </a:cubicBezTo>
                  <a:cubicBezTo>
                    <a:pt x="16248" y="21600"/>
                    <a:pt x="16248" y="21600"/>
                    <a:pt x="16248" y="21600"/>
                  </a:cubicBezTo>
                  <a:cubicBezTo>
                    <a:pt x="16248" y="17825"/>
                    <a:pt x="16248" y="17825"/>
                    <a:pt x="16248" y="17825"/>
                  </a:cubicBezTo>
                  <a:cubicBezTo>
                    <a:pt x="16248" y="16567"/>
                    <a:pt x="15292" y="15309"/>
                    <a:pt x="14145" y="15309"/>
                  </a:cubicBezTo>
                  <a:close/>
                  <a:moveTo>
                    <a:pt x="10896" y="7130"/>
                  </a:moveTo>
                  <a:cubicBezTo>
                    <a:pt x="8984" y="7130"/>
                    <a:pt x="7646" y="8598"/>
                    <a:pt x="7646" y="10485"/>
                  </a:cubicBezTo>
                  <a:cubicBezTo>
                    <a:pt x="7646" y="12373"/>
                    <a:pt x="8984" y="14050"/>
                    <a:pt x="10896" y="14050"/>
                  </a:cubicBezTo>
                  <a:cubicBezTo>
                    <a:pt x="12616" y="14050"/>
                    <a:pt x="13954" y="12373"/>
                    <a:pt x="13954" y="10485"/>
                  </a:cubicBezTo>
                  <a:cubicBezTo>
                    <a:pt x="13954" y="8598"/>
                    <a:pt x="12616" y="7130"/>
                    <a:pt x="10896" y="7130"/>
                  </a:cubicBezTo>
                  <a:close/>
                  <a:moveTo>
                    <a:pt x="5926" y="5872"/>
                  </a:moveTo>
                  <a:cubicBezTo>
                    <a:pt x="5926" y="5243"/>
                    <a:pt x="5543" y="4614"/>
                    <a:pt x="4779" y="4614"/>
                  </a:cubicBezTo>
                  <a:cubicBezTo>
                    <a:pt x="1147" y="4614"/>
                    <a:pt x="1147" y="4614"/>
                    <a:pt x="1147" y="4614"/>
                  </a:cubicBezTo>
                  <a:cubicBezTo>
                    <a:pt x="382" y="4614"/>
                    <a:pt x="0" y="5243"/>
                    <a:pt x="0" y="5872"/>
                  </a:cubicBezTo>
                  <a:cubicBezTo>
                    <a:pt x="0" y="7969"/>
                    <a:pt x="0" y="7969"/>
                    <a:pt x="0" y="7969"/>
                  </a:cubicBezTo>
                  <a:cubicBezTo>
                    <a:pt x="5926" y="7969"/>
                    <a:pt x="5926" y="7969"/>
                    <a:pt x="5926" y="7969"/>
                  </a:cubicBezTo>
                  <a:lnTo>
                    <a:pt x="5926" y="5872"/>
                  </a:lnTo>
                  <a:close/>
                  <a:moveTo>
                    <a:pt x="3058" y="3775"/>
                  </a:moveTo>
                  <a:cubicBezTo>
                    <a:pt x="4014" y="3775"/>
                    <a:pt x="4779" y="2936"/>
                    <a:pt x="4779" y="1887"/>
                  </a:cubicBezTo>
                  <a:cubicBezTo>
                    <a:pt x="4779" y="839"/>
                    <a:pt x="4014" y="0"/>
                    <a:pt x="3058" y="0"/>
                  </a:cubicBezTo>
                  <a:cubicBezTo>
                    <a:pt x="1912" y="0"/>
                    <a:pt x="1147" y="839"/>
                    <a:pt x="1147" y="1887"/>
                  </a:cubicBezTo>
                  <a:cubicBezTo>
                    <a:pt x="1147" y="2936"/>
                    <a:pt x="1912" y="3775"/>
                    <a:pt x="3058" y="3775"/>
                  </a:cubicBezTo>
                  <a:close/>
                  <a:moveTo>
                    <a:pt x="20262" y="4614"/>
                  </a:moveTo>
                  <a:cubicBezTo>
                    <a:pt x="16630" y="4614"/>
                    <a:pt x="16630" y="4614"/>
                    <a:pt x="16630" y="4614"/>
                  </a:cubicBezTo>
                  <a:cubicBezTo>
                    <a:pt x="16057" y="4614"/>
                    <a:pt x="15483" y="5243"/>
                    <a:pt x="15483" y="5872"/>
                  </a:cubicBezTo>
                  <a:cubicBezTo>
                    <a:pt x="15483" y="7969"/>
                    <a:pt x="15483" y="7969"/>
                    <a:pt x="15483" y="7969"/>
                  </a:cubicBezTo>
                  <a:cubicBezTo>
                    <a:pt x="21600" y="7969"/>
                    <a:pt x="21600" y="7969"/>
                    <a:pt x="21600" y="7969"/>
                  </a:cubicBezTo>
                  <a:cubicBezTo>
                    <a:pt x="21600" y="5872"/>
                    <a:pt x="21600" y="5872"/>
                    <a:pt x="21600" y="5872"/>
                  </a:cubicBezTo>
                  <a:cubicBezTo>
                    <a:pt x="21600" y="5243"/>
                    <a:pt x="21027" y="4614"/>
                    <a:pt x="20262" y="4614"/>
                  </a:cubicBezTo>
                  <a:close/>
                  <a:moveTo>
                    <a:pt x="18542" y="3775"/>
                  </a:moveTo>
                  <a:cubicBezTo>
                    <a:pt x="19497" y="3775"/>
                    <a:pt x="20262" y="2936"/>
                    <a:pt x="20262" y="1887"/>
                  </a:cubicBezTo>
                  <a:cubicBezTo>
                    <a:pt x="20262" y="839"/>
                    <a:pt x="19497" y="0"/>
                    <a:pt x="18542" y="0"/>
                  </a:cubicBezTo>
                  <a:cubicBezTo>
                    <a:pt x="17586" y="0"/>
                    <a:pt x="16821" y="839"/>
                    <a:pt x="16821" y="1887"/>
                  </a:cubicBezTo>
                  <a:cubicBezTo>
                    <a:pt x="16821" y="2936"/>
                    <a:pt x="17586" y="3775"/>
                    <a:pt x="18542" y="3775"/>
                  </a:cubicBezTo>
                  <a:close/>
                  <a:moveTo>
                    <a:pt x="8219" y="4823"/>
                  </a:moveTo>
                  <a:cubicBezTo>
                    <a:pt x="13763" y="4823"/>
                    <a:pt x="13763" y="4823"/>
                    <a:pt x="13763" y="4823"/>
                  </a:cubicBezTo>
                  <a:cubicBezTo>
                    <a:pt x="14145" y="4823"/>
                    <a:pt x="14336" y="4404"/>
                    <a:pt x="14336" y="3984"/>
                  </a:cubicBezTo>
                  <a:cubicBezTo>
                    <a:pt x="14336" y="3565"/>
                    <a:pt x="14145" y="3355"/>
                    <a:pt x="13763" y="3355"/>
                  </a:cubicBezTo>
                  <a:cubicBezTo>
                    <a:pt x="8219" y="3355"/>
                    <a:pt x="8219" y="3355"/>
                    <a:pt x="8219" y="3355"/>
                  </a:cubicBezTo>
                  <a:cubicBezTo>
                    <a:pt x="7646" y="3355"/>
                    <a:pt x="7455" y="3565"/>
                    <a:pt x="7455" y="3984"/>
                  </a:cubicBezTo>
                  <a:cubicBezTo>
                    <a:pt x="7455" y="4404"/>
                    <a:pt x="7646" y="4823"/>
                    <a:pt x="8219" y="4823"/>
                  </a:cubicBezTo>
                  <a:close/>
                  <a:moveTo>
                    <a:pt x="5926" y="14470"/>
                  </a:moveTo>
                  <a:cubicBezTo>
                    <a:pt x="6117" y="14470"/>
                    <a:pt x="6117" y="14470"/>
                    <a:pt x="6308" y="14470"/>
                  </a:cubicBezTo>
                  <a:cubicBezTo>
                    <a:pt x="6690" y="14050"/>
                    <a:pt x="6690" y="13631"/>
                    <a:pt x="6499" y="13212"/>
                  </a:cubicBezTo>
                  <a:cubicBezTo>
                    <a:pt x="3823" y="9437"/>
                    <a:pt x="3823" y="9437"/>
                    <a:pt x="3823" y="9437"/>
                  </a:cubicBezTo>
                  <a:cubicBezTo>
                    <a:pt x="3632" y="9017"/>
                    <a:pt x="3250" y="9017"/>
                    <a:pt x="2867" y="9227"/>
                  </a:cubicBezTo>
                  <a:cubicBezTo>
                    <a:pt x="2676" y="9437"/>
                    <a:pt x="2485" y="10066"/>
                    <a:pt x="2867" y="10276"/>
                  </a:cubicBezTo>
                  <a:cubicBezTo>
                    <a:pt x="5352" y="14260"/>
                    <a:pt x="5352" y="14260"/>
                    <a:pt x="5352" y="14260"/>
                  </a:cubicBezTo>
                  <a:cubicBezTo>
                    <a:pt x="5543" y="14470"/>
                    <a:pt x="5735" y="14470"/>
                    <a:pt x="5926" y="14470"/>
                  </a:cubicBezTo>
                  <a:close/>
                  <a:moveTo>
                    <a:pt x="18159" y="9437"/>
                  </a:moveTo>
                  <a:cubicBezTo>
                    <a:pt x="17777" y="9017"/>
                    <a:pt x="17395" y="9227"/>
                    <a:pt x="17204" y="9647"/>
                  </a:cubicBezTo>
                  <a:cubicBezTo>
                    <a:pt x="14910" y="13421"/>
                    <a:pt x="14910" y="13421"/>
                    <a:pt x="14910" y="13421"/>
                  </a:cubicBezTo>
                  <a:cubicBezTo>
                    <a:pt x="14719" y="13631"/>
                    <a:pt x="14910" y="14260"/>
                    <a:pt x="15101" y="14470"/>
                  </a:cubicBezTo>
                  <a:cubicBezTo>
                    <a:pt x="15292" y="14470"/>
                    <a:pt x="15483" y="14470"/>
                    <a:pt x="15483" y="14470"/>
                  </a:cubicBezTo>
                  <a:cubicBezTo>
                    <a:pt x="15865" y="14470"/>
                    <a:pt x="16057" y="14470"/>
                    <a:pt x="16248" y="14260"/>
                  </a:cubicBezTo>
                  <a:cubicBezTo>
                    <a:pt x="18350" y="10485"/>
                    <a:pt x="18350" y="10485"/>
                    <a:pt x="18350" y="10485"/>
                  </a:cubicBezTo>
                  <a:cubicBezTo>
                    <a:pt x="18542" y="10066"/>
                    <a:pt x="18542" y="9647"/>
                    <a:pt x="18159" y="9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29" name="Group"/>
            <p:cNvGrpSpPr/>
            <p:nvPr/>
          </p:nvGrpSpPr>
          <p:grpSpPr>
            <a:xfrm>
              <a:off x="390555" y="277952"/>
              <a:ext cx="932659" cy="536362"/>
              <a:chOff x="0" y="0"/>
              <a:chExt cx="932657" cy="536360"/>
            </a:xfrm>
          </p:grpSpPr>
          <p:sp>
            <p:nvSpPr>
              <p:cNvPr id="1427" name="Shape"/>
              <p:cNvSpPr/>
              <p:nvPr/>
            </p:nvSpPr>
            <p:spPr>
              <a:xfrm>
                <a:off x="0" y="0"/>
                <a:ext cx="932658" cy="536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716" extrusionOk="0">
                    <a:moveTo>
                      <a:pt x="185" y="6393"/>
                    </a:moveTo>
                    <a:cubicBezTo>
                      <a:pt x="0" y="7283"/>
                      <a:pt x="0" y="7283"/>
                      <a:pt x="0" y="7283"/>
                    </a:cubicBezTo>
                    <a:cubicBezTo>
                      <a:pt x="4246" y="17527"/>
                      <a:pt x="16062" y="18640"/>
                      <a:pt x="21600" y="9510"/>
                    </a:cubicBezTo>
                    <a:cubicBezTo>
                      <a:pt x="21600" y="8397"/>
                      <a:pt x="21600" y="8397"/>
                      <a:pt x="21600" y="8397"/>
                    </a:cubicBezTo>
                    <a:cubicBezTo>
                      <a:pt x="17354" y="-1847"/>
                      <a:pt x="5723" y="-2960"/>
                      <a:pt x="185" y="6393"/>
                    </a:cubicBezTo>
                    <a:close/>
                    <a:moveTo>
                      <a:pt x="10708" y="13741"/>
                    </a:moveTo>
                    <a:cubicBezTo>
                      <a:pt x="7938" y="13518"/>
                      <a:pt x="5908" y="10624"/>
                      <a:pt x="6092" y="7506"/>
                    </a:cubicBezTo>
                    <a:cubicBezTo>
                      <a:pt x="6462" y="4166"/>
                      <a:pt x="8677" y="1716"/>
                      <a:pt x="11446" y="2162"/>
                    </a:cubicBezTo>
                    <a:cubicBezTo>
                      <a:pt x="14031" y="2384"/>
                      <a:pt x="16062" y="5056"/>
                      <a:pt x="15877" y="8397"/>
                    </a:cubicBezTo>
                    <a:cubicBezTo>
                      <a:pt x="15692" y="11737"/>
                      <a:pt x="13292" y="13964"/>
                      <a:pt x="10708" y="13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Circle"/>
              <p:cNvSpPr/>
              <p:nvPr/>
            </p:nvSpPr>
            <p:spPr>
              <a:xfrm>
                <a:off x="375036" y="171320"/>
                <a:ext cx="207261" cy="1972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2438400">
                  <a:defRPr sz="48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30" name="Freeform 8"/>
            <p:cNvSpPr/>
            <p:nvPr/>
          </p:nvSpPr>
          <p:spPr>
            <a:xfrm>
              <a:off x="1160699" y="2923369"/>
              <a:ext cx="613292" cy="79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1527" y="17292"/>
                  </a:moveTo>
                  <a:cubicBezTo>
                    <a:pt x="21450" y="16230"/>
                    <a:pt x="21182" y="13898"/>
                    <a:pt x="20991" y="12866"/>
                  </a:cubicBezTo>
                  <a:cubicBezTo>
                    <a:pt x="20952" y="12689"/>
                    <a:pt x="20684" y="12630"/>
                    <a:pt x="20531" y="12777"/>
                  </a:cubicBezTo>
                  <a:cubicBezTo>
                    <a:pt x="20454" y="12836"/>
                    <a:pt x="20378" y="12895"/>
                    <a:pt x="20301" y="12984"/>
                  </a:cubicBezTo>
                  <a:cubicBezTo>
                    <a:pt x="19918" y="13426"/>
                    <a:pt x="19420" y="13692"/>
                    <a:pt x="18846" y="13692"/>
                  </a:cubicBezTo>
                  <a:cubicBezTo>
                    <a:pt x="17697" y="13692"/>
                    <a:pt x="16778" y="12570"/>
                    <a:pt x="16778" y="11125"/>
                  </a:cubicBezTo>
                  <a:cubicBezTo>
                    <a:pt x="16778" y="9679"/>
                    <a:pt x="17697" y="8557"/>
                    <a:pt x="18846" y="8557"/>
                  </a:cubicBezTo>
                  <a:cubicBezTo>
                    <a:pt x="19229" y="8557"/>
                    <a:pt x="19574" y="8675"/>
                    <a:pt x="19880" y="8882"/>
                  </a:cubicBezTo>
                  <a:cubicBezTo>
                    <a:pt x="20033" y="8970"/>
                    <a:pt x="20263" y="8911"/>
                    <a:pt x="20263" y="8734"/>
                  </a:cubicBezTo>
                  <a:cubicBezTo>
                    <a:pt x="20186" y="7849"/>
                    <a:pt x="20033" y="4220"/>
                    <a:pt x="19995" y="2892"/>
                  </a:cubicBezTo>
                  <a:cubicBezTo>
                    <a:pt x="19995" y="2597"/>
                    <a:pt x="19688" y="2390"/>
                    <a:pt x="19305" y="2390"/>
                  </a:cubicBezTo>
                  <a:cubicBezTo>
                    <a:pt x="17774" y="2479"/>
                    <a:pt x="13982" y="2685"/>
                    <a:pt x="12412" y="2862"/>
                  </a:cubicBezTo>
                  <a:cubicBezTo>
                    <a:pt x="12105" y="2892"/>
                    <a:pt x="11876" y="2626"/>
                    <a:pt x="12029" y="2420"/>
                  </a:cubicBezTo>
                  <a:cubicBezTo>
                    <a:pt x="12182" y="2243"/>
                    <a:pt x="12450" y="2036"/>
                    <a:pt x="12833" y="1800"/>
                  </a:cubicBezTo>
                  <a:cubicBezTo>
                    <a:pt x="13216" y="1623"/>
                    <a:pt x="13446" y="1357"/>
                    <a:pt x="13446" y="1092"/>
                  </a:cubicBezTo>
                  <a:cubicBezTo>
                    <a:pt x="13446" y="502"/>
                    <a:pt x="12259" y="0"/>
                    <a:pt x="10765" y="0"/>
                  </a:cubicBezTo>
                  <a:cubicBezTo>
                    <a:pt x="9310" y="0"/>
                    <a:pt x="8084" y="502"/>
                    <a:pt x="8084" y="1092"/>
                  </a:cubicBezTo>
                  <a:cubicBezTo>
                    <a:pt x="8084" y="1357"/>
                    <a:pt x="8314" y="1623"/>
                    <a:pt x="8735" y="1800"/>
                  </a:cubicBezTo>
                  <a:cubicBezTo>
                    <a:pt x="9425" y="2213"/>
                    <a:pt x="9731" y="2508"/>
                    <a:pt x="9654" y="2803"/>
                  </a:cubicBezTo>
                  <a:cubicBezTo>
                    <a:pt x="9578" y="3039"/>
                    <a:pt x="9348" y="3187"/>
                    <a:pt x="9042" y="3216"/>
                  </a:cubicBezTo>
                  <a:cubicBezTo>
                    <a:pt x="7510" y="3364"/>
                    <a:pt x="3680" y="3541"/>
                    <a:pt x="2225" y="3600"/>
                  </a:cubicBezTo>
                  <a:cubicBezTo>
                    <a:pt x="1880" y="3630"/>
                    <a:pt x="1612" y="3836"/>
                    <a:pt x="1612" y="4072"/>
                  </a:cubicBezTo>
                  <a:cubicBezTo>
                    <a:pt x="1574" y="5105"/>
                    <a:pt x="1459" y="7554"/>
                    <a:pt x="1305" y="8557"/>
                  </a:cubicBezTo>
                  <a:cubicBezTo>
                    <a:pt x="1305" y="8734"/>
                    <a:pt x="1535" y="8823"/>
                    <a:pt x="1727" y="8734"/>
                  </a:cubicBezTo>
                  <a:cubicBezTo>
                    <a:pt x="1956" y="8616"/>
                    <a:pt x="2225" y="8557"/>
                    <a:pt x="2493" y="8557"/>
                  </a:cubicBezTo>
                  <a:cubicBezTo>
                    <a:pt x="3680" y="8557"/>
                    <a:pt x="4561" y="9679"/>
                    <a:pt x="4561" y="11125"/>
                  </a:cubicBezTo>
                  <a:cubicBezTo>
                    <a:pt x="4561" y="12570"/>
                    <a:pt x="3680" y="13692"/>
                    <a:pt x="2493" y="13692"/>
                  </a:cubicBezTo>
                  <a:cubicBezTo>
                    <a:pt x="1956" y="13692"/>
                    <a:pt x="1459" y="13426"/>
                    <a:pt x="1076" y="12984"/>
                  </a:cubicBezTo>
                  <a:cubicBezTo>
                    <a:pt x="1037" y="12954"/>
                    <a:pt x="999" y="12925"/>
                    <a:pt x="961" y="12895"/>
                  </a:cubicBezTo>
                  <a:cubicBezTo>
                    <a:pt x="846" y="12777"/>
                    <a:pt x="616" y="12836"/>
                    <a:pt x="578" y="12984"/>
                  </a:cubicBezTo>
                  <a:cubicBezTo>
                    <a:pt x="386" y="14223"/>
                    <a:pt x="118" y="17292"/>
                    <a:pt x="3" y="18531"/>
                  </a:cubicBezTo>
                  <a:cubicBezTo>
                    <a:pt x="-35" y="18826"/>
                    <a:pt x="310" y="19092"/>
                    <a:pt x="654" y="19062"/>
                  </a:cubicBezTo>
                  <a:cubicBezTo>
                    <a:pt x="2493" y="19003"/>
                    <a:pt x="7356" y="18826"/>
                    <a:pt x="9195" y="18649"/>
                  </a:cubicBezTo>
                  <a:cubicBezTo>
                    <a:pt x="9501" y="18620"/>
                    <a:pt x="9731" y="18826"/>
                    <a:pt x="9616" y="19062"/>
                  </a:cubicBezTo>
                  <a:cubicBezTo>
                    <a:pt x="9501" y="19269"/>
                    <a:pt x="9233" y="19505"/>
                    <a:pt x="8735" y="19800"/>
                  </a:cubicBezTo>
                  <a:cubicBezTo>
                    <a:pt x="8314" y="19977"/>
                    <a:pt x="8084" y="20243"/>
                    <a:pt x="8084" y="20508"/>
                  </a:cubicBezTo>
                  <a:cubicBezTo>
                    <a:pt x="8084" y="21098"/>
                    <a:pt x="9310" y="21600"/>
                    <a:pt x="10765" y="21600"/>
                  </a:cubicBezTo>
                  <a:cubicBezTo>
                    <a:pt x="12259" y="21600"/>
                    <a:pt x="13446" y="21098"/>
                    <a:pt x="13446" y="20508"/>
                  </a:cubicBezTo>
                  <a:cubicBezTo>
                    <a:pt x="13446" y="20243"/>
                    <a:pt x="13216" y="19977"/>
                    <a:pt x="12833" y="19800"/>
                  </a:cubicBezTo>
                  <a:cubicBezTo>
                    <a:pt x="12029" y="19328"/>
                    <a:pt x="11761" y="19003"/>
                    <a:pt x="11991" y="18649"/>
                  </a:cubicBezTo>
                  <a:cubicBezTo>
                    <a:pt x="12105" y="18443"/>
                    <a:pt x="12374" y="18295"/>
                    <a:pt x="12680" y="18266"/>
                  </a:cubicBezTo>
                  <a:cubicBezTo>
                    <a:pt x="14480" y="18089"/>
                    <a:pt x="19191" y="17882"/>
                    <a:pt x="20952" y="17823"/>
                  </a:cubicBezTo>
                  <a:cubicBezTo>
                    <a:pt x="21297" y="17793"/>
                    <a:pt x="21565" y="17557"/>
                    <a:pt x="21527" y="172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Freeform 9"/>
            <p:cNvSpPr/>
            <p:nvPr/>
          </p:nvSpPr>
          <p:spPr>
            <a:xfrm>
              <a:off x="525760" y="3017139"/>
              <a:ext cx="747167" cy="61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20402" y="8497"/>
                  </a:moveTo>
                  <a:cubicBezTo>
                    <a:pt x="20118" y="8497"/>
                    <a:pt x="19866" y="8728"/>
                    <a:pt x="19676" y="9112"/>
                  </a:cubicBezTo>
                  <a:cubicBezTo>
                    <a:pt x="19424" y="9535"/>
                    <a:pt x="19204" y="9804"/>
                    <a:pt x="19014" y="9958"/>
                  </a:cubicBezTo>
                  <a:cubicBezTo>
                    <a:pt x="18794" y="10112"/>
                    <a:pt x="18541" y="9881"/>
                    <a:pt x="18573" y="9612"/>
                  </a:cubicBezTo>
                  <a:cubicBezTo>
                    <a:pt x="18731" y="7998"/>
                    <a:pt x="18888" y="3770"/>
                    <a:pt x="18951" y="2117"/>
                  </a:cubicBezTo>
                  <a:cubicBezTo>
                    <a:pt x="18983" y="1733"/>
                    <a:pt x="18731" y="1464"/>
                    <a:pt x="18447" y="1464"/>
                  </a:cubicBezTo>
                  <a:cubicBezTo>
                    <a:pt x="18163" y="1464"/>
                    <a:pt x="17848" y="1464"/>
                    <a:pt x="17627" y="1464"/>
                  </a:cubicBezTo>
                  <a:cubicBezTo>
                    <a:pt x="15766" y="1464"/>
                    <a:pt x="14221" y="1387"/>
                    <a:pt x="12928" y="1272"/>
                  </a:cubicBezTo>
                  <a:cubicBezTo>
                    <a:pt x="12708" y="1272"/>
                    <a:pt x="12487" y="1387"/>
                    <a:pt x="12392" y="1618"/>
                  </a:cubicBezTo>
                  <a:cubicBezTo>
                    <a:pt x="12077" y="2156"/>
                    <a:pt x="12298" y="2579"/>
                    <a:pt x="13023" y="3232"/>
                  </a:cubicBezTo>
                  <a:cubicBezTo>
                    <a:pt x="13338" y="3501"/>
                    <a:pt x="13528" y="3808"/>
                    <a:pt x="13528" y="4154"/>
                  </a:cubicBezTo>
                  <a:cubicBezTo>
                    <a:pt x="13528" y="4961"/>
                    <a:pt x="12550" y="5576"/>
                    <a:pt x="11320" y="5576"/>
                  </a:cubicBezTo>
                  <a:cubicBezTo>
                    <a:pt x="10122" y="5576"/>
                    <a:pt x="9113" y="4961"/>
                    <a:pt x="9113" y="4154"/>
                  </a:cubicBezTo>
                  <a:cubicBezTo>
                    <a:pt x="9113" y="3808"/>
                    <a:pt x="9302" y="3501"/>
                    <a:pt x="9649" y="3232"/>
                  </a:cubicBezTo>
                  <a:cubicBezTo>
                    <a:pt x="10595" y="2348"/>
                    <a:pt x="10658" y="1887"/>
                    <a:pt x="9807" y="1041"/>
                  </a:cubicBezTo>
                  <a:cubicBezTo>
                    <a:pt x="9744" y="964"/>
                    <a:pt x="9649" y="926"/>
                    <a:pt x="9554" y="887"/>
                  </a:cubicBezTo>
                  <a:cubicBezTo>
                    <a:pt x="8924" y="811"/>
                    <a:pt x="8293" y="695"/>
                    <a:pt x="7694" y="580"/>
                  </a:cubicBezTo>
                  <a:cubicBezTo>
                    <a:pt x="6685" y="426"/>
                    <a:pt x="4572" y="157"/>
                    <a:pt x="3532" y="3"/>
                  </a:cubicBezTo>
                  <a:cubicBezTo>
                    <a:pt x="3216" y="-35"/>
                    <a:pt x="2933" y="272"/>
                    <a:pt x="2964" y="657"/>
                  </a:cubicBezTo>
                  <a:cubicBezTo>
                    <a:pt x="2996" y="2540"/>
                    <a:pt x="3153" y="7498"/>
                    <a:pt x="3311" y="9343"/>
                  </a:cubicBezTo>
                  <a:cubicBezTo>
                    <a:pt x="3374" y="9843"/>
                    <a:pt x="2901" y="10188"/>
                    <a:pt x="2554" y="9919"/>
                  </a:cubicBezTo>
                  <a:cubicBezTo>
                    <a:pt x="2365" y="9766"/>
                    <a:pt x="2144" y="9497"/>
                    <a:pt x="1924" y="9112"/>
                  </a:cubicBezTo>
                  <a:cubicBezTo>
                    <a:pt x="1703" y="8728"/>
                    <a:pt x="1451" y="8497"/>
                    <a:pt x="1167" y="8497"/>
                  </a:cubicBezTo>
                  <a:cubicBezTo>
                    <a:pt x="505" y="8497"/>
                    <a:pt x="0" y="9689"/>
                    <a:pt x="0" y="11188"/>
                  </a:cubicBezTo>
                  <a:cubicBezTo>
                    <a:pt x="0" y="12687"/>
                    <a:pt x="505" y="13878"/>
                    <a:pt x="1167" y="13878"/>
                  </a:cubicBezTo>
                  <a:cubicBezTo>
                    <a:pt x="1451" y="13878"/>
                    <a:pt x="1703" y="13648"/>
                    <a:pt x="1924" y="13263"/>
                  </a:cubicBezTo>
                  <a:cubicBezTo>
                    <a:pt x="2523" y="12264"/>
                    <a:pt x="2933" y="12033"/>
                    <a:pt x="3437" y="12648"/>
                  </a:cubicBezTo>
                  <a:cubicBezTo>
                    <a:pt x="3626" y="12879"/>
                    <a:pt x="3752" y="13148"/>
                    <a:pt x="3784" y="13455"/>
                  </a:cubicBezTo>
                  <a:cubicBezTo>
                    <a:pt x="3942" y="14916"/>
                    <a:pt x="4162" y="18337"/>
                    <a:pt x="4257" y="19643"/>
                  </a:cubicBezTo>
                  <a:cubicBezTo>
                    <a:pt x="4257" y="19951"/>
                    <a:pt x="4446" y="20220"/>
                    <a:pt x="4698" y="20258"/>
                  </a:cubicBezTo>
                  <a:cubicBezTo>
                    <a:pt x="5455" y="20335"/>
                    <a:pt x="7032" y="20566"/>
                    <a:pt x="7789" y="20719"/>
                  </a:cubicBezTo>
                  <a:cubicBezTo>
                    <a:pt x="8104" y="20758"/>
                    <a:pt x="8419" y="20835"/>
                    <a:pt x="8735" y="20873"/>
                  </a:cubicBezTo>
                  <a:cubicBezTo>
                    <a:pt x="8955" y="20912"/>
                    <a:pt x="9176" y="20796"/>
                    <a:pt x="9334" y="20566"/>
                  </a:cubicBezTo>
                  <a:cubicBezTo>
                    <a:pt x="9649" y="20028"/>
                    <a:pt x="9428" y="19566"/>
                    <a:pt x="8703" y="18913"/>
                  </a:cubicBezTo>
                  <a:cubicBezTo>
                    <a:pt x="8388" y="18644"/>
                    <a:pt x="8199" y="18337"/>
                    <a:pt x="8199" y="17991"/>
                  </a:cubicBezTo>
                  <a:cubicBezTo>
                    <a:pt x="8199" y="17184"/>
                    <a:pt x="9176" y="16569"/>
                    <a:pt x="10406" y="16569"/>
                  </a:cubicBezTo>
                  <a:cubicBezTo>
                    <a:pt x="11604" y="16569"/>
                    <a:pt x="12613" y="17184"/>
                    <a:pt x="12613" y="17991"/>
                  </a:cubicBezTo>
                  <a:cubicBezTo>
                    <a:pt x="12613" y="18337"/>
                    <a:pt x="12392" y="18644"/>
                    <a:pt x="12077" y="18913"/>
                  </a:cubicBezTo>
                  <a:cubicBezTo>
                    <a:pt x="11163" y="19759"/>
                    <a:pt x="11068" y="20220"/>
                    <a:pt x="11825" y="21027"/>
                  </a:cubicBezTo>
                  <a:cubicBezTo>
                    <a:pt x="12014" y="21219"/>
                    <a:pt x="12266" y="21334"/>
                    <a:pt x="12519" y="21373"/>
                  </a:cubicBezTo>
                  <a:cubicBezTo>
                    <a:pt x="13559" y="21450"/>
                    <a:pt x="16050" y="21527"/>
                    <a:pt x="17091" y="21565"/>
                  </a:cubicBezTo>
                  <a:cubicBezTo>
                    <a:pt x="17375" y="21565"/>
                    <a:pt x="17627" y="21296"/>
                    <a:pt x="17658" y="20950"/>
                  </a:cubicBezTo>
                  <a:cubicBezTo>
                    <a:pt x="17721" y="19297"/>
                    <a:pt x="18005" y="14724"/>
                    <a:pt x="18194" y="12917"/>
                  </a:cubicBezTo>
                  <a:cubicBezTo>
                    <a:pt x="18258" y="12456"/>
                    <a:pt x="18731" y="12187"/>
                    <a:pt x="19046" y="12456"/>
                  </a:cubicBezTo>
                  <a:cubicBezTo>
                    <a:pt x="19235" y="12610"/>
                    <a:pt x="19424" y="12879"/>
                    <a:pt x="19676" y="13263"/>
                  </a:cubicBezTo>
                  <a:cubicBezTo>
                    <a:pt x="19866" y="13648"/>
                    <a:pt x="20118" y="13878"/>
                    <a:pt x="20402" y="13878"/>
                  </a:cubicBezTo>
                  <a:cubicBezTo>
                    <a:pt x="21064" y="13878"/>
                    <a:pt x="21600" y="12687"/>
                    <a:pt x="21600" y="11188"/>
                  </a:cubicBezTo>
                  <a:cubicBezTo>
                    <a:pt x="21600" y="9689"/>
                    <a:pt x="21064" y="8497"/>
                    <a:pt x="20402" y="84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 rot="20460000">
              <a:off x="830711" y="1518907"/>
              <a:ext cx="893805" cy="86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18813"/>
                  </a:moveTo>
                  <a:cubicBezTo>
                    <a:pt x="18465" y="20555"/>
                    <a:pt x="18465" y="20555"/>
                    <a:pt x="18465" y="20555"/>
                  </a:cubicBezTo>
                  <a:cubicBezTo>
                    <a:pt x="17768" y="21252"/>
                    <a:pt x="16723" y="21600"/>
                    <a:pt x="15677" y="21600"/>
                  </a:cubicBezTo>
                  <a:cubicBezTo>
                    <a:pt x="14981" y="21600"/>
                    <a:pt x="13935" y="21252"/>
                    <a:pt x="13239" y="20555"/>
                  </a:cubicBezTo>
                  <a:cubicBezTo>
                    <a:pt x="10452" y="17768"/>
                    <a:pt x="10452" y="17768"/>
                    <a:pt x="10452" y="17768"/>
                  </a:cubicBezTo>
                  <a:cubicBezTo>
                    <a:pt x="9755" y="17071"/>
                    <a:pt x="9406" y="16026"/>
                    <a:pt x="9406" y="14981"/>
                  </a:cubicBezTo>
                  <a:cubicBezTo>
                    <a:pt x="9406" y="13935"/>
                    <a:pt x="9755" y="13239"/>
                    <a:pt x="10452" y="12542"/>
                  </a:cubicBezTo>
                  <a:cubicBezTo>
                    <a:pt x="9406" y="11148"/>
                    <a:pt x="9406" y="11148"/>
                    <a:pt x="9406" y="11148"/>
                  </a:cubicBezTo>
                  <a:cubicBezTo>
                    <a:pt x="8710" y="11845"/>
                    <a:pt x="7665" y="12542"/>
                    <a:pt x="6619" y="12542"/>
                  </a:cubicBezTo>
                  <a:cubicBezTo>
                    <a:pt x="5574" y="12542"/>
                    <a:pt x="4529" y="11845"/>
                    <a:pt x="3832" y="11148"/>
                  </a:cubicBezTo>
                  <a:cubicBezTo>
                    <a:pt x="1045" y="8361"/>
                    <a:pt x="1045" y="8361"/>
                    <a:pt x="1045" y="8361"/>
                  </a:cubicBezTo>
                  <a:cubicBezTo>
                    <a:pt x="348" y="7665"/>
                    <a:pt x="0" y="6968"/>
                    <a:pt x="0" y="5923"/>
                  </a:cubicBezTo>
                  <a:cubicBezTo>
                    <a:pt x="0" y="4877"/>
                    <a:pt x="348" y="3832"/>
                    <a:pt x="1045" y="3135"/>
                  </a:cubicBezTo>
                  <a:cubicBezTo>
                    <a:pt x="3135" y="1045"/>
                    <a:pt x="3135" y="1045"/>
                    <a:pt x="3135" y="1045"/>
                  </a:cubicBezTo>
                  <a:cubicBezTo>
                    <a:pt x="3832" y="348"/>
                    <a:pt x="4877" y="0"/>
                    <a:pt x="5923" y="0"/>
                  </a:cubicBezTo>
                  <a:cubicBezTo>
                    <a:pt x="6619" y="0"/>
                    <a:pt x="7665" y="348"/>
                    <a:pt x="8361" y="1394"/>
                  </a:cubicBezTo>
                  <a:cubicBezTo>
                    <a:pt x="11148" y="3832"/>
                    <a:pt x="11148" y="3832"/>
                    <a:pt x="11148" y="3832"/>
                  </a:cubicBezTo>
                  <a:cubicBezTo>
                    <a:pt x="11845" y="4529"/>
                    <a:pt x="12194" y="5574"/>
                    <a:pt x="12194" y="6619"/>
                  </a:cubicBezTo>
                  <a:cubicBezTo>
                    <a:pt x="12194" y="7665"/>
                    <a:pt x="11845" y="8710"/>
                    <a:pt x="11148" y="9406"/>
                  </a:cubicBezTo>
                  <a:cubicBezTo>
                    <a:pt x="12194" y="10452"/>
                    <a:pt x="12194" y="10452"/>
                    <a:pt x="12194" y="10452"/>
                  </a:cubicBezTo>
                  <a:cubicBezTo>
                    <a:pt x="12890" y="9755"/>
                    <a:pt x="13935" y="9406"/>
                    <a:pt x="14981" y="9406"/>
                  </a:cubicBezTo>
                  <a:cubicBezTo>
                    <a:pt x="16026" y="9406"/>
                    <a:pt x="17071" y="9755"/>
                    <a:pt x="17768" y="10452"/>
                  </a:cubicBezTo>
                  <a:cubicBezTo>
                    <a:pt x="20555" y="13239"/>
                    <a:pt x="20555" y="13239"/>
                    <a:pt x="20555" y="13239"/>
                  </a:cubicBezTo>
                  <a:cubicBezTo>
                    <a:pt x="21252" y="13935"/>
                    <a:pt x="21600" y="14981"/>
                    <a:pt x="21600" y="16026"/>
                  </a:cubicBezTo>
                  <a:cubicBezTo>
                    <a:pt x="21600" y="17071"/>
                    <a:pt x="21252" y="18116"/>
                    <a:pt x="20555" y="18813"/>
                  </a:cubicBezTo>
                  <a:close/>
                  <a:moveTo>
                    <a:pt x="9406" y="5923"/>
                  </a:moveTo>
                  <a:cubicBezTo>
                    <a:pt x="6619" y="3135"/>
                    <a:pt x="6619" y="3135"/>
                    <a:pt x="6619" y="3135"/>
                  </a:cubicBezTo>
                  <a:cubicBezTo>
                    <a:pt x="6271" y="2787"/>
                    <a:pt x="6271" y="2787"/>
                    <a:pt x="5923" y="2787"/>
                  </a:cubicBezTo>
                  <a:cubicBezTo>
                    <a:pt x="5574" y="2787"/>
                    <a:pt x="5226" y="2787"/>
                    <a:pt x="4877" y="3135"/>
                  </a:cubicBezTo>
                  <a:cubicBezTo>
                    <a:pt x="2787" y="4877"/>
                    <a:pt x="2787" y="4877"/>
                    <a:pt x="2787" y="4877"/>
                  </a:cubicBezTo>
                  <a:cubicBezTo>
                    <a:pt x="2787" y="5226"/>
                    <a:pt x="2439" y="5574"/>
                    <a:pt x="2439" y="5923"/>
                  </a:cubicBezTo>
                  <a:cubicBezTo>
                    <a:pt x="2439" y="6271"/>
                    <a:pt x="2787" y="6619"/>
                    <a:pt x="2787" y="6619"/>
                  </a:cubicBezTo>
                  <a:cubicBezTo>
                    <a:pt x="5574" y="9406"/>
                    <a:pt x="5574" y="9406"/>
                    <a:pt x="5574" y="9406"/>
                  </a:cubicBezTo>
                  <a:cubicBezTo>
                    <a:pt x="5923" y="9755"/>
                    <a:pt x="6271" y="9755"/>
                    <a:pt x="6619" y="9755"/>
                  </a:cubicBezTo>
                  <a:cubicBezTo>
                    <a:pt x="6968" y="9755"/>
                    <a:pt x="7316" y="9755"/>
                    <a:pt x="7665" y="9406"/>
                  </a:cubicBezTo>
                  <a:cubicBezTo>
                    <a:pt x="6968" y="9058"/>
                    <a:pt x="6619" y="8710"/>
                    <a:pt x="6619" y="8013"/>
                  </a:cubicBezTo>
                  <a:cubicBezTo>
                    <a:pt x="6619" y="7316"/>
                    <a:pt x="7316" y="6619"/>
                    <a:pt x="8013" y="6619"/>
                  </a:cubicBezTo>
                  <a:cubicBezTo>
                    <a:pt x="8361" y="6619"/>
                    <a:pt x="9058" y="7316"/>
                    <a:pt x="9406" y="7665"/>
                  </a:cubicBezTo>
                  <a:cubicBezTo>
                    <a:pt x="9755" y="7316"/>
                    <a:pt x="9755" y="6968"/>
                    <a:pt x="9755" y="6619"/>
                  </a:cubicBezTo>
                  <a:cubicBezTo>
                    <a:pt x="9755" y="6271"/>
                    <a:pt x="9755" y="5923"/>
                    <a:pt x="9406" y="5923"/>
                  </a:cubicBezTo>
                  <a:close/>
                  <a:moveTo>
                    <a:pt x="18813" y="14981"/>
                  </a:moveTo>
                  <a:cubicBezTo>
                    <a:pt x="16026" y="12194"/>
                    <a:pt x="16026" y="12194"/>
                    <a:pt x="16026" y="12194"/>
                  </a:cubicBezTo>
                  <a:cubicBezTo>
                    <a:pt x="15677" y="12194"/>
                    <a:pt x="15329" y="11845"/>
                    <a:pt x="14981" y="11845"/>
                  </a:cubicBezTo>
                  <a:cubicBezTo>
                    <a:pt x="14632" y="11845"/>
                    <a:pt x="14284" y="12194"/>
                    <a:pt x="13935" y="12542"/>
                  </a:cubicBezTo>
                  <a:cubicBezTo>
                    <a:pt x="14632" y="12890"/>
                    <a:pt x="14981" y="13239"/>
                    <a:pt x="14981" y="13935"/>
                  </a:cubicBezTo>
                  <a:cubicBezTo>
                    <a:pt x="14981" y="14632"/>
                    <a:pt x="14632" y="14981"/>
                    <a:pt x="13935" y="14981"/>
                  </a:cubicBezTo>
                  <a:cubicBezTo>
                    <a:pt x="13239" y="14981"/>
                    <a:pt x="12890" y="14632"/>
                    <a:pt x="12194" y="14284"/>
                  </a:cubicBezTo>
                  <a:cubicBezTo>
                    <a:pt x="11845" y="14284"/>
                    <a:pt x="11845" y="14632"/>
                    <a:pt x="11845" y="14981"/>
                  </a:cubicBezTo>
                  <a:cubicBezTo>
                    <a:pt x="11845" y="15329"/>
                    <a:pt x="11845" y="15677"/>
                    <a:pt x="12194" y="16026"/>
                  </a:cubicBezTo>
                  <a:cubicBezTo>
                    <a:pt x="14981" y="18813"/>
                    <a:pt x="14981" y="18813"/>
                    <a:pt x="14981" y="18813"/>
                  </a:cubicBezTo>
                  <a:cubicBezTo>
                    <a:pt x="15329" y="19161"/>
                    <a:pt x="15677" y="19161"/>
                    <a:pt x="15677" y="19161"/>
                  </a:cubicBezTo>
                  <a:cubicBezTo>
                    <a:pt x="16026" y="19161"/>
                    <a:pt x="16374" y="19161"/>
                    <a:pt x="16723" y="18813"/>
                  </a:cubicBezTo>
                  <a:cubicBezTo>
                    <a:pt x="18813" y="16723"/>
                    <a:pt x="18813" y="16723"/>
                    <a:pt x="18813" y="16723"/>
                  </a:cubicBezTo>
                  <a:cubicBezTo>
                    <a:pt x="18813" y="16723"/>
                    <a:pt x="19161" y="16374"/>
                    <a:pt x="19161" y="16026"/>
                  </a:cubicBezTo>
                  <a:cubicBezTo>
                    <a:pt x="19161" y="15677"/>
                    <a:pt x="18813" y="15329"/>
                    <a:pt x="18813" y="14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42" name="Group"/>
          <p:cNvGrpSpPr/>
          <p:nvPr/>
        </p:nvGrpSpPr>
        <p:grpSpPr>
          <a:xfrm>
            <a:off x="11581636" y="4742977"/>
            <a:ext cx="11363025" cy="7718957"/>
            <a:chOff x="0" y="0"/>
            <a:chExt cx="11363024" cy="7718956"/>
          </a:xfrm>
        </p:grpSpPr>
        <p:pic>
          <p:nvPicPr>
            <p:cNvPr id="1434" name="Fig2.png" descr="Fig2.png"/>
            <p:cNvPicPr>
              <a:picLocks noChangeAspect="1"/>
            </p:cNvPicPr>
            <p:nvPr/>
          </p:nvPicPr>
          <p:blipFill>
            <a:blip r:embed="rId2"/>
            <a:srcRect l="68851" t="3220" r="1179" b="54246"/>
            <a:stretch>
              <a:fillRect/>
            </a:stretch>
          </p:blipFill>
          <p:spPr>
            <a:xfrm>
              <a:off x="4038592" y="0"/>
              <a:ext cx="4071416" cy="38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Fig2.png" descr="Fig2.png"/>
            <p:cNvPicPr>
              <a:picLocks/>
            </p:cNvPicPr>
            <p:nvPr/>
          </p:nvPicPr>
          <p:blipFill>
            <a:blip r:embed="rId3"/>
            <a:srcRect l="38665" t="60699" r="35532" b="11255"/>
            <a:stretch>
              <a:fillRect/>
            </a:stretch>
          </p:blipFill>
          <p:spPr>
            <a:xfrm>
              <a:off x="8240479" y="4800763"/>
              <a:ext cx="3068265" cy="26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Fig1.png" descr="Fig1.png"/>
            <p:cNvPicPr>
              <a:picLocks noChangeAspect="1"/>
            </p:cNvPicPr>
            <p:nvPr/>
          </p:nvPicPr>
          <p:blipFill>
            <a:blip r:embed="rId4"/>
            <a:srcRect l="73010" t="55670" r="5008" b="9468"/>
            <a:stretch>
              <a:fillRect/>
            </a:stretch>
          </p:blipFill>
          <p:spPr>
            <a:xfrm>
              <a:off x="4448527" y="4339578"/>
              <a:ext cx="3112755" cy="3256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Rectangle"/>
            <p:cNvSpPr/>
            <p:nvPr/>
          </p:nvSpPr>
          <p:spPr>
            <a:xfrm>
              <a:off x="0" y="377505"/>
              <a:ext cx="1531616" cy="30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38" name="Fig1.png" descr="Fig1.png"/>
            <p:cNvPicPr>
              <a:picLocks noChangeAspect="1"/>
            </p:cNvPicPr>
            <p:nvPr/>
          </p:nvPicPr>
          <p:blipFill>
            <a:blip r:embed="rId4"/>
            <a:srcRect l="4176" t="54379" r="72632" b="10793"/>
            <a:stretch>
              <a:fillRect/>
            </a:stretch>
          </p:blipFill>
          <p:spPr>
            <a:xfrm>
              <a:off x="427518" y="4284792"/>
              <a:ext cx="3397702" cy="3365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9" name="Rectangle"/>
            <p:cNvSpPr/>
            <p:nvPr/>
          </p:nvSpPr>
          <p:spPr>
            <a:xfrm>
              <a:off x="8234406" y="7416090"/>
              <a:ext cx="3128619" cy="302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40" name="Fig1.png" descr="Fig1.png"/>
            <p:cNvPicPr>
              <a:picLocks noChangeAspect="1"/>
            </p:cNvPicPr>
            <p:nvPr/>
          </p:nvPicPr>
          <p:blipFill>
            <a:blip r:embed="rId5"/>
            <a:srcRect l="5030" t="6213" r="69561" b="59240"/>
            <a:stretch>
              <a:fillRect/>
            </a:stretch>
          </p:blipFill>
          <p:spPr>
            <a:xfrm>
              <a:off x="11052" y="333486"/>
              <a:ext cx="3564963" cy="3197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Fig2.png" descr="Fig2.png"/>
            <p:cNvPicPr>
              <a:picLocks noChangeAspect="1"/>
            </p:cNvPicPr>
            <p:nvPr/>
          </p:nvPicPr>
          <p:blipFill>
            <a:blip r:embed="rId6"/>
            <a:srcRect l="37956" t="2656" r="35532" b="55939"/>
            <a:stretch>
              <a:fillRect/>
            </a:stretch>
          </p:blipFill>
          <p:spPr>
            <a:xfrm>
              <a:off x="8312007" y="288300"/>
              <a:ext cx="3042065" cy="3177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3" name="2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Rectangle"/>
          <p:cNvSpPr/>
          <p:nvPr/>
        </p:nvSpPr>
        <p:spPr>
          <a:xfrm>
            <a:off x="-29388" y="-53314"/>
            <a:ext cx="8907158" cy="5442497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66" name="Group"/>
          <p:cNvGrpSpPr/>
          <p:nvPr/>
        </p:nvGrpSpPr>
        <p:grpSpPr>
          <a:xfrm>
            <a:off x="608383" y="901776"/>
            <a:ext cx="8182883" cy="3393033"/>
            <a:chOff x="0" y="-641239"/>
            <a:chExt cx="8182882" cy="3393032"/>
          </a:xfrm>
        </p:grpSpPr>
        <p:sp>
          <p:nvSpPr>
            <p:cNvPr id="1563" name="GGPLOT2…"/>
            <p:cNvSpPr txBox="1"/>
            <p:nvPr/>
          </p:nvSpPr>
          <p:spPr>
            <a:xfrm>
              <a:off x="0" y="570639"/>
              <a:ext cx="7509824" cy="2181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GGPLOT2</a:t>
              </a:r>
            </a:p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ADDITIVE STRUCTURE</a:t>
              </a:r>
            </a:p>
          </p:txBody>
        </p:sp>
        <p:sp>
          <p:nvSpPr>
            <p:cNvPr id="1564" name="Line"/>
            <p:cNvSpPr/>
            <p:nvPr/>
          </p:nvSpPr>
          <p:spPr>
            <a:xfrm>
              <a:off x="88271" y="-411406"/>
              <a:ext cx="1350009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http://tutorials.iq.harvard.edu/R/Rgraphics/Rgraphics.html"/>
            <p:cNvSpPr txBox="1"/>
            <p:nvPr/>
          </p:nvSpPr>
          <p:spPr>
            <a:xfrm>
              <a:off x="1631404" y="-641240"/>
              <a:ext cx="6551479" cy="78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http://tutorials.iq.harvard.edu/R/Rgraphics/Rgraphics.html</a:t>
              </a:r>
            </a:p>
          </p:txBody>
        </p:sp>
      </p:grpSp>
      <p:sp>
        <p:nvSpPr>
          <p:cNvPr id="1567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75" name="Group"/>
          <p:cNvGrpSpPr/>
          <p:nvPr/>
        </p:nvGrpSpPr>
        <p:grpSpPr>
          <a:xfrm>
            <a:off x="10045698" y="1515845"/>
            <a:ext cx="14302914" cy="2682398"/>
            <a:chOff x="-1" y="-1"/>
            <a:chExt cx="14302912" cy="2682396"/>
          </a:xfrm>
        </p:grpSpPr>
        <p:sp>
          <p:nvSpPr>
            <p:cNvPr id="1568" name="Oval 12"/>
            <p:cNvSpPr/>
            <p:nvPr/>
          </p:nvSpPr>
          <p:spPr>
            <a:xfrm rot="5400000" flipH="1">
              <a:off x="5952684" y="2482596"/>
              <a:ext cx="202827" cy="196771"/>
            </a:xfrm>
            <a:prstGeom prst="ellipse">
              <a:avLst/>
            </a:prstGeom>
            <a:solidFill>
              <a:srgbClr val="4D070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-1" y="-1"/>
              <a:ext cx="14302912" cy="2552680"/>
              <a:chOff x="0" y="0"/>
              <a:chExt cx="14302909" cy="2552678"/>
            </a:xfrm>
          </p:grpSpPr>
          <p:sp>
            <p:nvSpPr>
              <p:cNvPr id="1569" name="Oval 25"/>
              <p:cNvSpPr/>
              <p:nvPr/>
            </p:nvSpPr>
            <p:spPr>
              <a:xfrm rot="5400000" flipH="1">
                <a:off x="5952684" y="379135"/>
                <a:ext cx="202827" cy="196770"/>
              </a:xfrm>
              <a:prstGeom prst="ellipse">
                <a:avLst/>
              </a:prstGeom>
              <a:solidFill>
                <a:srgbClr val="4D07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4140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0" name="Freeform 26"/>
              <p:cNvSpPr/>
              <p:nvPr/>
            </p:nvSpPr>
            <p:spPr>
              <a:xfrm rot="5400000" flipH="1">
                <a:off x="4069757" y="57287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1" name="Oval 27"/>
              <p:cNvSpPr/>
              <p:nvPr/>
            </p:nvSpPr>
            <p:spPr>
              <a:xfrm rot="5400000" flipH="1">
                <a:off x="4066728" y="376106"/>
                <a:ext cx="202827" cy="202828"/>
              </a:xfrm>
              <a:prstGeom prst="ellipse">
                <a:avLst/>
              </a:prstGeom>
              <a:solidFill>
                <a:srgbClr val="8318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72" name="ggplot(my.DS, aes(x=Sample, y=Measure))"/>
              <p:cNvSpPr/>
              <p:nvPr/>
            </p:nvSpPr>
            <p:spPr>
              <a:xfrm>
                <a:off x="6526912" y="252462"/>
                <a:ext cx="7775997" cy="126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lang="da-DK" dirty="0"/>
                  <a:t>df</a:t>
                </a:r>
                <a:r>
                  <a:rPr dirty="0"/>
                  <a:t>, </a:t>
                </a:r>
                <a:endParaRPr lang="en-US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en-DK" dirty="0"/>
                  <a:t>	</a:t>
                </a:r>
                <a:r>
                  <a:rPr lang="en-US" dirty="0" err="1"/>
                  <a:t>aes</a:t>
                </a:r>
                <a:r>
                  <a:rPr lang="en-US" dirty="0"/>
                  <a:t>(x = Sample, y = Measure))</a:t>
                </a:r>
              </a:p>
              <a:p>
                <a:pPr algn="r">
                  <a:defRPr sz="24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 </a:t>
                </a:r>
              </a:p>
            </p:txBody>
          </p:sp>
          <p:sp>
            <p:nvSpPr>
              <p:cNvPr id="1573" name="DATASET, SAMPLES &amp; OBSERVATIONS"/>
              <p:cNvSpPr/>
              <p:nvPr/>
            </p:nvSpPr>
            <p:spPr>
              <a:xfrm>
                <a:off x="0" y="0"/>
                <a:ext cx="4013200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DATASET, SAMPLES &amp; OBSERVATIONS</a:t>
                </a:r>
              </a:p>
            </p:txBody>
          </p:sp>
        </p:grpSp>
      </p:grpSp>
      <p:grpSp>
        <p:nvGrpSpPr>
          <p:cNvPr id="1583" name="Group"/>
          <p:cNvGrpSpPr/>
          <p:nvPr/>
        </p:nvGrpSpPr>
        <p:grpSpPr>
          <a:xfrm>
            <a:off x="10045697" y="3514350"/>
            <a:ext cx="14310803" cy="2842332"/>
            <a:chOff x="-2" y="110008"/>
            <a:chExt cx="14310801" cy="2842331"/>
          </a:xfrm>
        </p:grpSpPr>
        <p:sp>
          <p:nvSpPr>
            <p:cNvPr id="1576" name="Oval 22"/>
            <p:cNvSpPr/>
            <p:nvPr/>
          </p:nvSpPr>
          <p:spPr>
            <a:xfrm rot="5400000" flipH="1">
              <a:off x="5952684" y="2752540"/>
              <a:ext cx="202827" cy="196771"/>
            </a:xfrm>
            <a:prstGeom prst="ellipse">
              <a:avLst/>
            </a:prstGeom>
            <a:solidFill>
              <a:srgbClr val="83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2" name="Group"/>
            <p:cNvGrpSpPr/>
            <p:nvPr/>
          </p:nvGrpSpPr>
          <p:grpSpPr>
            <a:xfrm>
              <a:off x="-2" y="110008"/>
              <a:ext cx="14310801" cy="2709220"/>
              <a:chOff x="-1" y="110009"/>
              <a:chExt cx="14310799" cy="2709218"/>
            </a:xfrm>
          </p:grpSpPr>
          <p:sp>
            <p:nvSpPr>
              <p:cNvPr id="1577" name="ggplot(my.DS, aes(x=Sample, y=Measure))…"/>
              <p:cNvSpPr/>
              <p:nvPr/>
            </p:nvSpPr>
            <p:spPr>
              <a:xfrm>
                <a:off x="6534800" y="110009"/>
                <a:ext cx="7775998" cy="1292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  <a:endParaRPr dirty="0"/>
              </a:p>
            </p:txBody>
          </p:sp>
          <p:grpSp>
            <p:nvGrpSpPr>
              <p:cNvPr id="1581" name="Group"/>
              <p:cNvGrpSpPr/>
              <p:nvPr/>
            </p:nvGrpSpPr>
            <p:grpSpPr>
              <a:xfrm>
                <a:off x="-1" y="482449"/>
                <a:ext cx="6049558" cy="2336778"/>
                <a:chOff x="0" y="0"/>
                <a:chExt cx="6049556" cy="2336776"/>
              </a:xfrm>
            </p:grpSpPr>
            <p:sp>
              <p:nvSpPr>
                <p:cNvPr id="1578" name="Freeform 20"/>
                <p:cNvSpPr/>
                <p:nvPr/>
              </p:nvSpPr>
              <p:spPr>
                <a:xfrm rot="5400000" flipH="1">
                  <a:off x="4069757" y="356978"/>
                  <a:ext cx="2076671" cy="1882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8"/>
                        <a:pt x="21600" y="2168"/>
                        <a:pt x="21600" y="2168"/>
                      </a:cubicBezTo>
                      <a:cubicBezTo>
                        <a:pt x="20467" y="2168"/>
                        <a:pt x="19636" y="1168"/>
                        <a:pt x="19636" y="0"/>
                      </a:cubicBezTo>
                      <a:cubicBezTo>
                        <a:pt x="2039" y="0"/>
                        <a:pt x="2039" y="0"/>
                        <a:pt x="2039" y="0"/>
                      </a:cubicBezTo>
                      <a:cubicBezTo>
                        <a:pt x="2039" y="1168"/>
                        <a:pt x="1133" y="2168"/>
                        <a:pt x="0" y="2168"/>
                      </a:cubicBezTo>
                    </a:path>
                  </a:pathLst>
                </a:custGeom>
                <a:noFill/>
                <a:ln w="50800" cap="rnd">
                  <a:solidFill>
                    <a:srgbClr val="254F58"/>
                  </a:solidFill>
                  <a:prstDash val="solid"/>
                  <a:round/>
                </a:ln>
                <a:effectLst>
                  <a:outerShdw blurRad="457200" dist="101600" dir="2700000" rotWithShape="0">
                    <a:srgbClr val="000000">
                      <a:alpha val="26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79" name="Oval 21"/>
                <p:cNvSpPr/>
                <p:nvPr/>
              </p:nvSpPr>
              <p:spPr>
                <a:xfrm rot="5400000" flipH="1">
                  <a:off x="4066728" y="160206"/>
                  <a:ext cx="202827" cy="202828"/>
                </a:xfrm>
                <a:prstGeom prst="ellipse">
                  <a:avLst/>
                </a:prstGeom>
                <a:solidFill>
                  <a:srgbClr val="83181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400">
                    <a:defRPr sz="1800">
                      <a:solidFill>
                        <a:srgbClr val="254F58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80" name="DEFINE PLOT TYPE"/>
                <p:cNvSpPr/>
                <p:nvPr/>
              </p:nvSpPr>
              <p:spPr>
                <a:xfrm>
                  <a:off x="0" y="0"/>
                  <a:ext cx="4013200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9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DEFINE PLOT TYPE</a:t>
                  </a:r>
                </a:p>
              </p:txBody>
            </p:sp>
          </p:grpSp>
        </p:grpSp>
      </p:grpSp>
      <p:grpSp>
        <p:nvGrpSpPr>
          <p:cNvPr id="1590" name="Group"/>
          <p:cNvGrpSpPr/>
          <p:nvPr/>
        </p:nvGrpSpPr>
        <p:grpSpPr>
          <a:xfrm>
            <a:off x="10045700" y="5305786"/>
            <a:ext cx="14316357" cy="3205055"/>
            <a:chOff x="0" y="-212449"/>
            <a:chExt cx="14316355" cy="3205054"/>
          </a:xfrm>
        </p:grpSpPr>
        <p:sp>
          <p:nvSpPr>
            <p:cNvPr id="1584" name="Oval 9"/>
            <p:cNvSpPr/>
            <p:nvPr/>
          </p:nvSpPr>
          <p:spPr>
            <a:xfrm rot="5400000" flipH="1">
              <a:off x="5952684" y="2792807"/>
              <a:ext cx="202827" cy="196770"/>
            </a:xfrm>
            <a:prstGeom prst="ellipse">
              <a:avLst/>
            </a:prstGeom>
            <a:solidFill>
              <a:srgbClr val="912C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89" name="Group"/>
            <p:cNvGrpSpPr/>
            <p:nvPr/>
          </p:nvGrpSpPr>
          <p:grpSpPr>
            <a:xfrm>
              <a:off x="0" y="-212449"/>
              <a:ext cx="14316355" cy="3074711"/>
              <a:chOff x="0" y="-212448"/>
              <a:chExt cx="14316354" cy="3074709"/>
            </a:xfrm>
          </p:grpSpPr>
          <p:sp>
            <p:nvSpPr>
              <p:cNvPr id="1585" name="Freeform 23"/>
              <p:cNvSpPr/>
              <p:nvPr/>
            </p:nvSpPr>
            <p:spPr>
              <a:xfrm rot="5400000" flipH="1">
                <a:off x="4069757" y="882461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561" y="1168"/>
                      <a:pt x="19561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6" name="Oval 24"/>
              <p:cNvSpPr/>
              <p:nvPr/>
            </p:nvSpPr>
            <p:spPr>
              <a:xfrm rot="5400000" flipH="1">
                <a:off x="4066728" y="685689"/>
                <a:ext cx="202827" cy="202827"/>
              </a:xfrm>
              <a:prstGeom prst="ellipse">
                <a:avLst/>
              </a:prstGeom>
              <a:solidFill>
                <a:srgbClr val="912C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87" name="ggplot(my.DS, aes(x=Sample, y=Measure, fill=Sample))…"/>
              <p:cNvSpPr/>
              <p:nvPr/>
            </p:nvSpPr>
            <p:spPr>
              <a:xfrm>
                <a:off x="6540356" y="-212448"/>
                <a:ext cx="7775998" cy="209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 err="1"/>
                  <a:t>ggplot</a:t>
                </a:r>
                <a:r>
                  <a:rPr lang="da-DK" dirty="0"/>
                  <a:t>(df,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aes(x = Sample, y = Measure,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         </a:t>
                </a:r>
                <a:r>
                  <a:rPr lang="da-DK" dirty="0" err="1"/>
                  <a:t>fill</a:t>
                </a:r>
                <a:r>
                  <a:rPr lang="da-DK" dirty="0"/>
                  <a:t> = Sample)) + </a:t>
                </a:r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lang="da-DK" dirty="0" err="1"/>
                  <a:t>geom_boxplot</a:t>
                </a:r>
                <a:r>
                  <a:rPr lang="da-DK" dirty="0"/>
                  <a:t>()</a:t>
                </a:r>
              </a:p>
            </p:txBody>
          </p:sp>
          <p:sp>
            <p:nvSpPr>
              <p:cNvPr id="1588" name="COLOR BY GROUP"/>
              <p:cNvSpPr/>
              <p:nvPr/>
            </p:nvSpPr>
            <p:spPr>
              <a:xfrm>
                <a:off x="0" y="519132"/>
                <a:ext cx="40171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COLOR BY GROUP</a:t>
                </a:r>
              </a:p>
            </p:txBody>
          </p:sp>
        </p:grpSp>
      </p:grpSp>
      <p:grpSp>
        <p:nvGrpSpPr>
          <p:cNvPr id="1597" name="Group"/>
          <p:cNvGrpSpPr/>
          <p:nvPr/>
        </p:nvGrpSpPr>
        <p:grpSpPr>
          <a:xfrm>
            <a:off x="10045700" y="7934223"/>
            <a:ext cx="14378256" cy="2739293"/>
            <a:chOff x="0" y="175633"/>
            <a:chExt cx="14378254" cy="2739291"/>
          </a:xfrm>
        </p:grpSpPr>
        <p:sp>
          <p:nvSpPr>
            <p:cNvPr id="1591" name="Oval 19"/>
            <p:cNvSpPr/>
            <p:nvPr/>
          </p:nvSpPr>
          <p:spPr>
            <a:xfrm rot="5400000" flipH="1">
              <a:off x="5935750" y="2715124"/>
              <a:ext cx="202828" cy="196771"/>
            </a:xfrm>
            <a:prstGeom prst="ellipse">
              <a:avLst/>
            </a:prstGeom>
            <a:solidFill>
              <a:srgbClr val="FF84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596" name="Group"/>
            <p:cNvGrpSpPr/>
            <p:nvPr/>
          </p:nvGrpSpPr>
          <p:grpSpPr>
            <a:xfrm>
              <a:off x="0" y="175633"/>
              <a:ext cx="14378254" cy="2608989"/>
              <a:chOff x="0" y="175634"/>
              <a:chExt cx="14378253" cy="2608987"/>
            </a:xfrm>
          </p:grpSpPr>
          <p:sp>
            <p:nvSpPr>
              <p:cNvPr id="1592" name="Freeform 20"/>
              <p:cNvSpPr/>
              <p:nvPr/>
            </p:nvSpPr>
            <p:spPr>
              <a:xfrm rot="5400000" flipH="1">
                <a:off x="4069757" y="804822"/>
                <a:ext cx="2076671" cy="1882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3" name="Oval 21"/>
              <p:cNvSpPr/>
              <p:nvPr/>
            </p:nvSpPr>
            <p:spPr>
              <a:xfrm rot="5400000" flipH="1">
                <a:off x="4066728" y="595349"/>
                <a:ext cx="202827" cy="202827"/>
              </a:xfrm>
              <a:prstGeom prst="ellipse">
                <a:avLst/>
              </a:prstGeom>
              <a:solidFill>
                <a:srgbClr val="FF84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4" name="… + ggtitle(&quot;Basic boxplot&quot;) + theme(legend.position=“none”, plot.title = element_text(size=11))"/>
              <p:cNvSpPr/>
              <p:nvPr/>
            </p:nvSpPr>
            <p:spPr>
              <a:xfrm>
                <a:off x="6602255" y="175634"/>
                <a:ext cx="7775998" cy="1292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 … +</a:t>
                </a:r>
                <a:endParaRPr lang="da-DK" dirty="0"/>
              </a:p>
              <a:p>
                <a:r>
                  <a:rPr lang="da-DK" dirty="0"/>
                  <a:t>  labs(</a:t>
                </a:r>
                <a:r>
                  <a:rPr lang="da-DK" dirty="0" err="1"/>
                  <a:t>title</a:t>
                </a:r>
                <a:r>
                  <a:rPr lang="da-DK" dirty="0"/>
                  <a:t> = ”</a:t>
                </a:r>
                <a:r>
                  <a:rPr lang="da-DK" dirty="0" err="1"/>
                  <a:t>Boxplots</a:t>
                </a:r>
                <a:r>
                  <a:rPr lang="da-DK" dirty="0"/>
                  <a:t> of </a:t>
                </a:r>
                <a:r>
                  <a:rPr lang="da-DK" dirty="0" err="1"/>
                  <a:t>measurements</a:t>
                </a:r>
                <a:r>
                  <a:rPr lang="da-DK" dirty="0"/>
                  <a:t> </a:t>
                </a:r>
                <a:r>
                  <a:rPr lang="da-DK" dirty="0" err="1"/>
                  <a:t>stratified</a:t>
                </a:r>
                <a:r>
                  <a:rPr lang="da-DK" dirty="0"/>
                  <a:t> by sample”) </a:t>
                </a:r>
                <a:endParaRPr dirty="0"/>
              </a:p>
            </p:txBody>
          </p:sp>
          <p:sp>
            <p:nvSpPr>
              <p:cNvPr id="1595" name="TITLE AND LEGEND"/>
              <p:cNvSpPr/>
              <p:nvPr/>
            </p:nvSpPr>
            <p:spPr>
              <a:xfrm>
                <a:off x="0" y="428792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TITLE AND LEGEND</a:t>
                </a:r>
              </a:p>
            </p:txBody>
          </p:sp>
        </p:grpSp>
      </p:grpSp>
      <p:grpSp>
        <p:nvGrpSpPr>
          <p:cNvPr id="1604" name="Group"/>
          <p:cNvGrpSpPr/>
          <p:nvPr/>
        </p:nvGrpSpPr>
        <p:grpSpPr>
          <a:xfrm>
            <a:off x="10045700" y="9735983"/>
            <a:ext cx="14378256" cy="3071245"/>
            <a:chOff x="0" y="-1"/>
            <a:chExt cx="14378255" cy="3071243"/>
          </a:xfrm>
        </p:grpSpPr>
        <p:sp>
          <p:nvSpPr>
            <p:cNvPr id="1598" name="Oval 6"/>
            <p:cNvSpPr/>
            <p:nvPr/>
          </p:nvSpPr>
          <p:spPr>
            <a:xfrm rot="5400000" flipH="1">
              <a:off x="5952684" y="2871443"/>
              <a:ext cx="202827" cy="196771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0" y="-1"/>
              <a:ext cx="14378255" cy="2957740"/>
              <a:chOff x="0" y="0"/>
              <a:chExt cx="14378254" cy="2957738"/>
            </a:xfrm>
          </p:grpSpPr>
          <p:sp>
            <p:nvSpPr>
              <p:cNvPr id="1599" name="Freeform 20"/>
              <p:cNvSpPr/>
              <p:nvPr/>
            </p:nvSpPr>
            <p:spPr>
              <a:xfrm rot="5400000" flipH="1">
                <a:off x="4069757" y="977938"/>
                <a:ext cx="2076671" cy="1882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8"/>
                      <a:pt x="21600" y="2168"/>
                      <a:pt x="21600" y="2168"/>
                    </a:cubicBezTo>
                    <a:cubicBezTo>
                      <a:pt x="20467" y="2168"/>
                      <a:pt x="19636" y="1168"/>
                      <a:pt x="19636" y="0"/>
                    </a:cubicBezTo>
                    <a:cubicBezTo>
                      <a:pt x="2039" y="0"/>
                      <a:pt x="2039" y="0"/>
                      <a:pt x="2039" y="0"/>
                    </a:cubicBezTo>
                    <a:cubicBezTo>
                      <a:pt x="2039" y="1168"/>
                      <a:pt x="1133" y="2168"/>
                      <a:pt x="0" y="2168"/>
                    </a:cubicBezTo>
                  </a:path>
                </a:pathLst>
              </a:custGeom>
              <a:noFill/>
              <a:ln w="50800" cap="rnd">
                <a:solidFill>
                  <a:srgbClr val="254F58"/>
                </a:solidFill>
                <a:prstDash val="solid"/>
                <a:round/>
              </a:ln>
              <a:effectLst>
                <a:outerShdw blurRad="457200" dist="101600" dir="2700000" rotWithShape="0">
                  <a:srgbClr val="000000">
                    <a:alpha val="26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0" name="Oval 21"/>
              <p:cNvSpPr/>
              <p:nvPr/>
            </p:nvSpPr>
            <p:spPr>
              <a:xfrm rot="5400000" flipH="1">
                <a:off x="4066728" y="781166"/>
                <a:ext cx="202827" cy="202827"/>
              </a:xfrm>
              <a:prstGeom prst="ellipse">
                <a:avLst/>
              </a:prstGeom>
              <a:solidFill>
                <a:srgbClr val="F0A4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54F5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01" name="… + scale_fill_manual(values = c(&quot;lightgray&quot;, &quot;steelblue&quot;,…"/>
              <p:cNvSpPr/>
              <p:nvPr/>
            </p:nvSpPr>
            <p:spPr>
              <a:xfrm>
                <a:off x="6602255" y="0"/>
                <a:ext cx="7775999" cy="169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dirty="0"/>
                  <a:t> … + </a:t>
                </a:r>
                <a:endParaRPr lang="da-DK" dirty="0"/>
              </a:p>
              <a:p>
                <a:pPr>
                  <a:defRPr sz="2600">
                    <a:solidFill>
                      <a:srgbClr val="374556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 lang="da-DK" dirty="0"/>
                  <a:t>  </a:t>
                </a:r>
                <a:r>
                  <a:rPr dirty="0" err="1"/>
                  <a:t>scale_fill_manual</a:t>
                </a:r>
                <a:r>
                  <a:rPr dirty="0"/>
                  <a:t>(values = </a:t>
                </a:r>
                <a:r>
                  <a:rPr lang="da-DK" dirty="0"/>
                  <a:t>    </a:t>
                </a:r>
                <a:r>
                  <a:rPr dirty="0"/>
                  <a:t>c</a:t>
                </a:r>
                <a:r>
                  <a:rPr lang="da-DK" dirty="0"/>
                  <a:t>(”pink”, ”</a:t>
                </a:r>
                <a:r>
                  <a:rPr lang="da-DK" dirty="0" err="1"/>
                  <a:t>lightgreen</a:t>
                </a:r>
                <a:r>
                  <a:rPr lang="da-DK" dirty="0"/>
                  <a:t>”, ”</a:t>
                </a:r>
                <a:r>
                  <a:rPr lang="da-DK" dirty="0" err="1"/>
                  <a:t>lavender</a:t>
                </a:r>
                <a:r>
                  <a:rPr lang="da-DK" dirty="0"/>
                  <a:t>”, ”</a:t>
                </a:r>
                <a:r>
                  <a:rPr lang="da-DK" dirty="0" err="1"/>
                  <a:t>lightblue</a:t>
                </a:r>
                <a:r>
                  <a:rPr lang="da-DK" dirty="0"/>
                  <a:t>”)) </a:t>
                </a:r>
                <a:endParaRPr dirty="0"/>
              </a:p>
            </p:txBody>
          </p:sp>
          <p:sp>
            <p:nvSpPr>
              <p:cNvPr id="1602" name="CUSTOM COLORS"/>
              <p:cNvSpPr/>
              <p:nvPr/>
            </p:nvSpPr>
            <p:spPr>
              <a:xfrm>
                <a:off x="0" y="584199"/>
                <a:ext cx="401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900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CUSTOM COLORS</a:t>
                </a:r>
              </a:p>
            </p:txBody>
          </p:sp>
        </p:grpSp>
      </p:grpSp>
      <p:grpSp>
        <p:nvGrpSpPr>
          <p:cNvPr id="1609" name="Group"/>
          <p:cNvGrpSpPr/>
          <p:nvPr/>
        </p:nvGrpSpPr>
        <p:grpSpPr>
          <a:xfrm>
            <a:off x="10045698" y="12102132"/>
            <a:ext cx="14378260" cy="1118983"/>
            <a:chOff x="-245428" y="-316191"/>
            <a:chExt cx="14378258" cy="1118982"/>
          </a:xfrm>
        </p:grpSpPr>
        <p:sp>
          <p:nvSpPr>
            <p:cNvPr id="1605" name="Line"/>
            <p:cNvSpPr/>
            <p:nvPr/>
          </p:nvSpPr>
          <p:spPr>
            <a:xfrm>
              <a:off x="3992299" y="326251"/>
              <a:ext cx="1656474" cy="1"/>
            </a:xfrm>
            <a:prstGeom prst="line">
              <a:avLst/>
            </a:prstGeom>
            <a:noFill/>
            <a:ln w="50800" cap="flat">
              <a:solidFill>
                <a:srgbClr val="254F5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06" name="Oval 21"/>
            <p:cNvSpPr/>
            <p:nvPr/>
          </p:nvSpPr>
          <p:spPr>
            <a:xfrm rot="5400000" flipH="1">
              <a:off x="3821308" y="224838"/>
              <a:ext cx="202827" cy="202827"/>
            </a:xfrm>
            <a:prstGeom prst="ellipse">
              <a:avLst/>
            </a:prstGeom>
            <a:solidFill>
              <a:srgbClr val="F0A4A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254F58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+ theme_minimal()"/>
            <p:cNvSpPr txBox="1"/>
            <p:nvPr/>
          </p:nvSpPr>
          <p:spPr>
            <a:xfrm>
              <a:off x="6356831" y="-316191"/>
              <a:ext cx="7775999" cy="1118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600">
                  <a:solidFill>
                    <a:srgbClr val="374556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da-DK" dirty="0"/>
                <a:t>… </a:t>
              </a:r>
              <a:r>
                <a:rPr dirty="0"/>
                <a:t>+ </a:t>
              </a:r>
              <a:endParaRPr lang="da-DK" dirty="0"/>
            </a:p>
            <a:p>
              <a:r>
                <a:rPr lang="da-DK" dirty="0"/>
                <a:t>  </a:t>
              </a:r>
              <a:r>
                <a:rPr dirty="0"/>
                <a:t>theme_</a:t>
              </a:r>
              <a:r>
                <a:rPr lang="da-DK" dirty="0" err="1"/>
                <a:t>bw</a:t>
              </a:r>
              <a:r>
                <a:rPr dirty="0"/>
                <a:t>()</a:t>
              </a:r>
            </a:p>
          </p:txBody>
        </p:sp>
        <p:sp>
          <p:nvSpPr>
            <p:cNvPr id="1608" name="BACKGROUND"/>
            <p:cNvSpPr txBox="1"/>
            <p:nvPr/>
          </p:nvSpPr>
          <p:spPr>
            <a:xfrm>
              <a:off x="-245428" y="25400"/>
              <a:ext cx="4013318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BACKGROUND</a:t>
              </a:r>
              <a:endParaRPr dirty="0"/>
            </a:p>
          </p:txBody>
        </p:sp>
      </p:grpSp>
      <p:sp>
        <p:nvSpPr>
          <p:cNvPr id="1610" name="28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3" name="Billede 2" descr="Et billede, der indeholder skærmbillede, tekst, kvadratisk, linje/række&#10;&#10;Automatisk genereret beskrivelse">
            <a:extLst>
              <a:ext uri="{FF2B5EF4-FFF2-40B4-BE49-F238E27FC236}">
                <a16:creationId xmlns:a16="http://schemas.microsoft.com/office/drawing/2014/main" id="{D8BEE5DE-F9D4-7776-106D-6571370A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" y="5896876"/>
            <a:ext cx="9522197" cy="6796160"/>
          </a:xfrm>
          <a:prstGeom prst="rect">
            <a:avLst/>
          </a:prstGeom>
        </p:spPr>
      </p:pic>
      <p:pic>
        <p:nvPicPr>
          <p:cNvPr id="5" name="Billede 4" descr="Et billede, der indeholder diagram, Rektangel, kvadratisk, Plan&#10;&#10;Automatisk genereret beskrivelse">
            <a:extLst>
              <a:ext uri="{FF2B5EF4-FFF2-40B4-BE49-F238E27FC236}">
                <a16:creationId xmlns:a16="http://schemas.microsoft.com/office/drawing/2014/main" id="{0EC568BD-6A7B-5F4B-36E9-709FEB8B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0" y="5896876"/>
            <a:ext cx="9522196" cy="6796160"/>
          </a:xfrm>
          <a:prstGeom prst="rect">
            <a:avLst/>
          </a:prstGeom>
        </p:spPr>
      </p:pic>
      <p:pic>
        <p:nvPicPr>
          <p:cNvPr id="7" name="Billede 6" descr="Et billede, der indeholder diagram, kvadratisk, skærmbillede, Rektangel&#10;&#10;Automatisk genereret beskrivelse">
            <a:extLst>
              <a:ext uri="{FF2B5EF4-FFF2-40B4-BE49-F238E27FC236}">
                <a16:creationId xmlns:a16="http://schemas.microsoft.com/office/drawing/2014/main" id="{F8C2DF29-A1EC-65AA-1FEA-77581C617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876"/>
            <a:ext cx="9594402" cy="6847695"/>
          </a:xfrm>
          <a:prstGeom prst="rect">
            <a:avLst/>
          </a:prstGeom>
        </p:spPr>
      </p:pic>
      <p:pic>
        <p:nvPicPr>
          <p:cNvPr id="9" name="Billede 8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0A13BF87-7569-DA34-A0D5-2DB404F16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" y="5896310"/>
            <a:ext cx="9522195" cy="6796159"/>
          </a:xfrm>
          <a:prstGeom prst="rect">
            <a:avLst/>
          </a:prstGeom>
        </p:spPr>
      </p:pic>
      <p:pic>
        <p:nvPicPr>
          <p:cNvPr id="11" name="Billede 10" descr="Et billede, der indeholder skærmbillede, diagram, kvadratisk, Rektangel&#10;&#10;Automatisk genereret beskrivelse">
            <a:extLst>
              <a:ext uri="{FF2B5EF4-FFF2-40B4-BE49-F238E27FC236}">
                <a16:creationId xmlns:a16="http://schemas.microsoft.com/office/drawing/2014/main" id="{30B49120-8B0E-A713-045C-0289203AD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" y="5895742"/>
            <a:ext cx="9522195" cy="6796159"/>
          </a:xfrm>
          <a:prstGeom prst="rect">
            <a:avLst/>
          </a:prstGeom>
        </p:spPr>
      </p:pic>
      <p:pic>
        <p:nvPicPr>
          <p:cNvPr id="13" name="Billede 12" descr="Et billede, der indeholder diagram, skærmbillede, kvadratisk, Rektangel&#10;&#10;Automatisk genereret beskrivelse">
            <a:extLst>
              <a:ext uri="{FF2B5EF4-FFF2-40B4-BE49-F238E27FC236}">
                <a16:creationId xmlns:a16="http://schemas.microsoft.com/office/drawing/2014/main" id="{82789AE2-77FB-937A-680F-64D75D8D9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8" y="5894606"/>
            <a:ext cx="9594403" cy="68476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1" animBg="1" advAuto="0"/>
      <p:bldP spid="1583" grpId="2" animBg="1" advAuto="0"/>
      <p:bldP spid="1590" grpId="3" animBg="1" advAuto="0"/>
      <p:bldP spid="1597" grpId="5" animBg="1" advAuto="0"/>
      <p:bldP spid="1604" grpId="7" animBg="1" advAuto="0"/>
      <p:bldP spid="1609" grpId="8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3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4" name="2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28" name="Group"/>
          <p:cNvGrpSpPr/>
          <p:nvPr/>
        </p:nvGrpSpPr>
        <p:grpSpPr>
          <a:xfrm>
            <a:off x="7390750" y="1173005"/>
            <a:ext cx="10812049" cy="2050326"/>
            <a:chOff x="0" y="0"/>
            <a:chExt cx="10812047" cy="2050324"/>
          </a:xfrm>
        </p:grpSpPr>
        <p:sp>
          <p:nvSpPr>
            <p:cNvPr id="1625" name="GGPLOT BASIC STRUCTURE"/>
            <p:cNvSpPr txBox="1"/>
            <p:nvPr/>
          </p:nvSpPr>
          <p:spPr>
            <a:xfrm>
              <a:off x="0" y="636647"/>
              <a:ext cx="9514564" cy="1413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BASIC STRUCTURE </a:t>
              </a:r>
            </a:p>
          </p:txBody>
        </p:sp>
        <p:sp>
          <p:nvSpPr>
            <p:cNvPr id="1626" name="From Excel to R"/>
            <p:cNvSpPr txBox="1"/>
            <p:nvPr/>
          </p:nvSpPr>
          <p:spPr>
            <a:xfrm>
              <a:off x="2302526" y="0"/>
              <a:ext cx="8509522" cy="48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1627" name="Line"/>
            <p:cNvSpPr/>
            <p:nvPr/>
          </p:nvSpPr>
          <p:spPr>
            <a:xfrm>
              <a:off x="280413" y="242442"/>
              <a:ext cx="171039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32" name="ggplot(my_wine,…"/>
          <p:cNvSpPr txBox="1"/>
          <p:nvPr/>
        </p:nvSpPr>
        <p:spPr>
          <a:xfrm>
            <a:off x="1513054" y="6469718"/>
            <a:ext cx="7033224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my_wine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Type,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y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lang="da-DK" dirty="0" err="1"/>
              <a:t>Alcohol</a:t>
            </a:r>
            <a:r>
              <a:rPr dirty="0"/>
              <a:t>, </a:t>
            </a:r>
            <a:endParaRPr lang="da-DK" dirty="0"/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</a:t>
            </a:r>
            <a:r>
              <a:rPr dirty="0"/>
              <a:t>fill</a:t>
            </a:r>
            <a:r>
              <a:rPr lang="da-DK" dirty="0"/>
              <a:t> </a:t>
            </a:r>
            <a:r>
              <a:rPr dirty="0"/>
              <a:t>=</a:t>
            </a:r>
            <a:r>
              <a:rPr lang="da-DK" dirty="0"/>
              <a:t> </a:t>
            </a:r>
            <a:r>
              <a:rPr dirty="0"/>
              <a:t>Country))</a:t>
            </a:r>
            <a:r>
              <a:rPr lang="da-DK" dirty="0"/>
              <a:t>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dirty="0" err="1"/>
              <a:t>geom_col</a:t>
            </a:r>
            <a:r>
              <a:rPr dirty="0"/>
              <a:t>() </a:t>
            </a:r>
          </a:p>
        </p:txBody>
      </p:sp>
      <p:sp>
        <p:nvSpPr>
          <p:cNvPr id="1633" name="ggplot(my_wine,…"/>
          <p:cNvSpPr txBox="1"/>
          <p:nvPr/>
        </p:nvSpPr>
        <p:spPr>
          <a:xfrm>
            <a:off x="89598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(aes(</a:t>
            </a:r>
            <a:r>
              <a:rPr lang="da-DK" dirty="0" err="1"/>
              <a:t>fill</a:t>
            </a:r>
            <a:r>
              <a:rPr lang="da-DK" dirty="0"/>
              <a:t> = Country)) </a:t>
            </a:r>
          </a:p>
        </p:txBody>
      </p:sp>
      <p:sp>
        <p:nvSpPr>
          <p:cNvPr id="1634" name="ggplot(my_wine,…"/>
          <p:cNvSpPr txBox="1"/>
          <p:nvPr/>
        </p:nvSpPr>
        <p:spPr>
          <a:xfrm>
            <a:off x="16406654" y="6469718"/>
            <a:ext cx="703322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 err="1"/>
              <a:t>ggplot</a:t>
            </a:r>
            <a:r>
              <a:rPr lang="da-DK" dirty="0"/>
              <a:t>(</a:t>
            </a:r>
            <a:r>
              <a:rPr lang="da-DK" dirty="0" err="1"/>
              <a:t>my_wine</a:t>
            </a:r>
            <a:r>
              <a:rPr lang="da-DK" dirty="0"/>
              <a:t>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aes(x = Type, 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  y = </a:t>
            </a:r>
            <a:r>
              <a:rPr lang="da-DK" dirty="0" err="1"/>
              <a:t>Alcohol</a:t>
            </a:r>
            <a:r>
              <a:rPr lang="da-DK" dirty="0"/>
              <a:t>)) +</a:t>
            </a:r>
          </a:p>
          <a:p>
            <a:pPr>
              <a:defRPr sz="2600">
                <a:solidFill>
                  <a:srgbClr val="37455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</a:t>
            </a:r>
            <a:r>
              <a:rPr lang="da-DK" dirty="0" err="1"/>
              <a:t>geom_col</a:t>
            </a:r>
            <a:r>
              <a:rPr lang="da-DK" dirty="0"/>
              <a:t>(</a:t>
            </a:r>
            <a:r>
              <a:rPr lang="da-DK" dirty="0" err="1"/>
              <a:t>fill</a:t>
            </a:r>
            <a:r>
              <a:rPr lang="da-DK" dirty="0"/>
              <a:t> = ”</a:t>
            </a:r>
            <a:r>
              <a:rPr lang="da-DK" dirty="0" err="1"/>
              <a:t>hotpink</a:t>
            </a:r>
            <a:r>
              <a:rPr lang="da-DK" dirty="0"/>
              <a:t>”) </a:t>
            </a:r>
          </a:p>
        </p:txBody>
      </p:sp>
      <p:sp>
        <p:nvSpPr>
          <p:cNvPr id="1635" name="Geoms inherit the parameters from the ggplot they are added to:"/>
          <p:cNvSpPr txBox="1"/>
          <p:nvPr/>
        </p:nvSpPr>
        <p:spPr>
          <a:xfrm>
            <a:off x="1474954" y="4552898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Geoms</a:t>
            </a:r>
            <a:r>
              <a:rPr dirty="0"/>
              <a:t> inherit the parameters from the </a:t>
            </a:r>
            <a:r>
              <a:rPr dirty="0" err="1"/>
              <a:t>ggplot</a:t>
            </a:r>
            <a:r>
              <a:rPr dirty="0"/>
              <a:t> they are added to:</a:t>
            </a:r>
            <a:endParaRPr sz="1200" dirty="0"/>
          </a:p>
        </p:txBody>
      </p:sp>
      <p:sp>
        <p:nvSpPr>
          <p:cNvPr id="1636" name="Alternatively, you can specify additional parameters directly in the geom:"/>
          <p:cNvSpPr txBox="1"/>
          <p:nvPr/>
        </p:nvSpPr>
        <p:spPr>
          <a:xfrm>
            <a:off x="8894723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Alternatively, you can specify additional parameters directly in the </a:t>
            </a:r>
            <a:r>
              <a:rPr dirty="0" err="1"/>
              <a:t>geom</a:t>
            </a:r>
            <a:r>
              <a:rPr dirty="0"/>
              <a:t>:</a:t>
            </a:r>
            <a:endParaRPr sz="1200" dirty="0"/>
          </a:p>
        </p:txBody>
      </p:sp>
      <p:sp>
        <p:nvSpPr>
          <p:cNvPr id="1637" name="Things outside the aes are applied to everything!"/>
          <p:cNvSpPr txBox="1"/>
          <p:nvPr/>
        </p:nvSpPr>
        <p:spPr>
          <a:xfrm>
            <a:off x="16314492" y="4513301"/>
            <a:ext cx="610519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Things outside the </a:t>
            </a:r>
            <a:r>
              <a:rPr dirty="0" err="1"/>
              <a:t>aes</a:t>
            </a:r>
            <a:r>
              <a:rPr dirty="0"/>
              <a:t> are applied to everything!</a:t>
            </a:r>
            <a:endParaRPr sz="1200" dirty="0"/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7B68C827-CFD0-660F-1F60-A1E77407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8" y="8665645"/>
            <a:ext cx="7033224" cy="5019736"/>
          </a:xfrm>
          <a:prstGeom prst="rect">
            <a:avLst/>
          </a:prstGeom>
        </p:spPr>
      </p:pic>
      <p:pic>
        <p:nvPicPr>
          <p:cNvPr id="5" name="Billede 4" descr="Et billede, der indeholder tekst, skærmbillede, Rektangel, pink&#10;&#10;Automatisk genereret beskrivelse">
            <a:extLst>
              <a:ext uri="{FF2B5EF4-FFF2-40B4-BE49-F238E27FC236}">
                <a16:creationId xmlns:a16="http://schemas.microsoft.com/office/drawing/2014/main" id="{9E19AD11-D67E-BE21-527F-152E7841F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38" y="8562599"/>
            <a:ext cx="7033223" cy="5019736"/>
          </a:xfrm>
          <a:prstGeom prst="rect">
            <a:avLst/>
          </a:prstGeom>
        </p:spPr>
      </p:pic>
      <p:pic>
        <p:nvPicPr>
          <p:cNvPr id="6" name="Billede 5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6D2863C6-C634-521A-277B-694C524D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21" y="8590851"/>
            <a:ext cx="7033224" cy="50197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E7B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0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2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645" name="Group"/>
          <p:cNvGrpSpPr/>
          <p:nvPr/>
        </p:nvGrpSpPr>
        <p:grpSpPr>
          <a:xfrm>
            <a:off x="7959784" y="1016314"/>
            <a:ext cx="11269509" cy="2407792"/>
            <a:chOff x="97444" y="0"/>
            <a:chExt cx="11269508" cy="2407790"/>
          </a:xfrm>
        </p:grpSpPr>
        <p:sp>
          <p:nvSpPr>
            <p:cNvPr id="1642" name="GGPLOT CHEAT SHEET"/>
            <p:cNvSpPr txBox="1"/>
            <p:nvPr/>
          </p:nvSpPr>
          <p:spPr>
            <a:xfrm>
              <a:off x="406399" y="11760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GGPLOT CHEAT SHEET </a:t>
              </a:r>
            </a:p>
          </p:txBody>
        </p:sp>
        <p:sp>
          <p:nvSpPr>
            <p:cNvPr id="1643" name="https://rstudio.com/wp-content/uploads/2016/11/ggplot2-cheatsheet-2.1.pdf"/>
            <p:cNvSpPr txBox="1"/>
            <p:nvPr/>
          </p:nvSpPr>
          <p:spPr>
            <a:xfrm>
              <a:off x="1859336" y="0"/>
              <a:ext cx="9507616" cy="111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https://</a:t>
              </a:r>
              <a:r>
                <a:rPr dirty="0" err="1"/>
                <a:t>rstudio.com</a:t>
              </a:r>
              <a:r>
                <a:rPr dirty="0"/>
                <a:t>/wp-content/uploads/2016/11/ggplot2-cheatsheet-2.1.pdf</a:t>
              </a:r>
            </a:p>
          </p:txBody>
        </p:sp>
        <p:sp>
          <p:nvSpPr>
            <p:cNvPr id="1644" name="Line"/>
            <p:cNvSpPr/>
            <p:nvPr/>
          </p:nvSpPr>
          <p:spPr>
            <a:xfrm>
              <a:off x="97444" y="190749"/>
              <a:ext cx="1490286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646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7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8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649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1748861" y="4596970"/>
            <a:ext cx="16875041" cy="8271297"/>
            <a:chOff x="0" y="0"/>
            <a:chExt cx="16875039" cy="8271296"/>
          </a:xfrm>
        </p:grpSpPr>
        <p:sp>
          <p:nvSpPr>
            <p:cNvPr id="1651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2" name="Группа 54"/>
            <p:cNvSpPr/>
            <p:nvPr/>
          </p:nvSpPr>
          <p:spPr>
            <a:xfrm>
              <a:off x="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3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4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Line"/>
            <p:cNvSpPr/>
            <p:nvPr/>
          </p:nvSpPr>
          <p:spPr>
            <a:xfrm flipV="1">
              <a:off x="3460894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Line"/>
            <p:cNvSpPr/>
            <p:nvPr/>
          </p:nvSpPr>
          <p:spPr>
            <a:xfrm flipV="1">
              <a:off x="7909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Line"/>
            <p:cNvSpPr/>
            <p:nvPr/>
          </p:nvSpPr>
          <p:spPr>
            <a:xfrm flipV="1">
              <a:off x="9221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Line"/>
            <p:cNvSpPr/>
            <p:nvPr/>
          </p:nvSpPr>
          <p:spPr>
            <a:xfrm flipV="1">
              <a:off x="5365263" y="6580054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1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662" name="COLORS"/>
          <p:cNvSpPr txBox="1"/>
          <p:nvPr/>
        </p:nvSpPr>
        <p:spPr>
          <a:xfrm>
            <a:off x="20014469" y="7353131"/>
            <a:ext cx="18729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COLORS</a:t>
            </a:r>
          </a:p>
        </p:txBody>
      </p:sp>
      <p:sp>
        <p:nvSpPr>
          <p:cNvPr id="1663" name="TEXT"/>
          <p:cNvSpPr txBox="1"/>
          <p:nvPr/>
        </p:nvSpPr>
        <p:spPr>
          <a:xfrm>
            <a:off x="19948903" y="11668586"/>
            <a:ext cx="12455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1664" name="Define Plot:"/>
          <p:cNvSpPr txBox="1"/>
          <p:nvPr/>
        </p:nvSpPr>
        <p:spPr>
          <a:xfrm>
            <a:off x="19658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Define Plot:</a:t>
            </a:r>
          </a:p>
        </p:txBody>
      </p:sp>
      <p:sp>
        <p:nvSpPr>
          <p:cNvPr id="1665" name="+ geom_point()…"/>
          <p:cNvSpPr txBox="1"/>
          <p:nvPr/>
        </p:nvSpPr>
        <p:spPr>
          <a:xfrm>
            <a:off x="7671365" y="5174964"/>
            <a:ext cx="576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geom_point</a:t>
            </a:r>
            <a:r>
              <a:rPr dirty="0"/>
              <a:t>()</a:t>
            </a:r>
            <a:r>
              <a:rPr lang="da-DK" dirty="0"/>
              <a:t> 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# </a:t>
            </a:r>
            <a:r>
              <a:rPr lang="da-DK" dirty="0" err="1">
                <a:solidFill>
                  <a:srgbClr val="DA8522">
                    <a:alpha val="76291"/>
                  </a:srgbClr>
                </a:solidFill>
              </a:rPr>
              <a:t>scatter</a:t>
            </a:r>
            <a:r>
              <a:rPr lang="da-DK" dirty="0">
                <a:solidFill>
                  <a:srgbClr val="DA8522">
                    <a:alpha val="76291"/>
                  </a:srgbClr>
                </a:solidFill>
              </a:rPr>
              <a:t> plot</a:t>
            </a:r>
            <a:r>
              <a:rPr lang="da-DK" dirty="0"/>
              <a:t> </a:t>
            </a:r>
            <a:endParaRPr dirty="0"/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geom_line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geom_boxplot</a:t>
            </a:r>
            <a:r>
              <a:rPr dirty="0"/>
              <a:t>()</a:t>
            </a:r>
          </a:p>
        </p:txBody>
      </p:sp>
      <p:sp>
        <p:nvSpPr>
          <p:cNvPr id="1666" name="+ geom_col()…"/>
          <p:cNvSpPr txBox="1"/>
          <p:nvPr/>
        </p:nvSpPr>
        <p:spPr>
          <a:xfrm>
            <a:off x="13236162" y="5132863"/>
            <a:ext cx="397541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geom_col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geom_density</a:t>
            </a:r>
            <a:r>
              <a:rPr dirty="0"/>
              <a:t>()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</a:t>
            </a:r>
            <a:r>
              <a:rPr dirty="0"/>
              <a:t>+ </a:t>
            </a:r>
            <a:r>
              <a:rPr dirty="0" err="1"/>
              <a:t>geom_histogram</a:t>
            </a:r>
            <a:r>
              <a:rPr dirty="0"/>
              <a:t>()</a:t>
            </a:r>
          </a:p>
        </p:txBody>
      </p:sp>
      <p:sp>
        <p:nvSpPr>
          <p:cNvPr id="1667" name="Add Plot Type:"/>
          <p:cNvSpPr txBox="1"/>
          <p:nvPr/>
        </p:nvSpPr>
        <p:spPr>
          <a:xfrm>
            <a:off x="7671365" y="4718849"/>
            <a:ext cx="30004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Add Plot Type:</a:t>
            </a:r>
          </a:p>
        </p:txBody>
      </p:sp>
      <p:sp>
        <p:nvSpPr>
          <p:cNvPr id="1668" name="ggplot(data = my.data, aes(x = x.var, y = y.var))"/>
          <p:cNvSpPr txBox="1"/>
          <p:nvPr/>
        </p:nvSpPr>
        <p:spPr>
          <a:xfrm>
            <a:off x="1940995" y="5152567"/>
            <a:ext cx="455378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my.data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x.var</a:t>
            </a:r>
            <a:r>
              <a:rPr dirty="0"/>
              <a:t>, </a:t>
            </a:r>
            <a:endParaRPr lang="da-DK" dirty="0"/>
          </a:p>
          <a:p>
            <a:r>
              <a:rPr lang="da-DK" dirty="0"/>
              <a:t>           </a:t>
            </a:r>
            <a:r>
              <a:rPr dirty="0"/>
              <a:t>y = </a:t>
            </a:r>
            <a:r>
              <a:rPr dirty="0" err="1"/>
              <a:t>y.var</a:t>
            </a:r>
            <a:r>
              <a:rPr dirty="0"/>
              <a:t>))</a:t>
            </a:r>
          </a:p>
        </p:txBody>
      </p:sp>
      <p:sp>
        <p:nvSpPr>
          <p:cNvPr id="1669" name="One Colo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One Color:</a:t>
            </a:r>
          </a:p>
        </p:txBody>
      </p:sp>
      <p:sp>
        <p:nvSpPr>
          <p:cNvPr id="1670" name="Color Fill by Group:"/>
          <p:cNvSpPr txBox="1"/>
          <p:nvPr/>
        </p:nvSpPr>
        <p:spPr>
          <a:xfrm>
            <a:off x="5414720" y="6837790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Color Fill by Group:</a:t>
            </a:r>
          </a:p>
        </p:txBody>
      </p:sp>
      <p:sp>
        <p:nvSpPr>
          <p:cNvPr id="1671" name="ggplot(…, aes(…, color = “green”))"/>
          <p:cNvSpPr txBox="1"/>
          <p:nvPr/>
        </p:nvSpPr>
        <p:spPr>
          <a:xfrm>
            <a:off x="1988522" y="7383892"/>
            <a:ext cx="30004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</a:t>
            </a:r>
            <a:r>
              <a:rPr lang="da-DK" dirty="0"/>
              <a:t>)</a:t>
            </a:r>
            <a:r>
              <a:rPr dirty="0"/>
              <a:t>, </a:t>
            </a:r>
            <a:r>
              <a:rPr b="1" dirty="0"/>
              <a:t>color = </a:t>
            </a:r>
            <a:r>
              <a:rPr lang="da-DK" b="1" dirty="0"/>
              <a:t>"</a:t>
            </a:r>
            <a:r>
              <a:rPr b="1" dirty="0"/>
              <a:t>green</a:t>
            </a:r>
            <a:r>
              <a:rPr lang="da-DK" b="1" dirty="0"/>
              <a:t>"</a:t>
            </a:r>
            <a:r>
              <a:rPr dirty="0"/>
              <a:t>)</a:t>
            </a:r>
          </a:p>
        </p:txBody>
      </p:sp>
      <p:sp>
        <p:nvSpPr>
          <p:cNvPr id="1672" name="ggplot(…, aes(…, fill = group.var))"/>
          <p:cNvSpPr txBox="1"/>
          <p:nvPr/>
        </p:nvSpPr>
        <p:spPr>
          <a:xfrm>
            <a:off x="5430560" y="7369942"/>
            <a:ext cx="3206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ggplot</a:t>
            </a:r>
            <a:r>
              <a:rPr dirty="0"/>
              <a:t>(…, </a:t>
            </a:r>
            <a:r>
              <a:rPr dirty="0" err="1"/>
              <a:t>aes</a:t>
            </a:r>
            <a:r>
              <a:rPr dirty="0"/>
              <a:t>(…, </a:t>
            </a:r>
            <a:r>
              <a:rPr b="1" dirty="0"/>
              <a:t>fill = </a:t>
            </a:r>
            <a:r>
              <a:rPr lang="da-DK" b="1" dirty="0" err="1"/>
              <a:t>z.var</a:t>
            </a:r>
            <a:r>
              <a:rPr dirty="0"/>
              <a:t>))</a:t>
            </a:r>
          </a:p>
        </p:txBody>
      </p:sp>
      <p:sp>
        <p:nvSpPr>
          <p:cNvPr id="1673" name="Custom Colors:"/>
          <p:cNvSpPr txBox="1"/>
          <p:nvPr/>
        </p:nvSpPr>
        <p:spPr>
          <a:xfrm>
            <a:off x="10114930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 Colors:</a:t>
            </a:r>
          </a:p>
        </p:txBody>
      </p:sp>
      <p:sp>
        <p:nvSpPr>
          <p:cNvPr id="1674" name="scale_*_manual(values = c())…"/>
          <p:cNvSpPr txBox="1"/>
          <p:nvPr/>
        </p:nvSpPr>
        <p:spPr>
          <a:xfrm>
            <a:off x="10145903" y="7524062"/>
            <a:ext cx="84539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/>
              <a:t>scale_</a:t>
            </a:r>
            <a:r>
              <a:rPr lang="da-DK" dirty="0"/>
              <a:t>*</a:t>
            </a:r>
            <a:r>
              <a:rPr dirty="0"/>
              <a:t>_manual(values = c())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1" dirty="0"/>
              <a:t>ex:</a:t>
            </a:r>
            <a:r>
              <a:rPr dirty="0"/>
              <a:t> </a:t>
            </a:r>
            <a:r>
              <a:rPr dirty="0" err="1"/>
              <a:t>scale_color_manual</a:t>
            </a:r>
            <a:r>
              <a:rPr dirty="0"/>
              <a:t>(values = c(</a:t>
            </a:r>
            <a:r>
              <a:rPr lang="da-DK" dirty="0"/>
              <a:t>"</a:t>
            </a:r>
            <a:r>
              <a:rPr dirty="0"/>
              <a:t>blue</a:t>
            </a:r>
            <a:r>
              <a:rPr lang="da-DK" dirty="0"/>
              <a:t>"</a:t>
            </a:r>
            <a:r>
              <a:rPr dirty="0"/>
              <a:t>, </a:t>
            </a:r>
            <a:r>
              <a:rPr lang="da-DK" dirty="0"/>
              <a:t>"</a:t>
            </a:r>
            <a:r>
              <a:rPr dirty="0"/>
              <a:t>pink</a:t>
            </a:r>
            <a:r>
              <a:rPr lang="da-DK" dirty="0"/>
              <a:t>"</a:t>
            </a:r>
            <a:r>
              <a:rPr dirty="0"/>
              <a:t>))</a:t>
            </a:r>
          </a:p>
        </p:txBody>
      </p:sp>
      <p:sp>
        <p:nvSpPr>
          <p:cNvPr id="1675" name="Grid Theme:"/>
          <p:cNvSpPr txBox="1"/>
          <p:nvPr/>
        </p:nvSpPr>
        <p:spPr>
          <a:xfrm>
            <a:off x="1124587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Labels</a:t>
            </a:r>
            <a:r>
              <a:rPr dirty="0"/>
              <a:t>:</a:t>
            </a:r>
          </a:p>
        </p:txBody>
      </p:sp>
      <p:sp>
        <p:nvSpPr>
          <p:cNvPr id="1676" name="theme_bw()…"/>
          <p:cNvSpPr txBox="1"/>
          <p:nvPr/>
        </p:nvSpPr>
        <p:spPr>
          <a:xfrm>
            <a:off x="3446778" y="11226792"/>
            <a:ext cx="401111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theme_bw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dirty="0" err="1"/>
              <a:t>theme_minimal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theme_dark</a:t>
            </a:r>
            <a:r>
              <a:rPr dirty="0"/>
              <a:t>()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theme_</a:t>
            </a:r>
            <a:r>
              <a:rPr lang="da-DK" dirty="0" err="1"/>
              <a:t>classic</a:t>
            </a:r>
            <a:r>
              <a:rPr dirty="0"/>
              <a:t>()</a:t>
            </a:r>
          </a:p>
        </p:txBody>
      </p:sp>
      <p:sp>
        <p:nvSpPr>
          <p:cNvPr id="1677" name="ggtitle(“…”)…"/>
          <p:cNvSpPr txBox="1"/>
          <p:nvPr/>
        </p:nvSpPr>
        <p:spPr>
          <a:xfrm>
            <a:off x="11245872" y="9392206"/>
            <a:ext cx="517246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labs(</a:t>
            </a:r>
            <a:r>
              <a:rPr lang="da-DK" dirty="0" err="1"/>
              <a:t>title</a:t>
            </a:r>
            <a:r>
              <a:rPr lang="da-DK" dirty="0"/>
              <a:t> = ”Title”,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x = ”X label”,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         y = ”Y label”)</a:t>
            </a:r>
            <a:endParaRPr dirty="0"/>
          </a:p>
        </p:txBody>
      </p:sp>
      <p:sp>
        <p:nvSpPr>
          <p:cNvPr id="1678" name="theme(* = element_text())…"/>
          <p:cNvSpPr txBox="1"/>
          <p:nvPr/>
        </p:nvSpPr>
        <p:spPr>
          <a:xfrm>
            <a:off x="7457895" y="11791370"/>
            <a:ext cx="105175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 </a:t>
            </a:r>
            <a:r>
              <a:rPr lang="da-DK" dirty="0" err="1"/>
              <a:t>theme</a:t>
            </a:r>
            <a:r>
              <a:rPr lang="da-DK" dirty="0"/>
              <a:t>(</a:t>
            </a:r>
            <a:r>
              <a:rPr lang="da-DK" dirty="0" err="1"/>
              <a:t>legend.position</a:t>
            </a:r>
            <a:r>
              <a:rPr lang="da-DK" dirty="0"/>
              <a:t> = *)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* = ”none”, ”top”, ”</a:t>
            </a:r>
            <a:r>
              <a:rPr lang="da-DK" dirty="0" err="1"/>
              <a:t>bottom</a:t>
            </a:r>
            <a:r>
              <a:rPr lang="da-DK" dirty="0"/>
              <a:t>”, ”</a:t>
            </a:r>
            <a:r>
              <a:rPr lang="da-DK" dirty="0" err="1"/>
              <a:t>left</a:t>
            </a:r>
            <a:r>
              <a:rPr lang="da-DK" dirty="0"/>
              <a:t>”, ”</a:t>
            </a:r>
            <a:r>
              <a:rPr lang="da-DK" dirty="0" err="1"/>
              <a:t>rigth</a:t>
            </a:r>
            <a:r>
              <a:rPr lang="da-DK" dirty="0"/>
              <a:t>”</a:t>
            </a:r>
            <a:endParaRPr dirty="0"/>
          </a:p>
        </p:txBody>
      </p:sp>
      <p:sp>
        <p:nvSpPr>
          <p:cNvPr id="1679" name="scale_fill_grey(start = 0.2, end = 0.8)…"/>
          <p:cNvSpPr txBox="1"/>
          <p:nvPr/>
        </p:nvSpPr>
        <p:spPr>
          <a:xfrm>
            <a:off x="1996630" y="9654383"/>
            <a:ext cx="84651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scale_fill_grey</a:t>
            </a:r>
            <a:r>
              <a:rPr dirty="0"/>
              <a:t>(start = 0.2, end = 0.8) </a:t>
            </a:r>
          </a:p>
          <a:p>
            <a:pPr>
              <a:buSzPct val="100000"/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a-DK" dirty="0"/>
              <a:t>… +</a:t>
            </a:r>
            <a:r>
              <a:rPr dirty="0"/>
              <a:t> </a:t>
            </a:r>
            <a:r>
              <a:rPr dirty="0" err="1"/>
              <a:t>scale_fill_gradient</a:t>
            </a:r>
            <a:r>
              <a:rPr dirty="0"/>
              <a:t>(low="white", high=</a:t>
            </a:r>
            <a:r>
              <a:rPr lang="da-DK" dirty="0"/>
              <a:t>"</a:t>
            </a:r>
            <a:r>
              <a:rPr dirty="0"/>
              <a:t>red</a:t>
            </a:r>
            <a:r>
              <a:rPr lang="da-DK" dirty="0"/>
              <a:t>"</a:t>
            </a:r>
            <a:r>
              <a:rPr dirty="0"/>
              <a:t>)</a:t>
            </a:r>
          </a:p>
        </p:txBody>
      </p:sp>
      <p:sp>
        <p:nvSpPr>
          <p:cNvPr id="1680" name="More Colors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Colors:</a:t>
            </a:r>
          </a:p>
        </p:txBody>
      </p:sp>
      <p:sp>
        <p:nvSpPr>
          <p:cNvPr id="1681" name="Labels:"/>
          <p:cNvSpPr txBox="1"/>
          <p:nvPr/>
        </p:nvSpPr>
        <p:spPr>
          <a:xfrm>
            <a:off x="1965864" y="11231945"/>
            <a:ext cx="15723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 err="1"/>
              <a:t>Theme</a:t>
            </a:r>
            <a:r>
              <a:rPr dirty="0"/>
              <a:t>:</a:t>
            </a:r>
          </a:p>
        </p:txBody>
      </p:sp>
      <p:sp>
        <p:nvSpPr>
          <p:cNvPr id="1682" name="COLOR SCALES &amp; THEMES"/>
          <p:cNvSpPr txBox="1"/>
          <p:nvPr/>
        </p:nvSpPr>
        <p:spPr>
          <a:xfrm>
            <a:off x="19608069" y="9344534"/>
            <a:ext cx="33779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 SCALES &amp; THEMES</a:t>
            </a:r>
          </a:p>
        </p:txBody>
      </p:sp>
      <p:sp>
        <p:nvSpPr>
          <p:cNvPr id="1683" name="Text:"/>
          <p:cNvSpPr txBox="1"/>
          <p:nvPr/>
        </p:nvSpPr>
        <p:spPr>
          <a:xfrm>
            <a:off x="7457895" y="1123124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Text: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19C6-1562-A861-6840-73AAEC9C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>
            <a:extLst>
              <a:ext uri="{FF2B5EF4-FFF2-40B4-BE49-F238E27FC236}">
                <a16:creationId xmlns:a16="http://schemas.microsoft.com/office/drawing/2014/main" id="{8DC4794F-A165-AF76-0CE1-747792C26E43}"/>
              </a:ext>
            </a:extLst>
          </p:cNvPr>
          <p:cNvSpPr/>
          <p:nvPr/>
        </p:nvSpPr>
        <p:spPr>
          <a:xfrm>
            <a:off x="-146892" y="-27802"/>
            <a:ext cx="24665084" cy="452248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3" name="Group">
            <a:extLst>
              <a:ext uri="{FF2B5EF4-FFF2-40B4-BE49-F238E27FC236}">
                <a16:creationId xmlns:a16="http://schemas.microsoft.com/office/drawing/2014/main" id="{53F3C10A-148D-F9C2-0799-B250DC40D753}"/>
              </a:ext>
            </a:extLst>
          </p:cNvPr>
          <p:cNvGrpSpPr/>
          <p:nvPr/>
        </p:nvGrpSpPr>
        <p:grpSpPr>
          <a:xfrm>
            <a:off x="5517695" y="1337704"/>
            <a:ext cx="15752538" cy="3716297"/>
            <a:chOff x="-1203197" y="237250"/>
            <a:chExt cx="15752537" cy="3716295"/>
          </a:xfrm>
        </p:grpSpPr>
        <p:sp>
          <p:nvSpPr>
            <p:cNvPr id="390" name="LET’S GET STARTED">
              <a:extLst>
                <a:ext uri="{FF2B5EF4-FFF2-40B4-BE49-F238E27FC236}">
                  <a16:creationId xmlns:a16="http://schemas.microsoft.com/office/drawing/2014/main" id="{3AE37F62-9F6A-E4B1-A2B5-46E1D0EA1FD0}"/>
                </a:ext>
              </a:extLst>
            </p:cNvPr>
            <p:cNvSpPr txBox="1"/>
            <p:nvPr/>
          </p:nvSpPr>
          <p:spPr>
            <a:xfrm>
              <a:off x="-1203197" y="894542"/>
              <a:ext cx="15752537" cy="305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9000"/>
              </a:pPr>
              <a:r>
                <a:rPr lang="da-DK" sz="8000" dirty="0"/>
                <a:t>LIVE CODING 3 – GGPLOT 2</a:t>
              </a:r>
              <a:endParaRPr sz="8000" dirty="0"/>
            </a:p>
          </p:txBody>
        </p:sp>
        <p:sp>
          <p:nvSpPr>
            <p:cNvPr id="391" name="FROM EXCEL TO R">
              <a:extLst>
                <a:ext uri="{FF2B5EF4-FFF2-40B4-BE49-F238E27FC236}">
                  <a16:creationId xmlns:a16="http://schemas.microsoft.com/office/drawing/2014/main" id="{65C32466-C0B1-AB48-A611-73CADDD87472}"/>
                </a:ext>
              </a:extLst>
            </p:cNvPr>
            <p:cNvSpPr txBox="1"/>
            <p:nvPr/>
          </p:nvSpPr>
          <p:spPr>
            <a:xfrm>
              <a:off x="1035214" y="237250"/>
              <a:ext cx="7185392" cy="67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FROM EXCEL TO R</a:t>
              </a:r>
            </a:p>
          </p:txBody>
        </p:sp>
        <p:sp>
          <p:nvSpPr>
            <p:cNvPr id="392" name="Line">
              <a:extLst>
                <a:ext uri="{FF2B5EF4-FFF2-40B4-BE49-F238E27FC236}">
                  <a16:creationId xmlns:a16="http://schemas.microsoft.com/office/drawing/2014/main" id="{7B838786-390C-E494-C753-F776D8CCC2A3}"/>
                </a:ext>
              </a:extLst>
            </p:cNvPr>
            <p:cNvSpPr/>
            <p:nvPr/>
          </p:nvSpPr>
          <p:spPr>
            <a:xfrm>
              <a:off x="-1203197" y="456064"/>
              <a:ext cx="189334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" name="Grafik 4" descr="Programmør med massiv udfyldning">
            <a:extLst>
              <a:ext uri="{FF2B5EF4-FFF2-40B4-BE49-F238E27FC236}">
                <a16:creationId xmlns:a16="http://schemas.microsoft.com/office/drawing/2014/main" id="{1E437897-9DEF-52C2-8769-1F0E2F93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159" y="4542095"/>
            <a:ext cx="8794981" cy="8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727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4E02-EF64-9BF4-0F5E-C1D85BA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Rectangle">
            <a:extLst>
              <a:ext uri="{FF2B5EF4-FFF2-40B4-BE49-F238E27FC236}">
                <a16:creationId xmlns:a16="http://schemas.microsoft.com/office/drawing/2014/main" id="{36CC0E0E-1FC7-7667-65CC-2AEE142AA20A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64556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364556"/>
              </a:solidFill>
            </a:endParaRPr>
          </a:p>
        </p:txBody>
      </p:sp>
      <p:grpSp>
        <p:nvGrpSpPr>
          <p:cNvPr id="1353" name="Group">
            <a:extLst>
              <a:ext uri="{FF2B5EF4-FFF2-40B4-BE49-F238E27FC236}">
                <a16:creationId xmlns:a16="http://schemas.microsoft.com/office/drawing/2014/main" id="{3EACF996-D102-34D1-4505-E90E523D9026}"/>
              </a:ext>
            </a:extLst>
          </p:cNvPr>
          <p:cNvGrpSpPr/>
          <p:nvPr/>
        </p:nvGrpSpPr>
        <p:grpSpPr>
          <a:xfrm>
            <a:off x="18325766" y="6146204"/>
            <a:ext cx="5330386" cy="1953192"/>
            <a:chOff x="0" y="0"/>
            <a:chExt cx="5330385" cy="1953190"/>
          </a:xfrm>
        </p:grpSpPr>
        <p:sp>
          <p:nvSpPr>
            <p:cNvPr id="1350" name="EXERCISE 3">
              <a:extLst>
                <a:ext uri="{FF2B5EF4-FFF2-40B4-BE49-F238E27FC236}">
                  <a16:creationId xmlns:a16="http://schemas.microsoft.com/office/drawing/2014/main" id="{65391AF6-DE65-5D32-6820-3BDFD5FA934A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EXERCISE 3</a:t>
              </a:r>
            </a:p>
          </p:txBody>
        </p:sp>
        <p:sp>
          <p:nvSpPr>
            <p:cNvPr id="1351" name="R MARKDOWN">
              <a:extLst>
                <a:ext uri="{FF2B5EF4-FFF2-40B4-BE49-F238E27FC236}">
                  <a16:creationId xmlns:a16="http://schemas.microsoft.com/office/drawing/2014/main" id="{07D59595-68EE-2C1F-844D-F010D30DDA39}"/>
                </a:ext>
              </a:extLst>
            </p:cNvPr>
            <p:cNvSpPr txBox="1"/>
            <p:nvPr/>
          </p:nvSpPr>
          <p:spPr>
            <a:xfrm>
              <a:off x="1195511" y="0"/>
              <a:ext cx="3636519" cy="413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a-DK" dirty="0"/>
                <a:t>GGPLOT2</a:t>
              </a:r>
              <a:endParaRPr dirty="0"/>
            </a:p>
          </p:txBody>
        </p:sp>
        <p:sp>
          <p:nvSpPr>
            <p:cNvPr id="1352" name="Line">
              <a:extLst>
                <a:ext uri="{FF2B5EF4-FFF2-40B4-BE49-F238E27FC236}">
                  <a16:creationId xmlns:a16="http://schemas.microsoft.com/office/drawing/2014/main" id="{2E9D1BD3-1900-7C34-5772-DF810C4C79DD}"/>
                </a:ext>
              </a:extLst>
            </p:cNvPr>
            <p:cNvSpPr/>
            <p:nvPr/>
          </p:nvSpPr>
          <p:spPr>
            <a:xfrm>
              <a:off x="758393" y="175104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99" name="Group">
            <a:extLst>
              <a:ext uri="{FF2B5EF4-FFF2-40B4-BE49-F238E27FC236}">
                <a16:creationId xmlns:a16="http://schemas.microsoft.com/office/drawing/2014/main" id="{3BA8BF84-E1BD-D926-F36C-413D2DB87E27}"/>
              </a:ext>
            </a:extLst>
          </p:cNvPr>
          <p:cNvGrpSpPr/>
          <p:nvPr/>
        </p:nvGrpSpPr>
        <p:grpSpPr>
          <a:xfrm>
            <a:off x="1193626" y="3620536"/>
            <a:ext cx="12985616" cy="7314334"/>
            <a:chOff x="0" y="0"/>
            <a:chExt cx="12985614" cy="7314333"/>
          </a:xfrm>
        </p:grpSpPr>
        <p:sp>
          <p:nvSpPr>
            <p:cNvPr id="1354" name="Line 18">
              <a:extLst>
                <a:ext uri="{FF2B5EF4-FFF2-40B4-BE49-F238E27FC236}">
                  <a16:creationId xmlns:a16="http://schemas.microsoft.com/office/drawing/2014/main" id="{92C85477-1082-FCA0-FF87-59A3BA154BAE}"/>
                </a:ext>
              </a:extLst>
            </p:cNvPr>
            <p:cNvSpPr/>
            <p:nvPr/>
          </p:nvSpPr>
          <p:spPr>
            <a:xfrm>
              <a:off x="3540584" y="3526304"/>
              <a:ext cx="7794786" cy="1"/>
            </a:xfrm>
            <a:prstGeom prst="lin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5" name="Oval 9">
              <a:extLst>
                <a:ext uri="{FF2B5EF4-FFF2-40B4-BE49-F238E27FC236}">
                  <a16:creationId xmlns:a16="http://schemas.microsoft.com/office/drawing/2014/main" id="{4376F2FF-91C1-5CC5-D749-E8EF4DFF3DFE}"/>
                </a:ext>
              </a:extLst>
            </p:cNvPr>
            <p:cNvSpPr/>
            <p:nvPr/>
          </p:nvSpPr>
          <p:spPr>
            <a:xfrm>
              <a:off x="11486514" y="2839320"/>
              <a:ext cx="1331012" cy="1331013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 dirty="0">
                <a:solidFill>
                  <a:srgbClr val="364556"/>
                </a:solidFill>
              </a:endParaRPr>
            </a:p>
          </p:txBody>
        </p:sp>
        <p:sp>
          <p:nvSpPr>
            <p:cNvPr id="1356" name="Oval 14">
              <a:extLst>
                <a:ext uri="{FF2B5EF4-FFF2-40B4-BE49-F238E27FC236}">
                  <a16:creationId xmlns:a16="http://schemas.microsoft.com/office/drawing/2014/main" id="{71A63F1B-34E6-5149-E5CA-F5D766F742FC}"/>
                </a:ext>
              </a:extLst>
            </p:cNvPr>
            <p:cNvSpPr/>
            <p:nvPr/>
          </p:nvSpPr>
          <p:spPr>
            <a:xfrm>
              <a:off x="11318428" y="266927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7" name="Oval 27">
              <a:extLst>
                <a:ext uri="{FF2B5EF4-FFF2-40B4-BE49-F238E27FC236}">
                  <a16:creationId xmlns:a16="http://schemas.microsoft.com/office/drawing/2014/main" id="{018F4848-1D2C-B395-E394-0C2467F7EA4A}"/>
                </a:ext>
              </a:extLst>
            </p:cNvPr>
            <p:cNvSpPr/>
            <p:nvPr/>
          </p:nvSpPr>
          <p:spPr>
            <a:xfrm>
              <a:off x="3109304" y="3465933"/>
              <a:ext cx="158316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8" name="Oval 28">
              <a:extLst>
                <a:ext uri="{FF2B5EF4-FFF2-40B4-BE49-F238E27FC236}">
                  <a16:creationId xmlns:a16="http://schemas.microsoft.com/office/drawing/2014/main" id="{85435CBA-4CFB-1C6F-69F7-C4A2CCFE2868}"/>
                </a:ext>
              </a:extLst>
            </p:cNvPr>
            <p:cNvSpPr/>
            <p:nvPr/>
          </p:nvSpPr>
          <p:spPr>
            <a:xfrm>
              <a:off x="4563786" y="3458847"/>
              <a:ext cx="160270" cy="158315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59" name="Oval 29">
              <a:extLst>
                <a:ext uri="{FF2B5EF4-FFF2-40B4-BE49-F238E27FC236}">
                  <a16:creationId xmlns:a16="http://schemas.microsoft.com/office/drawing/2014/main" id="{ADDCE339-B6E2-DBB0-5499-FC1674F3EA38}"/>
                </a:ext>
              </a:extLst>
            </p:cNvPr>
            <p:cNvSpPr/>
            <p:nvPr/>
          </p:nvSpPr>
          <p:spPr>
            <a:xfrm>
              <a:off x="7005256" y="3465933"/>
              <a:ext cx="158315" cy="158316"/>
            </a:xfrm>
            <a:prstGeom prst="ellipse">
              <a:avLst/>
            </a:prstGeom>
            <a:solidFill>
              <a:srgbClr val="36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0" name="Oval 10">
              <a:extLst>
                <a:ext uri="{FF2B5EF4-FFF2-40B4-BE49-F238E27FC236}">
                  <a16:creationId xmlns:a16="http://schemas.microsoft.com/office/drawing/2014/main" id="{9CF785C0-16D1-7DF0-4E70-EEB6C19C830C}"/>
                </a:ext>
              </a:extLst>
            </p:cNvPr>
            <p:cNvSpPr/>
            <p:nvPr/>
          </p:nvSpPr>
          <p:spPr>
            <a:xfrm>
              <a:off x="7133609" y="5809371"/>
              <a:ext cx="1331012" cy="133687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1" name="Oval 15">
              <a:extLst>
                <a:ext uri="{FF2B5EF4-FFF2-40B4-BE49-F238E27FC236}">
                  <a16:creationId xmlns:a16="http://schemas.microsoft.com/office/drawing/2014/main" id="{9A0C10CF-93AA-8CD0-7356-4520706FC100}"/>
                </a:ext>
              </a:extLst>
            </p:cNvPr>
            <p:cNvSpPr/>
            <p:nvPr/>
          </p:nvSpPr>
          <p:spPr>
            <a:xfrm>
              <a:off x="6965523" y="5641285"/>
              <a:ext cx="1667186" cy="167304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2" name="Freeform 20">
              <a:extLst>
                <a:ext uri="{FF2B5EF4-FFF2-40B4-BE49-F238E27FC236}">
                  <a16:creationId xmlns:a16="http://schemas.microsoft.com/office/drawing/2014/main" id="{E3BCD4AD-4E0C-C6C5-E54B-0726C9BA2549}"/>
                </a:ext>
              </a:extLst>
            </p:cNvPr>
            <p:cNvSpPr/>
            <p:nvPr/>
          </p:nvSpPr>
          <p:spPr>
            <a:xfrm>
              <a:off x="3615519" y="4599540"/>
              <a:ext cx="3350005" cy="187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4" y="0"/>
                  </a:lnTo>
                  <a:lnTo>
                    <a:pt x="18752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3" name="Oval 33">
              <a:extLst>
                <a:ext uri="{FF2B5EF4-FFF2-40B4-BE49-F238E27FC236}">
                  <a16:creationId xmlns:a16="http://schemas.microsoft.com/office/drawing/2014/main" id="{0283CD66-3722-D101-C9A7-2CFCD89101B2}"/>
                </a:ext>
              </a:extLst>
            </p:cNvPr>
            <p:cNvSpPr/>
            <p:nvPr/>
          </p:nvSpPr>
          <p:spPr>
            <a:xfrm>
              <a:off x="3445477" y="4519405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4" name="Oval 34">
              <a:extLst>
                <a:ext uri="{FF2B5EF4-FFF2-40B4-BE49-F238E27FC236}">
                  <a16:creationId xmlns:a16="http://schemas.microsoft.com/office/drawing/2014/main" id="{B148098E-03BF-D67B-C7DE-F94C073997DD}"/>
                </a:ext>
              </a:extLst>
            </p:cNvPr>
            <p:cNvSpPr/>
            <p:nvPr/>
          </p:nvSpPr>
          <p:spPr>
            <a:xfrm>
              <a:off x="5732235" y="5668648"/>
              <a:ext cx="160271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5" name="Oval 35">
              <a:extLst>
                <a:ext uri="{FF2B5EF4-FFF2-40B4-BE49-F238E27FC236}">
                  <a16:creationId xmlns:a16="http://schemas.microsoft.com/office/drawing/2014/main" id="{9D710BFA-80CC-51BE-0F46-BF811FE43592}"/>
                </a:ext>
              </a:extLst>
            </p:cNvPr>
            <p:cNvSpPr/>
            <p:nvPr/>
          </p:nvSpPr>
          <p:spPr>
            <a:xfrm>
              <a:off x="6885387" y="6395719"/>
              <a:ext cx="158316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6" name="Oval 8">
              <a:extLst>
                <a:ext uri="{FF2B5EF4-FFF2-40B4-BE49-F238E27FC236}">
                  <a16:creationId xmlns:a16="http://schemas.microsoft.com/office/drawing/2014/main" id="{87B49127-878C-7773-027B-71BAA05C7F3E}"/>
                </a:ext>
              </a:extLst>
            </p:cNvPr>
            <p:cNvSpPr/>
            <p:nvPr/>
          </p:nvSpPr>
          <p:spPr>
            <a:xfrm>
              <a:off x="9387141" y="4505725"/>
              <a:ext cx="1331013" cy="133296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7" name="Oval 13">
              <a:extLst>
                <a:ext uri="{FF2B5EF4-FFF2-40B4-BE49-F238E27FC236}">
                  <a16:creationId xmlns:a16="http://schemas.microsoft.com/office/drawing/2014/main" id="{AADA5226-F8D4-AAAB-2F1F-8A1CD37A488B}"/>
                </a:ext>
              </a:extLst>
            </p:cNvPr>
            <p:cNvSpPr/>
            <p:nvPr/>
          </p:nvSpPr>
          <p:spPr>
            <a:xfrm>
              <a:off x="9219055" y="4337638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8" name="Freeform 19">
              <a:extLst>
                <a:ext uri="{FF2B5EF4-FFF2-40B4-BE49-F238E27FC236}">
                  <a16:creationId xmlns:a16="http://schemas.microsoft.com/office/drawing/2014/main" id="{238D453A-0823-CBD1-13D4-9F70B1DBEF1B}"/>
                </a:ext>
              </a:extLst>
            </p:cNvPr>
            <p:cNvSpPr/>
            <p:nvPr/>
          </p:nvSpPr>
          <p:spPr>
            <a:xfrm>
              <a:off x="2939264" y="4075735"/>
              <a:ext cx="6279794" cy="109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73" y="0"/>
                  </a:lnTo>
                  <a:lnTo>
                    <a:pt x="15650" y="21600"/>
                  </a:lnTo>
                  <a:lnTo>
                    <a:pt x="2160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69" name="Oval 30">
              <a:extLst>
                <a:ext uri="{FF2B5EF4-FFF2-40B4-BE49-F238E27FC236}">
                  <a16:creationId xmlns:a16="http://schemas.microsoft.com/office/drawing/2014/main" id="{F8A5BDF8-7930-1F53-99AB-64E366CEE18D}"/>
                </a:ext>
              </a:extLst>
            </p:cNvPr>
            <p:cNvSpPr/>
            <p:nvPr/>
          </p:nvSpPr>
          <p:spPr>
            <a:xfrm>
              <a:off x="2771177" y="3989738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0" name="Oval 31">
              <a:extLst>
                <a:ext uri="{FF2B5EF4-FFF2-40B4-BE49-F238E27FC236}">
                  <a16:creationId xmlns:a16="http://schemas.microsoft.com/office/drawing/2014/main" id="{B2AB96DF-B90B-4452-D1C1-DE98C1BA9024}"/>
                </a:ext>
              </a:extLst>
            </p:cNvPr>
            <p:cNvSpPr/>
            <p:nvPr/>
          </p:nvSpPr>
          <p:spPr>
            <a:xfrm>
              <a:off x="6111090" y="3995601"/>
              <a:ext cx="160271" cy="16417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1" name="Oval 32">
              <a:extLst>
                <a:ext uri="{FF2B5EF4-FFF2-40B4-BE49-F238E27FC236}">
                  <a16:creationId xmlns:a16="http://schemas.microsoft.com/office/drawing/2014/main" id="{A527847C-24AB-6F4B-E9C0-7860B797C34F}"/>
                </a:ext>
              </a:extLst>
            </p:cNvPr>
            <p:cNvSpPr/>
            <p:nvPr/>
          </p:nvSpPr>
          <p:spPr>
            <a:xfrm>
              <a:off x="9133058" y="5092072"/>
              <a:ext cx="164178" cy="160271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2" name="Freeform 17">
              <a:extLst>
                <a:ext uri="{FF2B5EF4-FFF2-40B4-BE49-F238E27FC236}">
                  <a16:creationId xmlns:a16="http://schemas.microsoft.com/office/drawing/2014/main" id="{6FD31D08-E522-32BE-BA68-A9210434AB51}"/>
                </a:ext>
              </a:extLst>
            </p:cNvPr>
            <p:cNvSpPr/>
            <p:nvPr/>
          </p:nvSpPr>
          <p:spPr>
            <a:xfrm>
              <a:off x="2868902" y="2121906"/>
              <a:ext cx="5886938" cy="89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453" y="0"/>
                  </a:lnTo>
                  <a:lnTo>
                    <a:pt x="7234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3" name="Oval 7">
              <a:extLst>
                <a:ext uri="{FF2B5EF4-FFF2-40B4-BE49-F238E27FC236}">
                  <a16:creationId xmlns:a16="http://schemas.microsoft.com/office/drawing/2014/main" id="{82ED7AA7-E5F0-4CA6-91E4-9A7E685CF583}"/>
                </a:ext>
              </a:extLst>
            </p:cNvPr>
            <p:cNvSpPr/>
            <p:nvPr/>
          </p:nvSpPr>
          <p:spPr>
            <a:xfrm>
              <a:off x="8952419" y="1476797"/>
              <a:ext cx="1331012" cy="1331012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4" name="Oval 12">
              <a:extLst>
                <a:ext uri="{FF2B5EF4-FFF2-40B4-BE49-F238E27FC236}">
                  <a16:creationId xmlns:a16="http://schemas.microsoft.com/office/drawing/2014/main" id="{2FAFE972-6FFC-2D60-5301-CF5F9C0A63B0}"/>
                </a:ext>
              </a:extLst>
            </p:cNvPr>
            <p:cNvSpPr/>
            <p:nvPr/>
          </p:nvSpPr>
          <p:spPr>
            <a:xfrm>
              <a:off x="8784333" y="1307733"/>
              <a:ext cx="1667186" cy="1669141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5" name="Oval 24">
              <a:extLst>
                <a:ext uri="{FF2B5EF4-FFF2-40B4-BE49-F238E27FC236}">
                  <a16:creationId xmlns:a16="http://schemas.microsoft.com/office/drawing/2014/main" id="{D0305773-C292-8AF9-B00C-1ACAC3D0DA48}"/>
                </a:ext>
              </a:extLst>
            </p:cNvPr>
            <p:cNvSpPr/>
            <p:nvPr/>
          </p:nvSpPr>
          <p:spPr>
            <a:xfrm>
              <a:off x="2700815" y="2936264"/>
              <a:ext cx="160271" cy="164178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6" name="Oval 25">
              <a:extLst>
                <a:ext uri="{FF2B5EF4-FFF2-40B4-BE49-F238E27FC236}">
                  <a16:creationId xmlns:a16="http://schemas.microsoft.com/office/drawing/2014/main" id="{B1C1ECEB-F0E2-BBA1-7D08-2E5BCA0737B0}"/>
                </a:ext>
              </a:extLst>
            </p:cNvPr>
            <p:cNvSpPr/>
            <p:nvPr/>
          </p:nvSpPr>
          <p:spPr>
            <a:xfrm>
              <a:off x="6358840" y="2050446"/>
              <a:ext cx="160271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7" name="Oval 26">
              <a:extLst>
                <a:ext uri="{FF2B5EF4-FFF2-40B4-BE49-F238E27FC236}">
                  <a16:creationId xmlns:a16="http://schemas.microsoft.com/office/drawing/2014/main" id="{F48386FA-1854-695F-A523-9D5F0DF3BD3D}"/>
                </a:ext>
              </a:extLst>
            </p:cNvPr>
            <p:cNvSpPr/>
            <p:nvPr/>
          </p:nvSpPr>
          <p:spPr>
            <a:xfrm>
              <a:off x="8692416" y="2050446"/>
              <a:ext cx="164179" cy="15831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8" name="Oval 6">
              <a:extLst>
                <a:ext uri="{FF2B5EF4-FFF2-40B4-BE49-F238E27FC236}">
                  <a16:creationId xmlns:a16="http://schemas.microsoft.com/office/drawing/2014/main" id="{4B8C5A6B-100E-BDB4-6DFD-D6C2F9B78480}"/>
                </a:ext>
              </a:extLst>
            </p:cNvPr>
            <p:cNvSpPr/>
            <p:nvPr/>
          </p:nvSpPr>
          <p:spPr>
            <a:xfrm>
              <a:off x="6866801" y="168086"/>
              <a:ext cx="1331012" cy="1332965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79" name="Oval 11">
              <a:extLst>
                <a:ext uri="{FF2B5EF4-FFF2-40B4-BE49-F238E27FC236}">
                  <a16:creationId xmlns:a16="http://schemas.microsoft.com/office/drawing/2014/main" id="{CE586B93-4858-E6F9-5667-9E0F4D28F845}"/>
                </a:ext>
              </a:extLst>
            </p:cNvPr>
            <p:cNvSpPr/>
            <p:nvPr/>
          </p:nvSpPr>
          <p:spPr>
            <a:xfrm>
              <a:off x="6698715" y="0"/>
              <a:ext cx="1667185" cy="1669138"/>
            </a:xfrm>
            <a:prstGeom prst="ellipse">
              <a:avLst/>
            </a:pr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0" name="Freeform 16">
              <a:extLst>
                <a:ext uri="{FF2B5EF4-FFF2-40B4-BE49-F238E27FC236}">
                  <a16:creationId xmlns:a16="http://schemas.microsoft.com/office/drawing/2014/main" id="{ECF98BE8-243B-5B65-5EC2-7B9C1AE69855}"/>
                </a:ext>
              </a:extLst>
            </p:cNvPr>
            <p:cNvSpPr/>
            <p:nvPr/>
          </p:nvSpPr>
          <p:spPr>
            <a:xfrm>
              <a:off x="3785814" y="870599"/>
              <a:ext cx="2927218" cy="16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178" y="0"/>
                  </a:lnTo>
                  <a:lnTo>
                    <a:pt x="2722" y="21600"/>
                  </a:lnTo>
                  <a:lnTo>
                    <a:pt x="0" y="21600"/>
                  </a:lnTo>
                </a:path>
              </a:pathLst>
            </a:custGeom>
            <a:noFill/>
            <a:ln w="14288" cap="rnd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1" name="Freeform 21">
              <a:extLst>
                <a:ext uri="{FF2B5EF4-FFF2-40B4-BE49-F238E27FC236}">
                  <a16:creationId xmlns:a16="http://schemas.microsoft.com/office/drawing/2014/main" id="{D8FB7221-F20E-F43F-FB8F-4A4392A35CDE}"/>
                </a:ext>
              </a:extLst>
            </p:cNvPr>
            <p:cNvSpPr/>
            <p:nvPr/>
          </p:nvSpPr>
          <p:spPr>
            <a:xfrm>
              <a:off x="3316540" y="2411917"/>
              <a:ext cx="160150" cy="15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9" h="18125" extrusionOk="0">
                  <a:moveTo>
                    <a:pt x="11906" y="17702"/>
                  </a:moveTo>
                  <a:cubicBezTo>
                    <a:pt x="4706" y="19862"/>
                    <a:pt x="-1386" y="13382"/>
                    <a:pt x="276" y="6362"/>
                  </a:cubicBezTo>
                  <a:cubicBezTo>
                    <a:pt x="1383" y="3662"/>
                    <a:pt x="3599" y="962"/>
                    <a:pt x="6922" y="422"/>
                  </a:cubicBezTo>
                  <a:cubicBezTo>
                    <a:pt x="14122" y="-1738"/>
                    <a:pt x="20214" y="4742"/>
                    <a:pt x="18552" y="11762"/>
                  </a:cubicBezTo>
                  <a:cubicBezTo>
                    <a:pt x="17445" y="14462"/>
                    <a:pt x="15229" y="17162"/>
                    <a:pt x="11906" y="17702"/>
                  </a:cubicBezTo>
                  <a:close/>
                </a:path>
              </a:pathLst>
            </a:custGeom>
            <a:solidFill>
              <a:srgbClr val="436C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2" name="1">
              <a:extLst>
                <a:ext uri="{FF2B5EF4-FFF2-40B4-BE49-F238E27FC236}">
                  <a16:creationId xmlns:a16="http://schemas.microsoft.com/office/drawing/2014/main" id="{988E4B6C-746C-B3AA-EA94-024C0ADCB1A7}"/>
                </a:ext>
              </a:extLst>
            </p:cNvPr>
            <p:cNvSpPr txBox="1"/>
            <p:nvPr/>
          </p:nvSpPr>
          <p:spPr>
            <a:xfrm>
              <a:off x="7248427" y="256976"/>
              <a:ext cx="567761" cy="126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1383" name="2">
              <a:extLst>
                <a:ext uri="{FF2B5EF4-FFF2-40B4-BE49-F238E27FC236}">
                  <a16:creationId xmlns:a16="http://schemas.microsoft.com/office/drawing/2014/main" id="{7B38FFF5-63D4-D66B-045D-951064D9186A}"/>
                </a:ext>
              </a:extLst>
            </p:cNvPr>
            <p:cNvSpPr txBox="1"/>
            <p:nvPr/>
          </p:nvSpPr>
          <p:spPr>
            <a:xfrm>
              <a:off x="9325305" y="1564802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1384" name="3">
              <a:extLst>
                <a:ext uri="{FF2B5EF4-FFF2-40B4-BE49-F238E27FC236}">
                  <a16:creationId xmlns:a16="http://schemas.microsoft.com/office/drawing/2014/main" id="{BED4B603-9971-BBFE-E2C4-64159862118A}"/>
                </a:ext>
              </a:extLst>
            </p:cNvPr>
            <p:cNvSpPr txBox="1"/>
            <p:nvPr/>
          </p:nvSpPr>
          <p:spPr>
            <a:xfrm>
              <a:off x="11868140" y="2934639"/>
              <a:ext cx="567762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1385" name="4">
              <a:extLst>
                <a:ext uri="{FF2B5EF4-FFF2-40B4-BE49-F238E27FC236}">
                  <a16:creationId xmlns:a16="http://schemas.microsoft.com/office/drawing/2014/main" id="{07F7990D-A931-5EAA-435C-71D16A3F8EB6}"/>
                </a:ext>
              </a:extLst>
            </p:cNvPr>
            <p:cNvSpPr txBox="1"/>
            <p:nvPr/>
          </p:nvSpPr>
          <p:spPr>
            <a:xfrm>
              <a:off x="9766937" y="4617688"/>
              <a:ext cx="567761" cy="13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</a:t>
              </a:r>
            </a:p>
          </p:txBody>
        </p:sp>
        <p:sp>
          <p:nvSpPr>
            <p:cNvPr id="1386" name="5">
              <a:extLst>
                <a:ext uri="{FF2B5EF4-FFF2-40B4-BE49-F238E27FC236}">
                  <a16:creationId xmlns:a16="http://schemas.microsoft.com/office/drawing/2014/main" id="{6077D56E-6505-13BF-C636-A6D20B352878}"/>
                </a:ext>
              </a:extLst>
            </p:cNvPr>
            <p:cNvSpPr txBox="1"/>
            <p:nvPr/>
          </p:nvSpPr>
          <p:spPr>
            <a:xfrm>
              <a:off x="7503751" y="5909379"/>
              <a:ext cx="567761" cy="1296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70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</a:t>
              </a:r>
            </a:p>
          </p:txBody>
        </p:sp>
        <p:sp>
          <p:nvSpPr>
            <p:cNvPr id="1387" name="Oval 23">
              <a:extLst>
                <a:ext uri="{FF2B5EF4-FFF2-40B4-BE49-F238E27FC236}">
                  <a16:creationId xmlns:a16="http://schemas.microsoft.com/office/drawing/2014/main" id="{4597E0E7-CAC5-2256-7EEA-76C1426B1BE4}"/>
                </a:ext>
              </a:extLst>
            </p:cNvPr>
            <p:cNvSpPr/>
            <p:nvPr/>
          </p:nvSpPr>
          <p:spPr>
            <a:xfrm>
              <a:off x="6604510" y="792535"/>
              <a:ext cx="160270" cy="160269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88" name="Freeform 395">
              <a:extLst>
                <a:ext uri="{FF2B5EF4-FFF2-40B4-BE49-F238E27FC236}">
                  <a16:creationId xmlns:a16="http://schemas.microsoft.com/office/drawing/2014/main" id="{0C1A152F-F816-3853-81AC-6A43D35063A7}"/>
                </a:ext>
              </a:extLst>
            </p:cNvPr>
            <p:cNvSpPr/>
            <p:nvPr/>
          </p:nvSpPr>
          <p:spPr>
            <a:xfrm>
              <a:off x="402774" y="2248749"/>
              <a:ext cx="3585943" cy="25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Freeform 396">
              <a:extLst>
                <a:ext uri="{FF2B5EF4-FFF2-40B4-BE49-F238E27FC236}">
                  <a16:creationId xmlns:a16="http://schemas.microsoft.com/office/drawing/2014/main" id="{B9517B3F-FC6A-DF7D-E981-78DA5056AE39}"/>
                </a:ext>
              </a:extLst>
            </p:cNvPr>
            <p:cNvSpPr/>
            <p:nvPr/>
          </p:nvSpPr>
          <p:spPr>
            <a:xfrm>
              <a:off x="402774" y="4651618"/>
              <a:ext cx="3585943" cy="10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69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Rectangle 397">
              <a:extLst>
                <a:ext uri="{FF2B5EF4-FFF2-40B4-BE49-F238E27FC236}">
                  <a16:creationId xmlns:a16="http://schemas.microsoft.com/office/drawing/2014/main" id="{2B2C08BC-098E-48F9-F449-738BF47E0241}"/>
                </a:ext>
              </a:extLst>
            </p:cNvPr>
            <p:cNvSpPr/>
            <p:nvPr/>
          </p:nvSpPr>
          <p:spPr>
            <a:xfrm>
              <a:off x="546399" y="2426561"/>
              <a:ext cx="3300254" cy="2124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Freeform 398">
              <a:extLst>
                <a:ext uri="{FF2B5EF4-FFF2-40B4-BE49-F238E27FC236}">
                  <a16:creationId xmlns:a16="http://schemas.microsoft.com/office/drawing/2014/main" id="{55B92E18-C6F4-FD0D-BA07-4A0E92DFF4DE}"/>
                </a:ext>
              </a:extLst>
            </p:cNvPr>
            <p:cNvSpPr/>
            <p:nvPr/>
          </p:nvSpPr>
          <p:spPr>
            <a:xfrm>
              <a:off x="0" y="4770160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Rectangle 399">
              <a:extLst>
                <a:ext uri="{FF2B5EF4-FFF2-40B4-BE49-F238E27FC236}">
                  <a16:creationId xmlns:a16="http://schemas.microsoft.com/office/drawing/2014/main" id="{0C2D9098-DB97-B7DE-1A2E-FBCC115DD912}"/>
                </a:ext>
              </a:extLst>
            </p:cNvPr>
            <p:cNvSpPr/>
            <p:nvPr/>
          </p:nvSpPr>
          <p:spPr>
            <a:xfrm>
              <a:off x="0" y="4742928"/>
              <a:ext cx="4393053" cy="27234"/>
            </a:xfrm>
            <a:prstGeom prst="rect">
              <a:avLst/>
            </a:prstGeom>
            <a:solidFill>
              <a:srgbClr val="2D4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Oval">
              <a:extLst>
                <a:ext uri="{FF2B5EF4-FFF2-40B4-BE49-F238E27FC236}">
                  <a16:creationId xmlns:a16="http://schemas.microsoft.com/office/drawing/2014/main" id="{480B5F82-DC8A-A9BD-D94B-645A4491175F}"/>
                </a:ext>
              </a:extLst>
            </p:cNvPr>
            <p:cNvSpPr/>
            <p:nvPr/>
          </p:nvSpPr>
          <p:spPr>
            <a:xfrm>
              <a:off x="1094086" y="3061368"/>
              <a:ext cx="785398" cy="780612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Oval">
              <a:extLst>
                <a:ext uri="{FF2B5EF4-FFF2-40B4-BE49-F238E27FC236}">
                  <a16:creationId xmlns:a16="http://schemas.microsoft.com/office/drawing/2014/main" id="{83A2808C-D635-9D64-497D-C1CC0A3F5ED8}"/>
                </a:ext>
              </a:extLst>
            </p:cNvPr>
            <p:cNvSpPr/>
            <p:nvPr/>
          </p:nvSpPr>
          <p:spPr>
            <a:xfrm>
              <a:off x="1238205" y="309692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R">
              <a:extLst>
                <a:ext uri="{FF2B5EF4-FFF2-40B4-BE49-F238E27FC236}">
                  <a16:creationId xmlns:a16="http://schemas.microsoft.com/office/drawing/2014/main" id="{E325A0CB-1BE3-3CC9-FADE-70E00378BD2A}"/>
                </a:ext>
              </a:extLst>
            </p:cNvPr>
            <p:cNvSpPr txBox="1"/>
            <p:nvPr/>
          </p:nvSpPr>
          <p:spPr>
            <a:xfrm>
              <a:off x="1278745" y="3026073"/>
              <a:ext cx="493840" cy="746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396" name="Studio">
              <a:extLst>
                <a:ext uri="{FF2B5EF4-FFF2-40B4-BE49-F238E27FC236}">
                  <a16:creationId xmlns:a16="http://schemas.microsoft.com/office/drawing/2014/main" id="{98A2A8B9-C44D-0E42-A275-E369A2E561C6}"/>
                </a:ext>
              </a:extLst>
            </p:cNvPr>
            <p:cNvSpPr txBox="1"/>
            <p:nvPr/>
          </p:nvSpPr>
          <p:spPr>
            <a:xfrm>
              <a:off x="1898247" y="309692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76B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  <p:sp>
          <p:nvSpPr>
            <p:cNvPr id="1397" name="Oval 25">
              <a:extLst>
                <a:ext uri="{FF2B5EF4-FFF2-40B4-BE49-F238E27FC236}">
                  <a16:creationId xmlns:a16="http://schemas.microsoft.com/office/drawing/2014/main" id="{DD430DD0-6776-7CD8-C1CC-674C2F0E395E}"/>
                </a:ext>
              </a:extLst>
            </p:cNvPr>
            <p:cNvSpPr/>
            <p:nvPr/>
          </p:nvSpPr>
          <p:spPr>
            <a:xfrm>
              <a:off x="5223086" y="794488"/>
              <a:ext cx="160271" cy="158316"/>
            </a:xfrm>
            <a:prstGeom prst="ellipse">
              <a:avLst/>
            </a:prstGeom>
            <a:solidFill>
              <a:srgbClr val="AFAFAF">
                <a:alpha val="7998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398" name="Oval 29">
              <a:extLst>
                <a:ext uri="{FF2B5EF4-FFF2-40B4-BE49-F238E27FC236}">
                  <a16:creationId xmlns:a16="http://schemas.microsoft.com/office/drawing/2014/main" id="{88F256A3-8ABF-E0D8-6A3E-9F9674E32929}"/>
                </a:ext>
              </a:extLst>
            </p:cNvPr>
            <p:cNvSpPr/>
            <p:nvPr/>
          </p:nvSpPr>
          <p:spPr>
            <a:xfrm>
              <a:off x="11234998" y="3453233"/>
              <a:ext cx="158316" cy="158316"/>
            </a:xfrm>
            <a:prstGeom prst="ellipse">
              <a:avLst/>
            </a:prstGeom>
            <a:solidFill>
              <a:srgbClr val="355B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407" name="26">
            <a:extLst>
              <a:ext uri="{FF2B5EF4-FFF2-40B4-BE49-F238E27FC236}">
                <a16:creationId xmlns:a16="http://schemas.microsoft.com/office/drawing/2014/main" id="{466BA77E-ADBE-BEFC-8A2D-0510449339C7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1C0B4E25-A11B-5AA0-0093-38C408B3B34B}"/>
              </a:ext>
            </a:extLst>
          </p:cNvPr>
          <p:cNvSpPr/>
          <p:nvPr/>
        </p:nvSpPr>
        <p:spPr>
          <a:xfrm>
            <a:off x="13780517" y="8855842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5CB26660-732B-51C7-D3B6-2392174A85F0}"/>
              </a:ext>
            </a:extLst>
          </p:cNvPr>
          <p:cNvSpPr/>
          <p:nvPr/>
        </p:nvSpPr>
        <p:spPr>
          <a:xfrm>
            <a:off x="13780517" y="929561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188D0B86-7660-D054-1EF8-33483C727800}"/>
              </a:ext>
            </a:extLst>
          </p:cNvPr>
          <p:cNvSpPr/>
          <p:nvPr/>
        </p:nvSpPr>
        <p:spPr>
          <a:xfrm>
            <a:off x="13780517" y="9756843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8AFE8B3-6DB3-3089-D0A1-9010C02C4B31}"/>
              </a:ext>
            </a:extLst>
          </p:cNvPr>
          <p:cNvSpPr/>
          <p:nvPr/>
        </p:nvSpPr>
        <p:spPr>
          <a:xfrm>
            <a:off x="13780517" y="10216056"/>
            <a:ext cx="155497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8" name="ggplot2…">
            <a:extLst>
              <a:ext uri="{FF2B5EF4-FFF2-40B4-BE49-F238E27FC236}">
                <a16:creationId xmlns:a16="http://schemas.microsoft.com/office/drawing/2014/main" id="{D0090189-02B9-98A3-A1E5-6322B5FD5025}"/>
              </a:ext>
            </a:extLst>
          </p:cNvPr>
          <p:cNvSpPr txBox="1"/>
          <p:nvPr/>
        </p:nvSpPr>
        <p:spPr>
          <a:xfrm>
            <a:off x="13099257" y="8220077"/>
            <a:ext cx="2891418" cy="32131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ggplot2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Scatter plot</a:t>
            </a:r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Boxplot</a:t>
            </a:r>
            <a:endParaRPr lang="da-DK" dirty="0"/>
          </a:p>
          <a:p>
            <a:pPr lvl="1"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…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Syntax</a:t>
            </a:r>
          </a:p>
          <a:p>
            <a:pPr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Aesthetics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8FD7225-6F26-8B5C-C61F-4D54D0D5031A}"/>
              </a:ext>
            </a:extLst>
          </p:cNvPr>
          <p:cNvSpPr/>
          <p:nvPr/>
        </p:nvSpPr>
        <p:spPr>
          <a:xfrm>
            <a:off x="12809113" y="8534722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3ACB2E77-D7E7-A8D6-BB17-05C4F5CFB884}"/>
              </a:ext>
            </a:extLst>
          </p:cNvPr>
          <p:cNvSpPr/>
          <p:nvPr/>
        </p:nvSpPr>
        <p:spPr>
          <a:xfrm>
            <a:off x="12809113" y="10656268"/>
            <a:ext cx="155496" cy="155493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808FC1AA-500F-18AC-ECE0-92FF53D6BC3B}"/>
              </a:ext>
            </a:extLst>
          </p:cNvPr>
          <p:cNvSpPr/>
          <p:nvPr/>
        </p:nvSpPr>
        <p:spPr>
          <a:xfrm>
            <a:off x="12809113" y="11123797"/>
            <a:ext cx="155496" cy="155494"/>
          </a:xfrm>
          <a:prstGeom prst="ellipse">
            <a:avLst/>
          </a:prstGeom>
          <a:solidFill>
            <a:srgbClr val="364556"/>
          </a:solidFill>
          <a:ln w="12700">
            <a:noFill/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656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44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741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742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2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743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5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55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746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7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48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9" name="LogisticRegressionPlot.pdf" descr="LogisticRegressionPlot.pdf"/>
            <p:cNvPicPr>
              <a:picLocks noChangeAspect="1"/>
            </p:cNvPicPr>
            <p:nvPr/>
          </p:nvPicPr>
          <p:blipFill>
            <a:blip r:embed="rId3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0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1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3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56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7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8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9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60" name="unnamed.png" descr="unnamed.png"/>
          <p:cNvPicPr>
            <a:picLocks noChangeAspect="1"/>
          </p:cNvPicPr>
          <p:nvPr/>
        </p:nvPicPr>
        <p:blipFill>
          <a:blip r:embed="rId4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761" name="BatchCorrectionBoxplot.pdf" descr="BatchCorrectionBoxplot.pdf"/>
            <p:cNvPicPr>
              <a:picLocks/>
            </p:cNvPicPr>
            <p:nvPr/>
          </p:nvPicPr>
          <p:blipFill>
            <a:blip r:embed="rId5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2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3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5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6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767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768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769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774" name="Group"/>
          <p:cNvGrpSpPr/>
          <p:nvPr/>
        </p:nvGrpSpPr>
        <p:grpSpPr>
          <a:xfrm>
            <a:off x="13895505" y="5184291"/>
            <a:ext cx="4282837" cy="2863852"/>
            <a:chOff x="0" y="0"/>
            <a:chExt cx="4282836" cy="2863850"/>
          </a:xfrm>
        </p:grpSpPr>
        <p:sp>
          <p:nvSpPr>
            <p:cNvPr id="1771" name="Freeform 6"/>
            <p:cNvSpPr/>
            <p:nvPr/>
          </p:nvSpPr>
          <p:spPr>
            <a:xfrm rot="10800000" flipH="1">
              <a:off x="0" y="0"/>
              <a:ext cx="4282836" cy="286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4" y="21600"/>
                  </a:moveTo>
                  <a:cubicBezTo>
                    <a:pt x="1016" y="21600"/>
                    <a:pt x="1016" y="21600"/>
                    <a:pt x="1016" y="21600"/>
                  </a:cubicBezTo>
                  <a:cubicBezTo>
                    <a:pt x="452" y="21600"/>
                    <a:pt x="0" y="21148"/>
                    <a:pt x="0" y="20584"/>
                  </a:cubicBezTo>
                  <a:cubicBezTo>
                    <a:pt x="0" y="1016"/>
                    <a:pt x="0" y="1016"/>
                    <a:pt x="0" y="1016"/>
                  </a:cubicBezTo>
                  <a:cubicBezTo>
                    <a:pt x="0" y="452"/>
                    <a:pt x="452" y="0"/>
                    <a:pt x="1016" y="0"/>
                  </a:cubicBezTo>
                  <a:cubicBezTo>
                    <a:pt x="20584" y="0"/>
                    <a:pt x="20584" y="0"/>
                    <a:pt x="20584" y="0"/>
                  </a:cubicBezTo>
                  <a:cubicBezTo>
                    <a:pt x="21148" y="0"/>
                    <a:pt x="21600" y="452"/>
                    <a:pt x="21600" y="1016"/>
                  </a:cubicBezTo>
                  <a:cubicBezTo>
                    <a:pt x="21600" y="20584"/>
                    <a:pt x="21600" y="20584"/>
                    <a:pt x="21600" y="20584"/>
                  </a:cubicBezTo>
                  <a:cubicBezTo>
                    <a:pt x="21600" y="21148"/>
                    <a:pt x="21148" y="21600"/>
                    <a:pt x="20584" y="21600"/>
                  </a:cubicBezTo>
                  <a:close/>
                </a:path>
              </a:pathLst>
            </a:custGeom>
            <a:solidFill>
              <a:srgbClr val="2747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MODEL FUNCTIONS"/>
            <p:cNvSpPr txBox="1"/>
            <p:nvPr/>
          </p:nvSpPr>
          <p:spPr>
            <a:xfrm>
              <a:off x="307074" y="372091"/>
              <a:ext cx="366868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MODEL FUNCTIONS</a:t>
              </a:r>
            </a:p>
          </p:txBody>
        </p:sp>
        <p:sp>
          <p:nvSpPr>
            <p:cNvPr id="1773" name="lm(), glm()…"/>
            <p:cNvSpPr txBox="1"/>
            <p:nvPr/>
          </p:nvSpPr>
          <p:spPr>
            <a:xfrm>
              <a:off x="573340" y="1275744"/>
              <a:ext cx="3187594" cy="153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</a:t>
              </a:r>
              <a:r>
                <a:rPr dirty="0"/>
                <a:t>(), </a:t>
              </a:r>
              <a:r>
                <a:rPr dirty="0" err="1"/>
                <a:t>glm</a:t>
              </a:r>
              <a:r>
                <a:rPr dirty="0"/>
                <a:t>()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lmer</a:t>
              </a:r>
              <a:r>
                <a:rPr dirty="0"/>
                <a:t>(), </a:t>
              </a:r>
              <a:r>
                <a:rPr dirty="0" err="1"/>
                <a:t>glmer</a:t>
              </a:r>
              <a:r>
                <a:rPr dirty="0"/>
                <a:t>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 err="1"/>
                <a:t>nls</a:t>
              </a:r>
              <a:r>
                <a:rPr dirty="0"/>
                <a:t>(), …</a:t>
              </a:r>
            </a:p>
          </p:txBody>
        </p:sp>
      </p:grpSp>
      <p:grpSp>
        <p:nvGrpSpPr>
          <p:cNvPr id="1778" name="Group"/>
          <p:cNvGrpSpPr/>
          <p:nvPr/>
        </p:nvGrpSpPr>
        <p:grpSpPr>
          <a:xfrm>
            <a:off x="13199178" y="8180881"/>
            <a:ext cx="4957460" cy="3280419"/>
            <a:chOff x="0" y="0"/>
            <a:chExt cx="4957458" cy="3280418"/>
          </a:xfrm>
        </p:grpSpPr>
        <p:sp>
          <p:nvSpPr>
            <p:cNvPr id="1775" name="Freeform 8"/>
            <p:cNvSpPr/>
            <p:nvPr/>
          </p:nvSpPr>
          <p:spPr>
            <a:xfrm rot="10800000" flipH="1">
              <a:off x="0" y="0"/>
              <a:ext cx="4957458" cy="301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5" y="21600"/>
                  </a:moveTo>
                  <a:cubicBezTo>
                    <a:pt x="1239" y="21600"/>
                    <a:pt x="1239" y="21600"/>
                    <a:pt x="1239" y="21600"/>
                  </a:cubicBezTo>
                  <a:cubicBezTo>
                    <a:pt x="531" y="21600"/>
                    <a:pt x="0" y="21069"/>
                    <a:pt x="0" y="20361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531"/>
                    <a:pt x="531" y="0"/>
                    <a:pt x="1239" y="0"/>
                  </a:cubicBezTo>
                  <a:cubicBezTo>
                    <a:pt x="20405" y="0"/>
                    <a:pt x="20405" y="0"/>
                    <a:pt x="20405" y="0"/>
                  </a:cubicBezTo>
                  <a:cubicBezTo>
                    <a:pt x="21069" y="0"/>
                    <a:pt x="21600" y="531"/>
                    <a:pt x="21600" y="1195"/>
                  </a:cubicBezTo>
                  <a:cubicBezTo>
                    <a:pt x="21600" y="20361"/>
                    <a:pt x="21600" y="20361"/>
                    <a:pt x="21600" y="20361"/>
                  </a:cubicBezTo>
                  <a:cubicBezTo>
                    <a:pt x="21600" y="21069"/>
                    <a:pt x="21069" y="21600"/>
                    <a:pt x="20405" y="21600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APPLY TO MODEL"/>
            <p:cNvSpPr txBox="1"/>
            <p:nvPr/>
          </p:nvSpPr>
          <p:spPr>
            <a:xfrm>
              <a:off x="832308" y="284569"/>
              <a:ext cx="3352218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APPLY TO MODEL</a:t>
              </a:r>
            </a:p>
          </p:txBody>
        </p:sp>
        <p:sp>
          <p:nvSpPr>
            <p:cNvPr id="1777" name="summary(), anova(), confint(), predict(), drop1(), update(), step(), …"/>
            <p:cNvSpPr txBox="1"/>
            <p:nvPr/>
          </p:nvSpPr>
          <p:spPr>
            <a:xfrm>
              <a:off x="527799" y="1182528"/>
              <a:ext cx="4144289" cy="2097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summary(), </a:t>
              </a:r>
              <a:r>
                <a:rPr dirty="0" err="1"/>
                <a:t>anova</a:t>
              </a:r>
              <a:r>
                <a:rPr dirty="0"/>
                <a:t>(), </a:t>
              </a:r>
              <a:r>
                <a:rPr dirty="0" err="1"/>
                <a:t>confint</a:t>
              </a:r>
              <a:r>
                <a:rPr dirty="0"/>
                <a:t>(), predict(), drop1(), update(), step(), …</a:t>
              </a:r>
            </a:p>
          </p:txBody>
        </p:sp>
      </p:grpSp>
      <p:grpSp>
        <p:nvGrpSpPr>
          <p:cNvPr id="1782" name="Group"/>
          <p:cNvGrpSpPr/>
          <p:nvPr/>
        </p:nvGrpSpPr>
        <p:grpSpPr>
          <a:xfrm>
            <a:off x="18304952" y="5751620"/>
            <a:ext cx="4567687" cy="2299979"/>
            <a:chOff x="-38100" y="0"/>
            <a:chExt cx="4567686" cy="2299978"/>
          </a:xfrm>
        </p:grpSpPr>
        <p:sp>
          <p:nvSpPr>
            <p:cNvPr id="1779" name="Freeform 9"/>
            <p:cNvSpPr/>
            <p:nvPr/>
          </p:nvSpPr>
          <p:spPr>
            <a:xfrm rot="10800000" flipH="1">
              <a:off x="-38100" y="0"/>
              <a:ext cx="4567686" cy="229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1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17" y="21600"/>
                    <a:pt x="0" y="20983"/>
                    <a:pt x="0" y="2016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617"/>
                    <a:pt x="617" y="0"/>
                    <a:pt x="1440" y="0"/>
                  </a:cubicBezTo>
                  <a:cubicBezTo>
                    <a:pt x="20211" y="0"/>
                    <a:pt x="20211" y="0"/>
                    <a:pt x="20211" y="0"/>
                  </a:cubicBezTo>
                  <a:cubicBezTo>
                    <a:pt x="20983" y="0"/>
                    <a:pt x="21600" y="617"/>
                    <a:pt x="21600" y="1389"/>
                  </a:cubicBezTo>
                  <a:cubicBezTo>
                    <a:pt x="21600" y="20160"/>
                    <a:pt x="21600" y="20160"/>
                    <a:pt x="21600" y="20160"/>
                  </a:cubicBezTo>
                  <a:cubicBezTo>
                    <a:pt x="21600" y="20983"/>
                    <a:pt x="20983" y="21600"/>
                    <a:pt x="20211" y="21600"/>
                  </a:cubicBezTo>
                  <a:close/>
                </a:path>
              </a:pathLst>
            </a:custGeom>
            <a:solidFill>
              <a:srgbClr val="557D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EMMEANS PACKAGE"/>
            <p:cNvSpPr txBox="1"/>
            <p:nvPr/>
          </p:nvSpPr>
          <p:spPr>
            <a:xfrm>
              <a:off x="319113" y="316135"/>
              <a:ext cx="3929461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EMMEANS PACKAGE</a:t>
              </a:r>
            </a:p>
          </p:txBody>
        </p:sp>
        <p:sp>
          <p:nvSpPr>
            <p:cNvPr id="1781" name="emmeans(), pairs(), cld()"/>
            <p:cNvSpPr txBox="1"/>
            <p:nvPr/>
          </p:nvSpPr>
          <p:spPr>
            <a:xfrm>
              <a:off x="768139" y="977028"/>
              <a:ext cx="2895988" cy="1214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emmeans(), pairs(), cld()</a:t>
              </a:r>
            </a:p>
          </p:txBody>
        </p:sp>
      </p:grpSp>
      <p:grpSp>
        <p:nvGrpSpPr>
          <p:cNvPr id="1786" name="Group"/>
          <p:cNvGrpSpPr/>
          <p:nvPr/>
        </p:nvGrpSpPr>
        <p:grpSpPr>
          <a:xfrm>
            <a:off x="18297642" y="8181488"/>
            <a:ext cx="4019676" cy="3559574"/>
            <a:chOff x="-12700" y="-50800"/>
            <a:chExt cx="4019674" cy="3559572"/>
          </a:xfrm>
        </p:grpSpPr>
        <p:sp>
          <p:nvSpPr>
            <p:cNvPr id="1783" name="Freeform 7"/>
            <p:cNvSpPr/>
            <p:nvPr/>
          </p:nvSpPr>
          <p:spPr>
            <a:xfrm rot="10800000" flipH="1">
              <a:off x="-12700" y="-50800"/>
              <a:ext cx="4019675" cy="35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21600"/>
                  </a:moveTo>
                  <a:cubicBezTo>
                    <a:pt x="1850" y="21600"/>
                    <a:pt x="1850" y="21600"/>
                    <a:pt x="1850" y="21600"/>
                  </a:cubicBezTo>
                  <a:cubicBezTo>
                    <a:pt x="859" y="21600"/>
                    <a:pt x="0" y="20807"/>
                    <a:pt x="0" y="19750"/>
                  </a:cubicBezTo>
                  <a:cubicBezTo>
                    <a:pt x="0" y="1850"/>
                    <a:pt x="0" y="1850"/>
                    <a:pt x="0" y="1850"/>
                  </a:cubicBezTo>
                  <a:cubicBezTo>
                    <a:pt x="0" y="859"/>
                    <a:pt x="859" y="0"/>
                    <a:pt x="1850" y="0"/>
                  </a:cubicBezTo>
                  <a:cubicBezTo>
                    <a:pt x="19817" y="0"/>
                    <a:pt x="19817" y="0"/>
                    <a:pt x="19817" y="0"/>
                  </a:cubicBezTo>
                  <a:cubicBezTo>
                    <a:pt x="20807" y="0"/>
                    <a:pt x="21600" y="859"/>
                    <a:pt x="21600" y="1850"/>
                  </a:cubicBezTo>
                  <a:cubicBezTo>
                    <a:pt x="21600" y="19750"/>
                    <a:pt x="21600" y="19750"/>
                    <a:pt x="21600" y="19750"/>
                  </a:cubicBezTo>
                  <a:cubicBezTo>
                    <a:pt x="21600" y="20807"/>
                    <a:pt x="20807" y="21600"/>
                    <a:pt x="19817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MORE FUNCTIONS"/>
            <p:cNvSpPr txBox="1"/>
            <p:nvPr/>
          </p:nvSpPr>
          <p:spPr>
            <a:xfrm>
              <a:off x="281371" y="331137"/>
              <a:ext cx="3456933" cy="716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MORE FUNCTIONS</a:t>
              </a:r>
            </a:p>
          </p:txBody>
        </p:sp>
        <p:sp>
          <p:nvSpPr>
            <p:cNvPr id="1785" name="t.test(), cor(), cor.test(), aov(), quantile(), p.adjust(),…"/>
            <p:cNvSpPr txBox="1"/>
            <p:nvPr/>
          </p:nvSpPr>
          <p:spPr>
            <a:xfrm>
              <a:off x="284714" y="984749"/>
              <a:ext cx="3668688" cy="229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t.test(), cor(), cor.test(), aov(), quantile(), p.adjust(),</a:t>
              </a:r>
            </a:p>
            <a:p>
              <a:pPr>
                <a:defRPr sz="25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rank(), …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03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4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5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6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07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2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8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99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00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01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02" name="31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1" animBg="1" advAuto="0"/>
      <p:bldP spid="1782" grpId="2" animBg="1" advAuto="0"/>
      <p:bldP spid="1786" grpId="3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Rectangle"/>
          <p:cNvSpPr/>
          <p:nvPr/>
        </p:nvSpPr>
        <p:spPr>
          <a:xfrm>
            <a:off x="-29388" y="-53314"/>
            <a:ext cx="9094586" cy="13822628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11" name="Oval 16"/>
          <p:cNvSpPr/>
          <p:nvPr/>
        </p:nvSpPr>
        <p:spPr>
          <a:xfrm rot="5400000" flipH="1">
            <a:off x="13922782" y="142985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2" name="33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29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16" name="Group"/>
          <p:cNvGrpSpPr/>
          <p:nvPr/>
        </p:nvGrpSpPr>
        <p:grpSpPr>
          <a:xfrm>
            <a:off x="489835" y="5727448"/>
            <a:ext cx="8056140" cy="2261104"/>
            <a:chOff x="0" y="0"/>
            <a:chExt cx="8056139" cy="2261103"/>
          </a:xfrm>
        </p:grpSpPr>
        <p:sp>
          <p:nvSpPr>
            <p:cNvPr id="1813" name="Let’s use R in a statistical analysis"/>
            <p:cNvSpPr txBox="1"/>
            <p:nvPr/>
          </p:nvSpPr>
          <p:spPr>
            <a:xfrm>
              <a:off x="0" y="524536"/>
              <a:ext cx="7780512" cy="1736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Let’s use R in a statistical analysis</a:t>
              </a:r>
            </a:p>
          </p:txBody>
        </p:sp>
        <p:sp>
          <p:nvSpPr>
            <p:cNvPr id="1814" name="Rectangle"/>
            <p:cNvSpPr txBox="1"/>
            <p:nvPr/>
          </p:nvSpPr>
          <p:spPr>
            <a:xfrm>
              <a:off x="1135287" y="0"/>
              <a:ext cx="6920853" cy="1213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73514" y="235653"/>
              <a:ext cx="961762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17" name="iStock-1352298752.jpg" descr="iStock-1352298752.jpg"/>
          <p:cNvPicPr>
            <a:picLocks noChangeAspect="1"/>
          </p:cNvPicPr>
          <p:nvPr/>
        </p:nvPicPr>
        <p:blipFill>
          <a:blip r:embed="rId2"/>
          <a:srcRect t="8752" b="11000"/>
          <a:stretch>
            <a:fillRect/>
          </a:stretch>
        </p:blipFill>
        <p:spPr>
          <a:xfrm>
            <a:off x="11082047" y="9439881"/>
            <a:ext cx="4486349" cy="360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Stock-1161002238.jpg" descr="iStock-1161002238.jpg"/>
          <p:cNvPicPr>
            <a:picLocks noChangeAspect="1"/>
          </p:cNvPicPr>
          <p:nvPr/>
        </p:nvPicPr>
        <p:blipFill>
          <a:blip r:embed="rId3"/>
          <a:srcRect l="19452"/>
          <a:stretch>
            <a:fillRect/>
          </a:stretch>
        </p:blipFill>
        <p:spPr>
          <a:xfrm>
            <a:off x="10427534" y="5751945"/>
            <a:ext cx="6676032" cy="2733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Stock-1298299509.jpg" descr="iStock-12982995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28" y="915063"/>
            <a:ext cx="4354687" cy="382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YOU…"/>
          <p:cNvSpPr txBox="1"/>
          <p:nvPr/>
        </p:nvSpPr>
        <p:spPr>
          <a:xfrm>
            <a:off x="17300880" y="1811949"/>
            <a:ext cx="57628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researcher with R skills!</a:t>
            </a:r>
          </a:p>
        </p:txBody>
      </p:sp>
      <p:sp>
        <p:nvSpPr>
          <p:cNvPr id="1821" name="YOUR DATA…"/>
          <p:cNvSpPr txBox="1"/>
          <p:nvPr/>
        </p:nvSpPr>
        <p:spPr>
          <a:xfrm>
            <a:off x="17300880" y="5328082"/>
            <a:ext cx="5762803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YOUR DATA</a:t>
            </a:r>
            <a:r>
              <a:t> 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 expression data, i.e. how much a gene is used to produce a protein. Multiple genes measured in one experiment.</a:t>
            </a:r>
          </a:p>
        </p:txBody>
      </p:sp>
      <p:sp>
        <p:nvSpPr>
          <p:cNvPr id="1822" name="YOUR DISEASE OF INTEREST…"/>
          <p:cNvSpPr txBox="1"/>
          <p:nvPr/>
        </p:nvSpPr>
        <p:spPr>
          <a:xfrm>
            <a:off x="17300880" y="10004571"/>
            <a:ext cx="5597310" cy="254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just">
              <a:lnSpc>
                <a:spcPct val="12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DISEASE OF INTEREST</a:t>
            </a:r>
          </a:p>
          <a:p>
            <a:pPr algn="just"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Psoriasis, an immune-mediated skin disorder.</a:t>
            </a:r>
          </a:p>
        </p:txBody>
      </p:sp>
      <p:sp>
        <p:nvSpPr>
          <p:cNvPr id="1823" name="Rectangle"/>
          <p:cNvSpPr/>
          <p:nvPr/>
        </p:nvSpPr>
        <p:spPr>
          <a:xfrm>
            <a:off x="10089042" y="884885"/>
            <a:ext cx="13691640" cy="3881050"/>
          </a:xfrm>
          <a:prstGeom prst="rect">
            <a:avLst/>
          </a:prstGeom>
          <a:ln w="63500">
            <a:solidFill>
              <a:srgbClr val="FFD3B2">
                <a:alpha val="95258"/>
              </a:srgb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4" name="Rectangle"/>
          <p:cNvSpPr/>
          <p:nvPr/>
        </p:nvSpPr>
        <p:spPr>
          <a:xfrm>
            <a:off x="10089042" y="9336587"/>
            <a:ext cx="13691640" cy="3881050"/>
          </a:xfrm>
          <a:prstGeom prst="rect">
            <a:avLst/>
          </a:prstGeom>
          <a:ln w="635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5" name="Rectangle"/>
          <p:cNvSpPr/>
          <p:nvPr/>
        </p:nvSpPr>
        <p:spPr>
          <a:xfrm>
            <a:off x="10089042" y="5178258"/>
            <a:ext cx="13691640" cy="3881050"/>
          </a:xfrm>
          <a:prstGeom prst="rect">
            <a:avLst/>
          </a:prstGeom>
          <a:ln w="63500">
            <a:solidFill>
              <a:srgbClr val="0087AA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6" name="Rectangle"/>
          <p:cNvSpPr/>
          <p:nvPr/>
        </p:nvSpPr>
        <p:spPr>
          <a:xfrm>
            <a:off x="10409269" y="7103533"/>
            <a:ext cx="81964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Rectangle"/>
          <p:cNvSpPr/>
          <p:nvPr/>
        </p:nvSpPr>
        <p:spPr>
          <a:xfrm>
            <a:off x="1268874" y="-1"/>
            <a:ext cx="10631807" cy="13843001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29" name="Rectangle"/>
          <p:cNvSpPr/>
          <p:nvPr/>
        </p:nvSpPr>
        <p:spPr>
          <a:xfrm>
            <a:off x="1275089" y="3905238"/>
            <a:ext cx="10619376" cy="8665711"/>
          </a:xfrm>
          <a:prstGeom prst="rect">
            <a:avLst/>
          </a:prstGeom>
          <a:solidFill>
            <a:srgbClr val="FFFFFF"/>
          </a:solidFill>
          <a:ln w="127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39" name="Group"/>
          <p:cNvGrpSpPr/>
          <p:nvPr/>
        </p:nvGrpSpPr>
        <p:grpSpPr>
          <a:xfrm>
            <a:off x="1751677" y="8572883"/>
            <a:ext cx="4923645" cy="3640384"/>
            <a:chOff x="0" y="0"/>
            <a:chExt cx="4923643" cy="3640382"/>
          </a:xfrm>
        </p:grpSpPr>
        <p:sp>
          <p:nvSpPr>
            <p:cNvPr id="1830" name="Rectangle"/>
            <p:cNvSpPr/>
            <p:nvPr/>
          </p:nvSpPr>
          <p:spPr>
            <a:xfrm>
              <a:off x="702062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1" name="Rectangle"/>
            <p:cNvSpPr/>
            <p:nvPr/>
          </p:nvSpPr>
          <p:spPr>
            <a:xfrm>
              <a:off x="2995721" y="134374"/>
              <a:ext cx="1927923" cy="25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832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73556" t="120" r="7857" b="52086"/>
            <a:stretch>
              <a:fillRect/>
            </a:stretch>
          </p:blipFill>
          <p:spPr>
            <a:xfrm>
              <a:off x="51721" y="0"/>
              <a:ext cx="2529491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LogisticRegressionPlot.pdf" descr="LogisticRegressionPlot.pdf"/>
            <p:cNvPicPr>
              <a:picLocks noChangeAspect="1"/>
            </p:cNvPicPr>
            <p:nvPr/>
          </p:nvPicPr>
          <p:blipFill>
            <a:blip r:embed="rId2"/>
            <a:srcRect l="40627" t="48281" r="43937" b="3925"/>
            <a:stretch>
              <a:fillRect/>
            </a:stretch>
          </p:blipFill>
          <p:spPr>
            <a:xfrm>
              <a:off x="2531423" y="11622"/>
              <a:ext cx="2100687" cy="3547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Rectangle"/>
            <p:cNvSpPr/>
            <p:nvPr/>
          </p:nvSpPr>
          <p:spPr>
            <a:xfrm>
              <a:off x="3000693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Variable 2"/>
            <p:cNvSpPr txBox="1"/>
            <p:nvPr/>
          </p:nvSpPr>
          <p:spPr>
            <a:xfrm>
              <a:off x="2140135" y="40679"/>
              <a:ext cx="2342051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2</a:t>
              </a:r>
            </a:p>
          </p:txBody>
        </p:sp>
        <p:sp>
          <p:nvSpPr>
            <p:cNvPr id="1836" name="Rectangle"/>
            <p:cNvSpPr/>
            <p:nvPr/>
          </p:nvSpPr>
          <p:spPr>
            <a:xfrm>
              <a:off x="993826" y="122810"/>
              <a:ext cx="1162279" cy="230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7" name="Variable 1"/>
            <p:cNvSpPr txBox="1"/>
            <p:nvPr/>
          </p:nvSpPr>
          <p:spPr>
            <a:xfrm>
              <a:off x="0" y="40679"/>
              <a:ext cx="2342050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6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Variable 1</a:t>
              </a:r>
            </a:p>
          </p:txBody>
        </p:sp>
        <p:sp>
          <p:nvSpPr>
            <p:cNvPr id="1838" name="Rectangle"/>
            <p:cNvSpPr/>
            <p:nvPr/>
          </p:nvSpPr>
          <p:spPr>
            <a:xfrm>
              <a:off x="568498" y="3270329"/>
              <a:ext cx="4082654" cy="37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0" name="Rectangle"/>
          <p:cNvSpPr/>
          <p:nvPr/>
        </p:nvSpPr>
        <p:spPr>
          <a:xfrm>
            <a:off x="8629650" y="4555066"/>
            <a:ext cx="505619" cy="2396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Rectangle"/>
          <p:cNvSpPr/>
          <p:nvPr/>
        </p:nvSpPr>
        <p:spPr>
          <a:xfrm>
            <a:off x="9569450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2" name="Rectangle"/>
          <p:cNvSpPr/>
          <p:nvPr/>
        </p:nvSpPr>
        <p:spPr>
          <a:xfrm>
            <a:off x="10228659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3" name="Rectangle"/>
          <p:cNvSpPr/>
          <p:nvPr/>
        </p:nvSpPr>
        <p:spPr>
          <a:xfrm>
            <a:off x="10887868" y="4548716"/>
            <a:ext cx="225029" cy="2523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44" name="unnamed.png" descr="unnamed.png"/>
          <p:cNvPicPr>
            <a:picLocks noChangeAspect="1"/>
          </p:cNvPicPr>
          <p:nvPr/>
        </p:nvPicPr>
        <p:blipFill>
          <a:blip r:embed="rId3"/>
          <a:srcRect l="11902" b="15530"/>
          <a:stretch>
            <a:fillRect/>
          </a:stretch>
        </p:blipFill>
        <p:spPr>
          <a:xfrm>
            <a:off x="7311424" y="4622602"/>
            <a:ext cx="3706931" cy="2665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"/>
          <p:cNvGrpSpPr/>
          <p:nvPr/>
        </p:nvGrpSpPr>
        <p:grpSpPr>
          <a:xfrm>
            <a:off x="7336506" y="8501184"/>
            <a:ext cx="3767704" cy="3412090"/>
            <a:chOff x="0" y="0"/>
            <a:chExt cx="3767702" cy="3412089"/>
          </a:xfrm>
        </p:grpSpPr>
        <p:pic>
          <p:nvPicPr>
            <p:cNvPr id="1845" name="BatchCorrectionBoxplot.pdf" descr="BatchCorrectionBoxplot.pdf"/>
            <p:cNvPicPr>
              <a:picLocks/>
            </p:cNvPicPr>
            <p:nvPr/>
          </p:nvPicPr>
          <p:blipFill>
            <a:blip r:embed="rId4"/>
            <a:srcRect l="42366" t="31517" r="18796" b="7333"/>
            <a:stretch>
              <a:fillRect/>
            </a:stretch>
          </p:blipFill>
          <p:spPr>
            <a:xfrm>
              <a:off x="0" y="75699"/>
              <a:ext cx="3767703" cy="3336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6" name="Rectangle"/>
            <p:cNvSpPr/>
            <p:nvPr/>
          </p:nvSpPr>
          <p:spPr>
            <a:xfrm>
              <a:off x="615134" y="166806"/>
              <a:ext cx="614429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Rectangle"/>
            <p:cNvSpPr/>
            <p:nvPr/>
          </p:nvSpPr>
          <p:spPr>
            <a:xfrm>
              <a:off x="2421906" y="166806"/>
              <a:ext cx="614430" cy="126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8" name="Rectangle"/>
            <p:cNvSpPr/>
            <p:nvPr/>
          </p:nvSpPr>
          <p:spPr>
            <a:xfrm>
              <a:off x="503247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9" name="Rectangle"/>
            <p:cNvSpPr/>
            <p:nvPr/>
          </p:nvSpPr>
          <p:spPr>
            <a:xfrm>
              <a:off x="2310021" y="1819070"/>
              <a:ext cx="838201" cy="126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A"/>
            <p:cNvSpPr txBox="1"/>
            <p:nvPr/>
          </p:nvSpPr>
          <p:spPr>
            <a:xfrm>
              <a:off x="718011" y="0"/>
              <a:ext cx="408674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</a:t>
              </a:r>
            </a:p>
          </p:txBody>
        </p:sp>
        <p:sp>
          <p:nvSpPr>
            <p:cNvPr id="1851" name="B"/>
            <p:cNvSpPr txBox="1"/>
            <p:nvPr/>
          </p:nvSpPr>
          <p:spPr>
            <a:xfrm>
              <a:off x="2524785" y="12700"/>
              <a:ext cx="408673" cy="395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</a:t>
              </a:r>
            </a:p>
          </p:txBody>
        </p:sp>
        <p:sp>
          <p:nvSpPr>
            <p:cNvPr id="1852" name="C"/>
            <p:cNvSpPr txBox="1"/>
            <p:nvPr/>
          </p:nvSpPr>
          <p:spPr>
            <a:xfrm>
              <a:off x="718011" y="1697566"/>
              <a:ext cx="408674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</a:p>
          </p:txBody>
        </p:sp>
        <p:sp>
          <p:nvSpPr>
            <p:cNvPr id="1853" name="D"/>
            <p:cNvSpPr txBox="1"/>
            <p:nvPr/>
          </p:nvSpPr>
          <p:spPr>
            <a:xfrm>
              <a:off x="2524785" y="1710266"/>
              <a:ext cx="408673" cy="395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defRPr sz="15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</a:t>
              </a:r>
            </a:p>
          </p:txBody>
        </p:sp>
      </p:grpSp>
      <p:grpSp>
        <p:nvGrpSpPr>
          <p:cNvPr id="1866" name="Group"/>
          <p:cNvGrpSpPr/>
          <p:nvPr/>
        </p:nvGrpSpPr>
        <p:grpSpPr>
          <a:xfrm>
            <a:off x="1751677" y="4899672"/>
            <a:ext cx="4923645" cy="2309711"/>
            <a:chOff x="0" y="0"/>
            <a:chExt cx="4923643" cy="2309710"/>
          </a:xfrm>
        </p:grpSpPr>
        <p:sp>
          <p:nvSpPr>
            <p:cNvPr id="1876" name="Connection Line"/>
            <p:cNvSpPr/>
            <p:nvPr/>
          </p:nvSpPr>
          <p:spPr>
            <a:xfrm>
              <a:off x="457113" y="773114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7" name="Connection Line"/>
            <p:cNvSpPr/>
            <p:nvPr/>
          </p:nvSpPr>
          <p:spPr>
            <a:xfrm>
              <a:off x="1420488" y="71456"/>
              <a:ext cx="907347" cy="76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8" name="Connection Line"/>
            <p:cNvSpPr/>
            <p:nvPr/>
          </p:nvSpPr>
          <p:spPr>
            <a:xfrm>
              <a:off x="2314261" y="790458"/>
              <a:ext cx="972243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79" name="Connection Line"/>
            <p:cNvSpPr/>
            <p:nvPr/>
          </p:nvSpPr>
          <p:spPr>
            <a:xfrm>
              <a:off x="2580174" y="73463"/>
              <a:ext cx="901124" cy="7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0" name="Connection Line"/>
            <p:cNvSpPr/>
            <p:nvPr/>
          </p:nvSpPr>
          <p:spPr>
            <a:xfrm>
              <a:off x="3471995" y="804228"/>
              <a:ext cx="974195" cy="148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0" name="Shape"/>
            <p:cNvSpPr/>
            <p:nvPr/>
          </p:nvSpPr>
          <p:spPr>
            <a:xfrm>
              <a:off x="1638189" y="899455"/>
              <a:ext cx="964087" cy="139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374556">
                <a:alpha val="911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1" name="Connection Line"/>
            <p:cNvSpPr/>
            <p:nvPr/>
          </p:nvSpPr>
          <p:spPr>
            <a:xfrm>
              <a:off x="1616798" y="773114"/>
              <a:ext cx="972244" cy="148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82A8B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2" name="Line"/>
            <p:cNvSpPr/>
            <p:nvPr/>
          </p:nvSpPr>
          <p:spPr>
            <a:xfrm flipV="1">
              <a:off x="2593761" y="0"/>
              <a:ext cx="1" cy="228560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 flipH="1" flipV="1">
              <a:off x="-1" y="2309710"/>
              <a:ext cx="4923645" cy="1"/>
            </a:xfrm>
            <a:prstGeom prst="line">
              <a:avLst/>
            </a:prstGeom>
            <a:noFill/>
            <a:ln w="508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 flipV="1">
              <a:off x="1857535" y="167749"/>
              <a:ext cx="1" cy="1781383"/>
            </a:xfrm>
            <a:prstGeom prst="line">
              <a:avLst/>
            </a:prstGeom>
            <a:noFill/>
            <a:ln w="31750" cap="flat">
              <a:solidFill>
                <a:srgbClr val="436C6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 flipV="1">
              <a:off x="3030665" y="145690"/>
              <a:ext cx="1" cy="1825502"/>
            </a:xfrm>
            <a:prstGeom prst="line">
              <a:avLst/>
            </a:prstGeom>
            <a:noFill/>
            <a:ln w="31750" cap="flat">
              <a:solidFill>
                <a:srgbClr val="82A8B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67" name="Line"/>
          <p:cNvSpPr/>
          <p:nvPr/>
        </p:nvSpPr>
        <p:spPr>
          <a:xfrm flipV="1">
            <a:off x="7544879" y="5316856"/>
            <a:ext cx="3350958" cy="1302453"/>
          </a:xfrm>
          <a:prstGeom prst="line">
            <a:avLst/>
          </a:prstGeom>
          <a:ln w="38100">
            <a:solidFill>
              <a:srgbClr val="6C84C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8" name="X"/>
          <p:cNvSpPr txBox="1"/>
          <p:nvPr/>
        </p:nvSpPr>
        <p:spPr>
          <a:xfrm>
            <a:off x="9023994" y="7333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</a:t>
            </a:r>
          </a:p>
        </p:txBody>
      </p:sp>
      <p:sp>
        <p:nvSpPr>
          <p:cNvPr id="1869" name="Y"/>
          <p:cNvSpPr txBox="1"/>
          <p:nvPr/>
        </p:nvSpPr>
        <p:spPr>
          <a:xfrm>
            <a:off x="6902312" y="5555436"/>
            <a:ext cx="408674" cy="39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>
              <a:defRPr sz="15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</a:t>
            </a:r>
          </a:p>
        </p:txBody>
      </p:sp>
      <p:sp>
        <p:nvSpPr>
          <p:cNvPr id="1870" name="32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71" name="During this session:…"/>
          <p:cNvSpPr txBox="1"/>
          <p:nvPr/>
        </p:nvSpPr>
        <p:spPr>
          <a:xfrm>
            <a:off x="13601058" y="5385978"/>
            <a:ext cx="9160254" cy="5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During this session:</a:t>
            </a:r>
          </a:p>
          <a:p>
            <a: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/>
              <a:t>Cooperatively</a:t>
            </a:r>
            <a:r>
              <a:t> discuss and share ideas about the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Apply steps of basic statistical analysis for hypothesis testing consistent with the given data</a:t>
            </a:r>
          </a:p>
          <a:p>
            <a:pPr>
              <a:lnSpc>
                <a:spcPct val="12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20000"/>
              </a:lnSpc>
              <a:buSzPct val="100000"/>
              <a:buChar char="•"/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Suggest conclusions based on your analysis, regarding the association between psoriasis and gene expression levels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3391762" y="1489524"/>
            <a:ext cx="9486170" cy="3475978"/>
            <a:chOff x="0" y="0"/>
            <a:chExt cx="9486169" cy="3475976"/>
          </a:xfrm>
        </p:grpSpPr>
        <p:sp>
          <p:nvSpPr>
            <p:cNvPr id="1872" name="R - A STATISTICAL…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R</a:t>
              </a:r>
              <a:r>
                <a:t> - A STATISTICAL </a:t>
              </a:r>
            </a:p>
            <a:p>
              <a:pPr algn="ctr"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SCRIPTING LANGUAGE</a:t>
              </a:r>
            </a:p>
          </p:txBody>
        </p:sp>
        <p:sp>
          <p:nvSpPr>
            <p:cNvPr id="1873" name="http://www.sthda.com/english/"/>
            <p:cNvSpPr txBox="1"/>
            <p:nvPr/>
          </p:nvSpPr>
          <p:spPr>
            <a:xfrm>
              <a:off x="2559380" y="0"/>
              <a:ext cx="5723756" cy="51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5"/>
                </a:rPr>
                <a:t>http://www.sthda.com/english/</a:t>
              </a:r>
              <a:r>
                <a:t> </a:t>
              </a:r>
            </a:p>
          </p:txBody>
        </p:sp>
        <p:sp>
          <p:nvSpPr>
            <p:cNvPr id="1874" name="Line"/>
            <p:cNvSpPr/>
            <p:nvPr/>
          </p:nvSpPr>
          <p:spPr>
            <a:xfrm>
              <a:off x="1156530" y="218268"/>
              <a:ext cx="1053959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Rectangle"/>
          <p:cNvSpPr/>
          <p:nvPr/>
        </p:nvSpPr>
        <p:spPr>
          <a:xfrm>
            <a:off x="-29388" y="-53314"/>
            <a:ext cx="24430076" cy="4005392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4" name="Oval 16"/>
          <p:cNvSpPr/>
          <p:nvPr/>
        </p:nvSpPr>
        <p:spPr>
          <a:xfrm rot="5400000" flipH="1">
            <a:off x="14997186" y="14325748"/>
            <a:ext cx="182788" cy="177330"/>
          </a:xfrm>
          <a:prstGeom prst="ellipse">
            <a:avLst/>
          </a:prstGeom>
          <a:solidFill>
            <a:srgbClr val="00ADB5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5" name="34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pSp>
        <p:nvGrpSpPr>
          <p:cNvPr id="1889" name="Group"/>
          <p:cNvGrpSpPr/>
          <p:nvPr/>
        </p:nvGrpSpPr>
        <p:grpSpPr>
          <a:xfrm>
            <a:off x="2116354" y="1013301"/>
            <a:ext cx="24208200" cy="2461604"/>
            <a:chOff x="-5924214" y="212886"/>
            <a:chExt cx="24208198" cy="2461602"/>
          </a:xfrm>
        </p:grpSpPr>
        <p:sp>
          <p:nvSpPr>
            <p:cNvPr id="1886" name="STATS  CHEAT SHEET"/>
            <p:cNvSpPr txBox="1"/>
            <p:nvPr/>
          </p:nvSpPr>
          <p:spPr>
            <a:xfrm>
              <a:off x="-1" y="1442734"/>
              <a:ext cx="8290163" cy="123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STATS</a:t>
              </a:r>
              <a:r>
                <a: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rPr>
                <a:t> </a:t>
              </a:r>
              <a:r>
                <a:t> CHEAT SHEET </a:t>
              </a:r>
            </a:p>
          </p:txBody>
        </p:sp>
        <p:sp>
          <p:nvSpPr>
            <p:cNvPr id="1887" name="https://rstudio.com/resources/cheatsheets/ for various relevant cheat sheets.…"/>
            <p:cNvSpPr txBox="1"/>
            <p:nvPr/>
          </p:nvSpPr>
          <p:spPr>
            <a:xfrm>
              <a:off x="-4004834" y="212886"/>
              <a:ext cx="22288819" cy="237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https://rstudio.com/resources/cheatsheets/ for various relevant cheat sheets.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  <a:p>
              <a: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Other example: https://www.dummies.com/programming/r/statistical-analysis-with-r-for-dummies-cheat-sheet/</a:t>
              </a:r>
              <a:endParaRPr sz="1200" spc="22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endParaRPr>
            </a:p>
          </p:txBody>
        </p:sp>
        <p:sp>
          <p:nvSpPr>
            <p:cNvPr id="1888" name="Line"/>
            <p:cNvSpPr/>
            <p:nvPr/>
          </p:nvSpPr>
          <p:spPr>
            <a:xfrm>
              <a:off x="-5924215" y="403636"/>
              <a:ext cx="149028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905029" y="4605484"/>
            <a:ext cx="5219309" cy="8202499"/>
            <a:chOff x="0" y="0"/>
            <a:chExt cx="5219308" cy="8202497"/>
          </a:xfrm>
        </p:grpSpPr>
        <p:sp>
          <p:nvSpPr>
            <p:cNvPr id="1890" name="Freeform 51"/>
            <p:cNvSpPr/>
            <p:nvPr/>
          </p:nvSpPr>
          <p:spPr>
            <a:xfrm>
              <a:off x="0" y="6458800"/>
              <a:ext cx="3646366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397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93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1" name="Freeform 52"/>
            <p:cNvSpPr/>
            <p:nvPr/>
          </p:nvSpPr>
          <p:spPr>
            <a:xfrm>
              <a:off x="0" y="4305874"/>
              <a:ext cx="5219309" cy="174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274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9C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2" name="Freeform 53"/>
            <p:cNvSpPr/>
            <p:nvPr/>
          </p:nvSpPr>
          <p:spPr>
            <a:xfrm>
              <a:off x="0" y="2152937"/>
              <a:ext cx="5219309" cy="176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6274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C290">
                <a:alpha val="9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1893" name="Freeform 54"/>
            <p:cNvSpPr/>
            <p:nvPr/>
          </p:nvSpPr>
          <p:spPr>
            <a:xfrm>
              <a:off x="0" y="0"/>
              <a:ext cx="3646366" cy="17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397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80C0A">
                <a:alpha val="6783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</p:grpSp>
      <p:grpSp>
        <p:nvGrpSpPr>
          <p:cNvPr id="1906" name="Group"/>
          <p:cNvGrpSpPr/>
          <p:nvPr/>
        </p:nvGrpSpPr>
        <p:grpSpPr>
          <a:xfrm>
            <a:off x="1736161" y="4596970"/>
            <a:ext cx="16887740" cy="8271296"/>
            <a:chOff x="-12699" y="0"/>
            <a:chExt cx="16887738" cy="8271295"/>
          </a:xfrm>
        </p:grpSpPr>
        <p:sp>
          <p:nvSpPr>
            <p:cNvPr id="1895" name="Группа 36"/>
            <p:cNvSpPr/>
            <p:nvPr/>
          </p:nvSpPr>
          <p:spPr>
            <a:xfrm>
              <a:off x="0" y="0"/>
              <a:ext cx="16875039" cy="17888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6" name="Группа 54"/>
            <p:cNvSpPr/>
            <p:nvPr/>
          </p:nvSpPr>
          <p:spPr>
            <a:xfrm>
              <a:off x="-12700" y="2160832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7" name="Группа 63"/>
            <p:cNvSpPr/>
            <p:nvPr/>
          </p:nvSpPr>
          <p:spPr>
            <a:xfrm>
              <a:off x="0" y="4321664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8" name="Группа 69"/>
            <p:cNvSpPr/>
            <p:nvPr/>
          </p:nvSpPr>
          <p:spPr>
            <a:xfrm>
              <a:off x="0" y="6482495"/>
              <a:ext cx="16875039" cy="17888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defTabSz="914400">
                <a:spcBef>
                  <a:spcPts val="2400"/>
                </a:spcBef>
                <a:defRPr sz="1000">
                  <a:solidFill>
                    <a:srgbClr val="242524">
                      <a:alpha val="70000"/>
                    </a:srgbClr>
                  </a:solidFill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 flipV="1">
              <a:off x="5709033" y="119943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880C0A">
                  <a:alpha val="678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4016005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Line"/>
            <p:cNvSpPr/>
            <p:nvPr/>
          </p:nvSpPr>
          <p:spPr>
            <a:xfrm flipV="1">
              <a:off x="7020727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Line"/>
            <p:cNvSpPr/>
            <p:nvPr/>
          </p:nvSpPr>
          <p:spPr>
            <a:xfrm flipV="1">
              <a:off x="9475901" y="4441608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Line"/>
            <p:cNvSpPr/>
            <p:nvPr/>
          </p:nvSpPr>
          <p:spPr>
            <a:xfrm flipV="1">
              <a:off x="6774096" y="658268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Line"/>
            <p:cNvSpPr/>
            <p:nvPr/>
          </p:nvSpPr>
          <p:spPr>
            <a:xfrm flipV="1">
              <a:off x="10885442" y="2300532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F3C2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Line"/>
            <p:cNvSpPr/>
            <p:nvPr/>
          </p:nvSpPr>
          <p:spPr>
            <a:xfrm flipV="1">
              <a:off x="4349240" y="4441609"/>
              <a:ext cx="1" cy="1548914"/>
            </a:xfrm>
            <a:prstGeom prst="line">
              <a:avLst/>
            </a:prstGeom>
            <a:noFill/>
            <a:ln w="50800" cap="flat">
              <a:solidFill>
                <a:srgbClr val="B39C8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07" name="GET STARTED"/>
          <p:cNvSpPr txBox="1"/>
          <p:nvPr/>
        </p:nvSpPr>
        <p:spPr>
          <a:xfrm>
            <a:off x="19569093" y="4957490"/>
            <a:ext cx="20051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STARTED</a:t>
            </a:r>
          </a:p>
        </p:txBody>
      </p:sp>
      <p:sp>
        <p:nvSpPr>
          <p:cNvPr id="1908" name="REGRESSION MODELS"/>
          <p:cNvSpPr txBox="1"/>
          <p:nvPr/>
        </p:nvSpPr>
        <p:spPr>
          <a:xfrm>
            <a:off x="19815658" y="7062112"/>
            <a:ext cx="27849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REGRESSION MODELS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09" name="VARIABLES"/>
          <p:cNvSpPr txBox="1"/>
          <p:nvPr/>
        </p:nvSpPr>
        <p:spPr>
          <a:xfrm>
            <a:off x="19219005" y="11668586"/>
            <a:ext cx="2278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VARIABLES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910" name="Import Data:"/>
          <p:cNvSpPr txBox="1"/>
          <p:nvPr/>
        </p:nvSpPr>
        <p:spPr>
          <a:xfrm>
            <a:off x="2029364" y="4718849"/>
            <a:ext cx="22781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Data:</a:t>
            </a:r>
          </a:p>
        </p:txBody>
      </p:sp>
      <p:sp>
        <p:nvSpPr>
          <p:cNvPr id="1911" name="summary(my.data)…"/>
          <p:cNvSpPr txBox="1"/>
          <p:nvPr/>
        </p:nvSpPr>
        <p:spPr>
          <a:xfrm>
            <a:off x="11938295" y="5074033"/>
            <a:ext cx="3231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nrow(my.data)</a:t>
            </a:r>
          </a:p>
        </p:txBody>
      </p:sp>
      <p:sp>
        <p:nvSpPr>
          <p:cNvPr id="1912" name="length(my.data)…"/>
          <p:cNvSpPr txBox="1"/>
          <p:nvPr/>
        </p:nvSpPr>
        <p:spPr>
          <a:xfrm>
            <a:off x="15245943" y="5074033"/>
            <a:ext cx="33779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length(my.data)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names(my.data)</a:t>
            </a:r>
          </a:p>
        </p:txBody>
      </p:sp>
      <p:sp>
        <p:nvSpPr>
          <p:cNvPr id="1913" name="Overview of Data:"/>
          <p:cNvSpPr txBox="1"/>
          <p:nvPr/>
        </p:nvSpPr>
        <p:spPr>
          <a:xfrm>
            <a:off x="8375087" y="4718849"/>
            <a:ext cx="33779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Overview of Data:</a:t>
            </a:r>
          </a:p>
        </p:txBody>
      </p:sp>
      <p:sp>
        <p:nvSpPr>
          <p:cNvPr id="1914" name="read_excel(“my.data.xlsx”)"/>
          <p:cNvSpPr txBox="1"/>
          <p:nvPr/>
        </p:nvSpPr>
        <p:spPr>
          <a:xfrm>
            <a:off x="2052238" y="5329691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read_excel(“my.data.xlsx”)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5" name="Linear:"/>
          <p:cNvSpPr txBox="1"/>
          <p:nvPr/>
        </p:nvSpPr>
        <p:spPr>
          <a:xfrm>
            <a:off x="1966822" y="6837791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Linear:</a:t>
            </a:r>
          </a:p>
        </p:txBody>
      </p:sp>
      <p:sp>
        <p:nvSpPr>
          <p:cNvPr id="1916" name="Logistic:"/>
          <p:cNvSpPr txBox="1"/>
          <p:nvPr/>
        </p:nvSpPr>
        <p:spPr>
          <a:xfrm>
            <a:off x="6063088" y="6837791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Logistic:</a:t>
            </a:r>
          </a:p>
        </p:txBody>
      </p:sp>
      <p:sp>
        <p:nvSpPr>
          <p:cNvPr id="1917" name="lm(y~x, data=my.data)…"/>
          <p:cNvSpPr txBox="1"/>
          <p:nvPr/>
        </p:nvSpPr>
        <p:spPr>
          <a:xfrm>
            <a:off x="1963210" y="7435162"/>
            <a:ext cx="380635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lm(y~x, 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confint(model)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8" name="glm(y~x,…"/>
          <p:cNvSpPr txBox="1"/>
          <p:nvPr/>
        </p:nvSpPr>
        <p:spPr>
          <a:xfrm>
            <a:off x="6267992" y="7435162"/>
            <a:ext cx="380635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glm(y~x, </a:t>
            </a: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data=my.data)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19" name="Linear Mixed:"/>
          <p:cNvSpPr txBox="1"/>
          <p:nvPr/>
        </p:nvSpPr>
        <p:spPr>
          <a:xfrm>
            <a:off x="8989671" y="6837791"/>
            <a:ext cx="31212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Linear Mixed:</a:t>
            </a:r>
          </a:p>
        </p:txBody>
      </p:sp>
      <p:sp>
        <p:nvSpPr>
          <p:cNvPr id="1920" name="lmer(y~x + (1|z), data=my.data)"/>
          <p:cNvSpPr txBox="1"/>
          <p:nvPr/>
        </p:nvSpPr>
        <p:spPr>
          <a:xfrm>
            <a:off x="9383903" y="7524062"/>
            <a:ext cx="30592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lmer(y~x + (1|z), data=my.data)</a:t>
            </a:r>
          </a:p>
        </p:txBody>
      </p:sp>
      <p:sp>
        <p:nvSpPr>
          <p:cNvPr id="1921" name="Emmeans:"/>
          <p:cNvSpPr txBox="1"/>
          <p:nvPr/>
        </p:nvSpPr>
        <p:spPr>
          <a:xfrm>
            <a:off x="1199615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Emmeans:</a:t>
            </a:r>
          </a:p>
        </p:txBody>
      </p:sp>
      <p:sp>
        <p:nvSpPr>
          <p:cNvPr id="1922" name="emmeans(model,~x)…"/>
          <p:cNvSpPr txBox="1"/>
          <p:nvPr/>
        </p:nvSpPr>
        <p:spPr>
          <a:xfrm>
            <a:off x="14025698" y="9539784"/>
            <a:ext cx="4281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emmeans(model,~x)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pairs(emmeans(model,~x))</a:t>
            </a:r>
          </a:p>
        </p:txBody>
      </p:sp>
      <p:sp>
        <p:nvSpPr>
          <p:cNvPr id="1923" name="table(my.data$x)…"/>
          <p:cNvSpPr txBox="1"/>
          <p:nvPr/>
        </p:nvSpPr>
        <p:spPr>
          <a:xfrm>
            <a:off x="4352477" y="11492476"/>
            <a:ext cx="455378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is.numeric(my.data$x)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is.factor(my.data$x)</a:t>
            </a:r>
          </a:p>
        </p:txBody>
      </p:sp>
      <p:sp>
        <p:nvSpPr>
          <p:cNvPr id="1924" name="my.data &lt;- mutate(my.data, x = factor(x))…"/>
          <p:cNvSpPr txBox="1"/>
          <p:nvPr/>
        </p:nvSpPr>
        <p:spPr>
          <a:xfrm>
            <a:off x="11485470" y="11594076"/>
            <a:ext cx="71357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 &lt;- mutate(my.data, x = factor(x))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my.data$z &lt;- as.numeric(my.data$z)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5" name="anova(model2, model1)"/>
          <p:cNvSpPr txBox="1"/>
          <p:nvPr/>
        </p:nvSpPr>
        <p:spPr>
          <a:xfrm>
            <a:off x="1996631" y="9760199"/>
            <a:ext cx="78088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anova(model2, model1)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6" name="ANOVA:"/>
          <p:cNvSpPr txBox="1"/>
          <p:nvPr/>
        </p:nvSpPr>
        <p:spPr>
          <a:xfrm>
            <a:off x="1966822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ANOVA:</a:t>
            </a:r>
          </a:p>
        </p:txBody>
      </p:sp>
      <p:sp>
        <p:nvSpPr>
          <p:cNvPr id="1927" name="Check Type:"/>
          <p:cNvSpPr txBox="1"/>
          <p:nvPr/>
        </p:nvSpPr>
        <p:spPr>
          <a:xfrm>
            <a:off x="1968941" y="11205274"/>
            <a:ext cx="22719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Type:</a:t>
            </a:r>
          </a:p>
        </p:txBody>
      </p:sp>
      <p:sp>
        <p:nvSpPr>
          <p:cNvPr id="1928" name="TESTS/COMPARISONS"/>
          <p:cNvSpPr txBox="1"/>
          <p:nvPr/>
        </p:nvSpPr>
        <p:spPr>
          <a:xfrm>
            <a:off x="19595369" y="9255634"/>
            <a:ext cx="33779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TESTS/COMPARISONS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29" name="Change Type:"/>
          <p:cNvSpPr txBox="1"/>
          <p:nvPr/>
        </p:nvSpPr>
        <p:spPr>
          <a:xfrm>
            <a:off x="8929082" y="11204113"/>
            <a:ext cx="35682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 Type:</a:t>
            </a:r>
          </a:p>
        </p:txBody>
      </p:sp>
      <p:sp>
        <p:nvSpPr>
          <p:cNvPr id="1930" name="Check Model:"/>
          <p:cNvSpPr txBox="1"/>
          <p:nvPr/>
        </p:nvSpPr>
        <p:spPr>
          <a:xfrm>
            <a:off x="12922787" y="6837791"/>
            <a:ext cx="312123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Model:</a:t>
            </a:r>
          </a:p>
        </p:txBody>
      </p:sp>
      <p:sp>
        <p:nvSpPr>
          <p:cNvPr id="1931" name="F-Test:"/>
          <p:cNvSpPr txBox="1"/>
          <p:nvPr/>
        </p:nvSpPr>
        <p:spPr>
          <a:xfrm>
            <a:off x="6917987" y="9021533"/>
            <a:ext cx="26333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F-Test:</a:t>
            </a:r>
          </a:p>
        </p:txBody>
      </p:sp>
      <p:sp>
        <p:nvSpPr>
          <p:cNvPr id="1932" name="summary(model) par(mfrow=c(2,2))…"/>
          <p:cNvSpPr txBox="1"/>
          <p:nvPr/>
        </p:nvSpPr>
        <p:spPr>
          <a:xfrm>
            <a:off x="15405279" y="7028762"/>
            <a:ext cx="305928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summary(model)</a:t>
            </a:r>
            <a:r>
              <a:rPr sz="1200" spc="-9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par(mfrow=c(2,2))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plot(model)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33" name="drop1(model, test=&quot;F&quot;)"/>
          <p:cNvSpPr txBox="1"/>
          <p:nvPr/>
        </p:nvSpPr>
        <p:spPr>
          <a:xfrm>
            <a:off x="6884974" y="9760199"/>
            <a:ext cx="7808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drop1(model, test="F")</a:t>
            </a: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2500" spc="-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00" spc="-9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46892" y="-27802"/>
            <a:ext cx="24665084" cy="472678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5" name="Group"/>
          <p:cNvGrpSpPr/>
          <p:nvPr/>
        </p:nvGrpSpPr>
        <p:grpSpPr>
          <a:xfrm>
            <a:off x="7442978" y="1173223"/>
            <a:ext cx="9739346" cy="3659735"/>
            <a:chOff x="0" y="66668"/>
            <a:chExt cx="9739345" cy="3659734"/>
          </a:xfrm>
        </p:grpSpPr>
        <p:sp>
          <p:nvSpPr>
            <p:cNvPr id="142" name="FROM EXCEL TO R"/>
            <p:cNvSpPr txBox="1"/>
            <p:nvPr/>
          </p:nvSpPr>
          <p:spPr>
            <a:xfrm>
              <a:off x="0" y="897706"/>
              <a:ext cx="9739345" cy="282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8000" dirty="0"/>
                <a:t>FROM EXCEL TO R</a:t>
              </a:r>
            </a:p>
          </p:txBody>
        </p:sp>
        <p:sp>
          <p:nvSpPr>
            <p:cNvPr id="143" name="WELCOME TO"/>
            <p:cNvSpPr txBox="1"/>
            <p:nvPr/>
          </p:nvSpPr>
          <p:spPr>
            <a:xfrm>
              <a:off x="1418941" y="66668"/>
              <a:ext cx="5011356" cy="649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 spc="7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00" dirty="0"/>
                <a:t>WELCOME TO</a:t>
              </a:r>
            </a:p>
          </p:txBody>
        </p:sp>
        <p:sp>
          <p:nvSpPr>
            <p:cNvPr id="144" name="Line"/>
            <p:cNvSpPr/>
            <p:nvPr/>
          </p:nvSpPr>
          <p:spPr>
            <a:xfrm>
              <a:off x="114477" y="327366"/>
              <a:ext cx="924393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921000" y="5450883"/>
            <a:ext cx="7163550" cy="7276201"/>
            <a:chOff x="0" y="0"/>
            <a:chExt cx="7163549" cy="7276199"/>
          </a:xfrm>
        </p:grpSpPr>
        <p:sp>
          <p:nvSpPr>
            <p:cNvPr id="146" name="Oval"/>
            <p:cNvSpPr/>
            <p:nvPr/>
          </p:nvSpPr>
          <p:spPr>
            <a:xfrm>
              <a:off x="0" y="122236"/>
              <a:ext cx="7163550" cy="7153964"/>
            </a:xfrm>
            <a:prstGeom prst="ellipse">
              <a:avLst/>
            </a:prstGeom>
            <a:solidFill>
              <a:srgbClr val="00673B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7" name="maxresdefault.jpg" descr="maxresdefault.jpg"/>
            <p:cNvPicPr>
              <a:picLocks noChangeAspect="1"/>
            </p:cNvPicPr>
            <p:nvPr/>
          </p:nvPicPr>
          <p:blipFill>
            <a:blip r:embed="rId3"/>
            <a:srcRect l="23934" t="216" r="21935" b="3553"/>
            <a:stretch>
              <a:fillRect/>
            </a:stretch>
          </p:blipFill>
          <p:spPr>
            <a:xfrm>
              <a:off x="259125" y="383967"/>
              <a:ext cx="6645385" cy="664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8" name="Excel 2013.png" descr="Excel 20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758" y="0"/>
              <a:ext cx="1916160" cy="19161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50" name="Oval"/>
          <p:cNvSpPr/>
          <p:nvPr/>
        </p:nvSpPr>
        <p:spPr>
          <a:xfrm>
            <a:off x="16192468" y="8045292"/>
            <a:ext cx="2206009" cy="2174860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Oval"/>
          <p:cNvSpPr/>
          <p:nvPr/>
        </p:nvSpPr>
        <p:spPr>
          <a:xfrm>
            <a:off x="16679992" y="8096408"/>
            <a:ext cx="1230963" cy="724888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R"/>
          <p:cNvSpPr txBox="1"/>
          <p:nvPr/>
        </p:nvSpPr>
        <p:spPr>
          <a:xfrm>
            <a:off x="16793052" y="7941957"/>
            <a:ext cx="954045" cy="21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3000">
                <a:solidFill>
                  <a:srgbClr val="EBEBEB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53" name="Circle"/>
          <p:cNvSpPr/>
          <p:nvPr/>
        </p:nvSpPr>
        <p:spPr>
          <a:xfrm>
            <a:off x="13636026" y="6496965"/>
            <a:ext cx="2305641" cy="230564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Circle"/>
          <p:cNvSpPr/>
          <p:nvPr/>
        </p:nvSpPr>
        <p:spPr>
          <a:xfrm>
            <a:off x="13636026" y="9354761"/>
            <a:ext cx="2305641" cy="2305641"/>
          </a:xfrm>
          <a:prstGeom prst="ellipse">
            <a:avLst/>
          </a:prstGeom>
          <a:solidFill>
            <a:srgbClr val="C2E8BB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5" name="Circle"/>
          <p:cNvSpPr/>
          <p:nvPr/>
        </p:nvSpPr>
        <p:spPr>
          <a:xfrm>
            <a:off x="16142653" y="10767931"/>
            <a:ext cx="2305641" cy="2305642"/>
          </a:xfrm>
          <a:prstGeom prst="ellipse">
            <a:avLst/>
          </a:pr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Circle"/>
          <p:cNvSpPr/>
          <p:nvPr/>
        </p:nvSpPr>
        <p:spPr>
          <a:xfrm>
            <a:off x="18649280" y="9354761"/>
            <a:ext cx="2305641" cy="2305641"/>
          </a:xfrm>
          <a:prstGeom prst="ellipse">
            <a:avLst/>
          </a:prstGeom>
          <a:solidFill>
            <a:srgbClr val="618FB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7" name="Circle"/>
          <p:cNvSpPr/>
          <p:nvPr/>
        </p:nvSpPr>
        <p:spPr>
          <a:xfrm>
            <a:off x="18649280" y="6496965"/>
            <a:ext cx="2305641" cy="2305641"/>
          </a:xfrm>
          <a:prstGeom prst="ellipse">
            <a:avLst/>
          </a:pr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Circle"/>
          <p:cNvSpPr/>
          <p:nvPr/>
        </p:nvSpPr>
        <p:spPr>
          <a:xfrm>
            <a:off x="16142653" y="5104395"/>
            <a:ext cx="2305641" cy="230564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Circle"/>
          <p:cNvSpPr/>
          <p:nvPr/>
        </p:nvSpPr>
        <p:spPr>
          <a:xfrm>
            <a:off x="18414169" y="8248352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Circle"/>
          <p:cNvSpPr/>
          <p:nvPr/>
        </p:nvSpPr>
        <p:spPr>
          <a:xfrm>
            <a:off x="17110688" y="7536865"/>
            <a:ext cx="369573" cy="369572"/>
          </a:xfrm>
          <a:prstGeom prst="ellipse">
            <a:avLst/>
          </a:prstGeom>
          <a:solidFill>
            <a:srgbClr val="37455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Circle"/>
          <p:cNvSpPr/>
          <p:nvPr/>
        </p:nvSpPr>
        <p:spPr>
          <a:xfrm>
            <a:off x="18417154" y="9508331"/>
            <a:ext cx="369573" cy="369572"/>
          </a:xfrm>
          <a:prstGeom prst="ellipse">
            <a:avLst/>
          </a:prstGeom>
          <a:solidFill>
            <a:srgbClr val="618FB6">
              <a:alpha val="5044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Circle"/>
          <p:cNvSpPr/>
          <p:nvPr/>
        </p:nvSpPr>
        <p:spPr>
          <a:xfrm>
            <a:off x="17110688" y="10334955"/>
            <a:ext cx="369573" cy="369573"/>
          </a:xfrm>
          <a:prstGeom prst="ellipse">
            <a:avLst/>
          </a:prstGeom>
          <a:solidFill>
            <a:srgbClr val="436C6E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3" name="thecode2-1.png" descr="thecode2-1.png"/>
          <p:cNvPicPr>
            <a:picLocks noChangeAspect="1"/>
          </p:cNvPicPr>
          <p:nvPr/>
        </p:nvPicPr>
        <p:blipFill>
          <a:blip r:embed="rId5"/>
          <a:srcRect l="23125" t="17572" r="17211" b="22767"/>
          <a:stretch>
            <a:fillRect/>
          </a:stretch>
        </p:blipFill>
        <p:spPr>
          <a:xfrm flipH="1">
            <a:off x="13807790" y="9533541"/>
            <a:ext cx="1965482" cy="1965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Oval"/>
          <p:cNvSpPr/>
          <p:nvPr/>
        </p:nvSpPr>
        <p:spPr>
          <a:xfrm rot="20760000" flipH="1">
            <a:off x="13878200" y="10071090"/>
            <a:ext cx="214499" cy="1370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" name="Triangle"/>
          <p:cNvSpPr/>
          <p:nvPr/>
        </p:nvSpPr>
        <p:spPr>
          <a:xfrm rot="20760000" flipH="1">
            <a:off x="13885291" y="9982529"/>
            <a:ext cx="99562" cy="11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32" y="21600"/>
                </a:lnTo>
                <a:lnTo>
                  <a:pt x="21600" y="20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6" name="unnamed-chunk-5-1.png" descr="unnamed-chunk-5-1.png"/>
          <p:cNvPicPr>
            <a:picLocks noChangeAspect="1"/>
          </p:cNvPicPr>
          <p:nvPr/>
        </p:nvPicPr>
        <p:blipFill>
          <a:blip r:embed="rId6"/>
          <a:srcRect l="19480" t="11153" r="7415" b="15748"/>
          <a:stretch>
            <a:fillRect/>
          </a:stretch>
        </p:blipFill>
        <p:spPr>
          <a:xfrm flipH="1">
            <a:off x="13796957" y="6659379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README-barplot-grid-1.png" descr="README-barplot-grid-1.png"/>
          <p:cNvPicPr>
            <a:picLocks noChangeAspect="1"/>
          </p:cNvPicPr>
          <p:nvPr/>
        </p:nvPicPr>
        <p:blipFill>
          <a:blip r:embed="rId7"/>
          <a:srcRect l="57156" t="52073" r="6869" b="5598"/>
          <a:stretch>
            <a:fillRect/>
          </a:stretch>
        </p:blipFill>
        <p:spPr>
          <a:xfrm flipH="1">
            <a:off x="18810193" y="6653926"/>
            <a:ext cx="1993024" cy="1992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thecode-5.png" descr="thecode-5.png"/>
          <p:cNvPicPr>
            <a:picLocks noChangeAspect="1"/>
          </p:cNvPicPr>
          <p:nvPr/>
        </p:nvPicPr>
        <p:blipFill>
          <a:blip r:embed="rId8"/>
          <a:srcRect l="23418" t="11808" r="13063" b="24576"/>
          <a:stretch>
            <a:fillRect/>
          </a:stretch>
        </p:blipFill>
        <p:spPr>
          <a:xfrm flipH="1">
            <a:off x="18805604" y="9508332"/>
            <a:ext cx="1993024" cy="1996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7"/>
                  <a:pt x="2881" y="3018"/>
                </a:cubicBezTo>
                <a:cubicBezTo>
                  <a:pt x="-961" y="7039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9"/>
                  <a:pt x="16797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6TGew.png" descr="6TGew.png"/>
          <p:cNvPicPr>
            <a:picLocks noChangeAspect="1"/>
          </p:cNvPicPr>
          <p:nvPr/>
        </p:nvPicPr>
        <p:blipFill>
          <a:blip r:embed="rId9"/>
          <a:srcRect l="20578" t="8202" r="26231" b="12960"/>
          <a:stretch>
            <a:fillRect/>
          </a:stretch>
        </p:blipFill>
        <p:spPr>
          <a:xfrm flipH="1">
            <a:off x="16299237" y="5266554"/>
            <a:ext cx="1993024" cy="199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0" name="Circle"/>
          <p:cNvSpPr/>
          <p:nvPr/>
        </p:nvSpPr>
        <p:spPr>
          <a:xfrm>
            <a:off x="15807205" y="9508331"/>
            <a:ext cx="369572" cy="369572"/>
          </a:xfrm>
          <a:prstGeom prst="ellipse">
            <a:avLst/>
          </a:prstGeom>
          <a:solidFill>
            <a:srgbClr val="2E5378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15807205" y="8248352"/>
            <a:ext cx="369572" cy="369572"/>
          </a:xfrm>
          <a:prstGeom prst="ellipse">
            <a:avLst/>
          </a:prstGeom>
          <a:solidFill>
            <a:srgbClr val="525067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2" name="fig51.png" descr="fig51.png"/>
          <p:cNvPicPr>
            <a:picLocks noChangeAspect="1"/>
          </p:cNvPicPr>
          <p:nvPr/>
        </p:nvPicPr>
        <p:blipFill>
          <a:blip r:embed="rId10"/>
          <a:srcRect l="16557" t="14469" r="14072" b="16156"/>
          <a:stretch>
            <a:fillRect/>
          </a:stretch>
        </p:blipFill>
        <p:spPr>
          <a:xfrm>
            <a:off x="16303504" y="10916567"/>
            <a:ext cx="1996439" cy="1996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7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10972370" y="8724237"/>
            <a:ext cx="2206009" cy="624564"/>
            <a:chOff x="0" y="0"/>
            <a:chExt cx="2206007" cy="624563"/>
          </a:xfrm>
        </p:grpSpPr>
        <p:sp>
          <p:nvSpPr>
            <p:cNvPr id="173" name="Rounded Rectangle"/>
            <p:cNvSpPr/>
            <p:nvPr/>
          </p:nvSpPr>
          <p:spPr>
            <a:xfrm>
              <a:off x="0" y="267049"/>
              <a:ext cx="2108886" cy="724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73B"/>
                </a:gs>
                <a:gs pos="100000">
                  <a:srgbClr val="2E537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Rounded Rectangle"/>
            <p:cNvSpPr/>
            <p:nvPr/>
          </p:nvSpPr>
          <p:spPr>
            <a:xfrm rot="2700000" flipH="1">
              <a:off x="1819891" y="138723"/>
              <a:ext cx="422367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 rot="18900000" flipH="1">
              <a:off x="1797245" y="413420"/>
              <a:ext cx="422368" cy="72420"/>
            </a:xfrm>
            <a:prstGeom prst="roundRect">
              <a:avLst>
                <a:gd name="adj" fmla="val 50000"/>
              </a:avLst>
            </a:prstGeom>
            <a:solidFill>
              <a:srgbClr val="2E53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7" name="3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/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/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/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4</a:t>
              </a:r>
              <a:endParaRPr b="1" dirty="0"/>
            </a:p>
          </p:txBody>
        </p:sp>
        <p:sp>
          <p:nvSpPr>
            <p:cNvPr id="1937" name="Statistics in R"/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/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/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/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/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/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/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/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/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/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8" name="Oval 35"/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/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/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/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/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/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81A489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/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/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/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/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/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/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/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/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/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/>
          <p:cNvSpPr txBox="1"/>
          <p:nvPr/>
        </p:nvSpPr>
        <p:spPr>
          <a:xfrm>
            <a:off x="10515966" y="3254444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/>
          <p:cNvSpPr txBox="1"/>
          <p:nvPr/>
        </p:nvSpPr>
        <p:spPr>
          <a:xfrm>
            <a:off x="12862735" y="4594186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/>
          <p:cNvSpPr txBox="1"/>
          <p:nvPr/>
        </p:nvSpPr>
        <p:spPr>
          <a:xfrm>
            <a:off x="10161061" y="5702910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/>
          <p:cNvSpPr txBox="1"/>
          <p:nvPr/>
        </p:nvSpPr>
        <p:spPr>
          <a:xfrm>
            <a:off x="11606472" y="7190659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/>
          <p:cNvSpPr txBox="1"/>
          <p:nvPr/>
        </p:nvSpPr>
        <p:spPr>
          <a:xfrm>
            <a:off x="13867539" y="8240715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/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/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/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/>
          <p:cNvGrpSpPr/>
          <p:nvPr/>
        </p:nvGrpSpPr>
        <p:grpSpPr>
          <a:xfrm>
            <a:off x="1103372" y="4977684"/>
            <a:ext cx="4393053" cy="2587091"/>
            <a:chOff x="0" y="0"/>
            <a:chExt cx="4393052" cy="2587090"/>
          </a:xfrm>
        </p:grpSpPr>
        <p:sp>
          <p:nvSpPr>
            <p:cNvPr id="1971" name="Freeform 395"/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/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B1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Rectangle 397"/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/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/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98C2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/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7A9C82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/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/>
            <p:cNvSpPr txBox="1"/>
            <p:nvPr/>
          </p:nvSpPr>
          <p:spPr>
            <a:xfrm>
              <a:off x="1278745" y="777324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1979" name="Studio"/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Studio</a:t>
              </a:r>
            </a:p>
          </p:txBody>
        </p:sp>
      </p:grpSp>
      <p:grpSp>
        <p:nvGrpSpPr>
          <p:cNvPr id="1988" name="Group"/>
          <p:cNvGrpSpPr/>
          <p:nvPr/>
        </p:nvGrpSpPr>
        <p:grpSpPr>
          <a:xfrm>
            <a:off x="9272827" y="9467478"/>
            <a:ext cx="3599568" cy="2768601"/>
            <a:chOff x="0" y="0"/>
            <a:chExt cx="3599567" cy="2768600"/>
          </a:xfrm>
        </p:grpSpPr>
        <p:sp>
          <p:nvSpPr>
            <p:cNvPr id="1981" name="Linear regression…"/>
            <p:cNvSpPr txBox="1"/>
            <p:nvPr/>
          </p:nvSpPr>
          <p:spPr>
            <a:xfrm>
              <a:off x="333676" y="-1"/>
              <a:ext cx="3265892" cy="276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Linear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Summary Statistics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ANOVA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Logistic regression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Clustering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Correlation</a:t>
              </a:r>
            </a:p>
          </p:txBody>
        </p:sp>
        <p:sp>
          <p:nvSpPr>
            <p:cNvPr id="1982" name="Oval 23"/>
            <p:cNvSpPr/>
            <p:nvPr/>
          </p:nvSpPr>
          <p:spPr>
            <a:xfrm>
              <a:off x="0" y="228310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3" name="Oval 23"/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/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/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/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7" name="Oval 23"/>
            <p:cNvSpPr/>
            <p:nvPr/>
          </p:nvSpPr>
          <p:spPr>
            <a:xfrm>
              <a:off x="0" y="2405581"/>
              <a:ext cx="155496" cy="155494"/>
            </a:xfrm>
            <a:prstGeom prst="ellipse">
              <a:avLst/>
            </a:prstGeom>
            <a:solidFill>
              <a:srgbClr val="7FA2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2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-115035" y="-1"/>
            <a:ext cx="25010194" cy="4033800"/>
          </a:xfrm>
          <a:prstGeom prst="rect">
            <a:avLst/>
          </a:prstGeom>
          <a:solidFill>
            <a:srgbClr val="81A48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95" name="Group"/>
          <p:cNvGrpSpPr/>
          <p:nvPr/>
        </p:nvGrpSpPr>
        <p:grpSpPr>
          <a:xfrm>
            <a:off x="6156468" y="1020229"/>
            <a:ext cx="12467189" cy="3542048"/>
            <a:chOff x="-1006676" y="0"/>
            <a:chExt cx="12467188" cy="3542046"/>
          </a:xfrm>
        </p:grpSpPr>
        <p:sp>
          <p:nvSpPr>
            <p:cNvPr id="1992" name="BIOINFORMATICS IN R"/>
            <p:cNvSpPr txBox="1"/>
            <p:nvPr/>
          </p:nvSpPr>
          <p:spPr>
            <a:xfrm>
              <a:off x="-1006677" y="786882"/>
              <a:ext cx="12467189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BIOINFORMATICS IN </a:t>
              </a:r>
              <a:r>
                <a:rPr b="1"/>
                <a:t>R</a:t>
              </a:r>
            </a:p>
          </p:txBody>
        </p:sp>
        <p:sp>
          <p:nvSpPr>
            <p:cNvPr id="1993" name="https://www.r-graph-gallery.com/"/>
            <p:cNvSpPr txBox="1"/>
            <p:nvPr/>
          </p:nvSpPr>
          <p:spPr>
            <a:xfrm>
              <a:off x="29403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https://www.r-graph-gallery.com/</a:t>
              </a:r>
            </a:p>
          </p:txBody>
        </p:sp>
        <p:sp>
          <p:nvSpPr>
            <p:cNvPr id="1994" name="Line"/>
            <p:cNvSpPr/>
            <p:nvPr/>
          </p:nvSpPr>
          <p:spPr>
            <a:xfrm>
              <a:off x="1590121" y="192868"/>
              <a:ext cx="107756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1526944" y="5704728"/>
            <a:ext cx="7870445" cy="7422129"/>
            <a:chOff x="0" y="0"/>
            <a:chExt cx="7870444" cy="7422128"/>
          </a:xfrm>
        </p:grpSpPr>
        <p:sp>
          <p:nvSpPr>
            <p:cNvPr id="1996" name="Rectangle"/>
            <p:cNvSpPr/>
            <p:nvPr/>
          </p:nvSpPr>
          <p:spPr>
            <a:xfrm>
              <a:off x="0" y="0"/>
              <a:ext cx="7870445" cy="742212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20" name="Group"/>
            <p:cNvGrpSpPr/>
            <p:nvPr/>
          </p:nvGrpSpPr>
          <p:grpSpPr>
            <a:xfrm>
              <a:off x="236844" y="303883"/>
              <a:ext cx="7210385" cy="3956892"/>
              <a:chOff x="-78713" y="0"/>
              <a:chExt cx="7210384" cy="3956890"/>
            </a:xfrm>
          </p:grpSpPr>
          <p:sp>
            <p:nvSpPr>
              <p:cNvPr id="1997" name="Line"/>
              <p:cNvSpPr/>
              <p:nvPr/>
            </p:nvSpPr>
            <p:spPr>
              <a:xfrm>
                <a:off x="1531797" y="3770611"/>
                <a:ext cx="3248419" cy="1"/>
              </a:xfrm>
              <a:prstGeom prst="line">
                <a:avLst/>
              </a:prstGeom>
              <a:noFill/>
              <a:ln w="25400" cap="flat">
                <a:solidFill>
                  <a:srgbClr val="81A48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98" name="illustration-of-dna-scientist-in-medical-laboratory.jpg" descr="illustration-of-dna-scientist-in-medical-laboratory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03820" y="0"/>
                <a:ext cx="4727851" cy="3161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9" name="standard_sentraldogmaet.png" descr="standard_sentraldogmaet.png"/>
              <p:cNvPicPr>
                <a:picLocks noChangeAspect="1"/>
              </p:cNvPicPr>
              <p:nvPr/>
            </p:nvPicPr>
            <p:blipFill>
              <a:blip r:embed="rId3"/>
              <a:srcRect l="29643" r="18700" b="23062"/>
              <a:stretch>
                <a:fillRect/>
              </a:stretch>
            </p:blipFill>
            <p:spPr>
              <a:xfrm>
                <a:off x="1510270" y="1213575"/>
                <a:ext cx="3107777" cy="2314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0" name="Rectangle"/>
              <p:cNvSpPr/>
              <p:nvPr/>
            </p:nvSpPr>
            <p:spPr>
              <a:xfrm>
                <a:off x="1496702" y="3054975"/>
                <a:ext cx="3113695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1" name="Rectangle"/>
              <p:cNvSpPr/>
              <p:nvPr/>
            </p:nvSpPr>
            <p:spPr>
              <a:xfrm>
                <a:off x="1400033" y="2838500"/>
                <a:ext cx="158506" cy="2129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2" name="Rectangle"/>
              <p:cNvSpPr/>
              <p:nvPr/>
            </p:nvSpPr>
            <p:spPr>
              <a:xfrm>
                <a:off x="1400033" y="2068916"/>
                <a:ext cx="158506" cy="2129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3" name="Rectangle"/>
              <p:cNvSpPr/>
              <p:nvPr/>
            </p:nvSpPr>
            <p:spPr>
              <a:xfrm>
                <a:off x="1376965" y="1501373"/>
                <a:ext cx="158506" cy="172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4" name="Circle"/>
              <p:cNvSpPr/>
              <p:nvPr/>
            </p:nvSpPr>
            <p:spPr>
              <a:xfrm>
                <a:off x="2184922" y="3583083"/>
                <a:ext cx="343302" cy="345745"/>
              </a:xfrm>
              <a:prstGeom prst="ellipse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5" name="Circle"/>
              <p:cNvSpPr/>
              <p:nvPr/>
            </p:nvSpPr>
            <p:spPr>
              <a:xfrm>
                <a:off x="2699675" y="3583083"/>
                <a:ext cx="343302" cy="345745"/>
              </a:xfrm>
              <a:prstGeom prst="ellipse">
                <a:avLst/>
              </a:prstGeom>
              <a:solidFill>
                <a:srgbClr val="3052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6" name="Circle"/>
              <p:cNvSpPr/>
              <p:nvPr/>
            </p:nvSpPr>
            <p:spPr>
              <a:xfrm>
                <a:off x="3214428" y="3583083"/>
                <a:ext cx="343301" cy="345745"/>
              </a:xfrm>
              <a:prstGeom prst="ellipse">
                <a:avLst/>
              </a:prstGeom>
              <a:solidFill>
                <a:srgbClr val="4B79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7" name="Circle"/>
              <p:cNvSpPr/>
              <p:nvPr/>
            </p:nvSpPr>
            <p:spPr>
              <a:xfrm>
                <a:off x="3729180" y="3583083"/>
                <a:ext cx="343302" cy="345745"/>
              </a:xfrm>
              <a:prstGeom prst="ellipse">
                <a:avLst/>
              </a:prstGeom>
              <a:solidFill>
                <a:srgbClr val="86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8" name="Circle"/>
              <p:cNvSpPr/>
              <p:nvPr/>
            </p:nvSpPr>
            <p:spPr>
              <a:xfrm>
                <a:off x="4243933" y="3583083"/>
                <a:ext cx="343301" cy="345745"/>
              </a:xfrm>
              <a:prstGeom prst="ellipse">
                <a:avLst/>
              </a:prstGeom>
              <a:solidFill>
                <a:srgbClr val="355B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9" name="Circle"/>
              <p:cNvSpPr/>
              <p:nvPr/>
            </p:nvSpPr>
            <p:spPr>
              <a:xfrm>
                <a:off x="1670170" y="3583083"/>
                <a:ext cx="343301" cy="345745"/>
              </a:xfrm>
              <a:prstGeom prst="ellipse">
                <a:avLst/>
              </a:pr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019" name="Group"/>
              <p:cNvGrpSpPr/>
              <p:nvPr/>
            </p:nvGrpSpPr>
            <p:grpSpPr>
              <a:xfrm>
                <a:off x="-78714" y="1591443"/>
                <a:ext cx="1486141" cy="2365448"/>
                <a:chOff x="-163318" y="-94193"/>
                <a:chExt cx="1486140" cy="2365447"/>
              </a:xfrm>
            </p:grpSpPr>
            <p:sp>
              <p:nvSpPr>
                <p:cNvPr id="2010" name="DNA"/>
                <p:cNvSpPr txBox="1"/>
                <p:nvPr/>
              </p:nvSpPr>
              <p:spPr>
                <a:xfrm>
                  <a:off x="196246" y="-94194"/>
                  <a:ext cx="796383" cy="4561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DNA</a:t>
                  </a:r>
                </a:p>
              </p:txBody>
            </p:sp>
            <p:sp>
              <p:nvSpPr>
                <p:cNvPr id="2011" name="RNA"/>
                <p:cNvSpPr txBox="1"/>
                <p:nvPr/>
              </p:nvSpPr>
              <p:spPr>
                <a:xfrm>
                  <a:off x="185722" y="866003"/>
                  <a:ext cx="788059" cy="4825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RNA</a:t>
                  </a:r>
                </a:p>
              </p:txBody>
            </p:sp>
            <p:sp>
              <p:nvSpPr>
                <p:cNvPr id="2012" name="PROTEIN"/>
                <p:cNvSpPr txBox="1"/>
                <p:nvPr/>
              </p:nvSpPr>
              <p:spPr>
                <a:xfrm>
                  <a:off x="-163319" y="1852591"/>
                  <a:ext cx="1486141" cy="418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lnSpc>
                      <a:spcPct val="140000"/>
                    </a:lnSpc>
                    <a:defRPr sz="2400">
                      <a:solidFill>
                        <a:srgbClr val="37455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PROTEIN</a:t>
                  </a:r>
                </a:p>
              </p:txBody>
            </p:sp>
            <p:grpSp>
              <p:nvGrpSpPr>
                <p:cNvPr id="2015" name="Group"/>
                <p:cNvGrpSpPr/>
                <p:nvPr/>
              </p:nvGrpSpPr>
              <p:grpSpPr>
                <a:xfrm>
                  <a:off x="492549" y="426326"/>
                  <a:ext cx="174406" cy="365220"/>
                  <a:chOff x="-6439" y="0"/>
                  <a:chExt cx="174404" cy="365219"/>
                </a:xfrm>
              </p:grpSpPr>
              <p:sp>
                <p:nvSpPr>
                  <p:cNvPr id="2013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6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18" name="Group"/>
                <p:cNvGrpSpPr/>
                <p:nvPr/>
              </p:nvGrpSpPr>
              <p:grpSpPr>
                <a:xfrm>
                  <a:off x="494535" y="1388606"/>
                  <a:ext cx="174405" cy="365220"/>
                  <a:chOff x="-6439" y="0"/>
                  <a:chExt cx="174404" cy="365219"/>
                </a:xfrm>
              </p:grpSpPr>
              <p:sp>
                <p:nvSpPr>
                  <p:cNvPr id="2016" name="Line"/>
                  <p:cNvSpPr/>
                  <p:nvPr/>
                </p:nvSpPr>
                <p:spPr>
                  <a:xfrm flipV="1">
                    <a:off x="82933" y="-1"/>
                    <a:ext cx="1" cy="3138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97" name="Connection Line"/>
                  <p:cNvSpPr/>
                  <p:nvPr/>
                </p:nvSpPr>
                <p:spPr>
                  <a:xfrm>
                    <a:off x="-6440" y="256079"/>
                    <a:ext cx="174406" cy="1091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6207" extrusionOk="0">
                        <a:moveTo>
                          <a:pt x="21600" y="0"/>
                        </a:moveTo>
                        <a:cubicBezTo>
                          <a:pt x="15875" y="21169"/>
                          <a:pt x="8675" y="21600"/>
                          <a:pt x="0" y="1292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374556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2021" name="Line"/>
            <p:cNvSpPr/>
            <p:nvPr/>
          </p:nvSpPr>
          <p:spPr>
            <a:xfrm rot="1140000">
              <a:off x="6210015" y="5607289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 rot="7380000">
              <a:off x="6191029" y="561646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CBC8EE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 rot="1140000">
              <a:off x="5618824" y="6353177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 rot="7380000">
              <a:off x="5599838" y="6362356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83CA">
                  <a:alpha val="80000"/>
                </a:srgbClr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 rot="1140000">
              <a:off x="5205713" y="5795719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 rot="7380000">
              <a:off x="5186727" y="5804898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87A6C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 rot="1140000">
              <a:off x="5379061" y="6191348"/>
              <a:ext cx="269428" cy="2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2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 rot="7380000">
              <a:off x="5360075" y="6200526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5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4F8ECD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 rot="1140000">
              <a:off x="6516226" y="6184214"/>
              <a:ext cx="269428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 rot="7380000">
              <a:off x="6497241" y="6193392"/>
              <a:ext cx="277749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B5B1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 rot="1140000">
              <a:off x="7065474" y="5606925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 rot="7380000">
              <a:off x="7046489" y="5616104"/>
              <a:ext cx="277750" cy="2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7E9AE4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 rot="1140000">
              <a:off x="7290155" y="5945513"/>
              <a:ext cx="269429" cy="2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360" extrusionOk="0">
                  <a:moveTo>
                    <a:pt x="12277" y="0"/>
                  </a:moveTo>
                  <a:cubicBezTo>
                    <a:pt x="10277" y="2002"/>
                    <a:pt x="11734" y="6045"/>
                    <a:pt x="14267" y="5523"/>
                  </a:cubicBezTo>
                  <a:cubicBezTo>
                    <a:pt x="15305" y="5310"/>
                    <a:pt x="16206" y="4020"/>
                    <a:pt x="17228" y="4555"/>
                  </a:cubicBezTo>
                  <a:cubicBezTo>
                    <a:pt x="18813" y="5383"/>
                    <a:pt x="18326" y="8335"/>
                    <a:pt x="16613" y="8279"/>
                  </a:cubicBezTo>
                  <a:cubicBezTo>
                    <a:pt x="15198" y="8353"/>
                    <a:pt x="14123" y="9881"/>
                    <a:pt x="14243" y="11650"/>
                  </a:cubicBezTo>
                  <a:cubicBezTo>
                    <a:pt x="14292" y="12369"/>
                    <a:pt x="14558" y="13050"/>
                    <a:pt x="14539" y="13772"/>
                  </a:cubicBezTo>
                  <a:cubicBezTo>
                    <a:pt x="14488" y="15656"/>
                    <a:pt x="12882" y="16811"/>
                    <a:pt x="11548" y="15922"/>
                  </a:cubicBezTo>
                  <a:cubicBezTo>
                    <a:pt x="10432" y="15403"/>
                    <a:pt x="9609" y="14196"/>
                    <a:pt x="9375" y="12737"/>
                  </a:cubicBezTo>
                  <a:cubicBezTo>
                    <a:pt x="9264" y="12044"/>
                    <a:pt x="9297" y="11327"/>
                    <a:pt x="9470" y="10657"/>
                  </a:cubicBezTo>
                  <a:cubicBezTo>
                    <a:pt x="9874" y="9674"/>
                    <a:pt x="10585" y="8946"/>
                    <a:pt x="11435" y="8645"/>
                  </a:cubicBezTo>
                  <a:cubicBezTo>
                    <a:pt x="13279" y="7994"/>
                    <a:pt x="15206" y="9343"/>
                    <a:pt x="15738" y="11657"/>
                  </a:cubicBezTo>
                  <a:cubicBezTo>
                    <a:pt x="16147" y="12239"/>
                    <a:pt x="16689" y="12651"/>
                    <a:pt x="17289" y="12837"/>
                  </a:cubicBezTo>
                  <a:cubicBezTo>
                    <a:pt x="18086" y="13084"/>
                    <a:pt x="18926" y="12920"/>
                    <a:pt x="19620" y="12381"/>
                  </a:cubicBezTo>
                  <a:cubicBezTo>
                    <a:pt x="20599" y="11687"/>
                    <a:pt x="21186" y="10370"/>
                    <a:pt x="21147" y="8958"/>
                  </a:cubicBezTo>
                  <a:cubicBezTo>
                    <a:pt x="21102" y="7308"/>
                    <a:pt x="20226" y="5867"/>
                    <a:pt x="18966" y="5368"/>
                  </a:cubicBezTo>
                  <a:cubicBezTo>
                    <a:pt x="17808" y="4581"/>
                    <a:pt x="16512" y="4172"/>
                    <a:pt x="15199" y="4178"/>
                  </a:cubicBezTo>
                  <a:cubicBezTo>
                    <a:pt x="13353" y="4187"/>
                    <a:pt x="11572" y="5008"/>
                    <a:pt x="10170" y="6498"/>
                  </a:cubicBezTo>
                  <a:lnTo>
                    <a:pt x="6357" y="8021"/>
                  </a:lnTo>
                  <a:cubicBezTo>
                    <a:pt x="5434" y="8209"/>
                    <a:pt x="4520" y="8457"/>
                    <a:pt x="3619" y="8765"/>
                  </a:cubicBezTo>
                  <a:cubicBezTo>
                    <a:pt x="2128" y="9273"/>
                    <a:pt x="597" y="10097"/>
                    <a:pt x="132" y="11909"/>
                  </a:cubicBezTo>
                  <a:cubicBezTo>
                    <a:pt x="-414" y="14038"/>
                    <a:pt x="794" y="16256"/>
                    <a:pt x="2581" y="16406"/>
                  </a:cubicBezTo>
                  <a:cubicBezTo>
                    <a:pt x="3308" y="16673"/>
                    <a:pt x="4079" y="16674"/>
                    <a:pt x="4802" y="16408"/>
                  </a:cubicBezTo>
                  <a:cubicBezTo>
                    <a:pt x="5579" y="16123"/>
                    <a:pt x="6266" y="15544"/>
                    <a:pt x="6768" y="14751"/>
                  </a:cubicBezTo>
                  <a:cubicBezTo>
                    <a:pt x="7601" y="13662"/>
                    <a:pt x="7288" y="11856"/>
                    <a:pt x="6166" y="11281"/>
                  </a:cubicBezTo>
                  <a:cubicBezTo>
                    <a:pt x="5023" y="10695"/>
                    <a:pt x="3677" y="11961"/>
                    <a:pt x="2595" y="11116"/>
                  </a:cubicBezTo>
                  <a:cubicBezTo>
                    <a:pt x="1552" y="10300"/>
                    <a:pt x="1650" y="8409"/>
                    <a:pt x="2494" y="6940"/>
                  </a:cubicBezTo>
                  <a:cubicBezTo>
                    <a:pt x="3399" y="5365"/>
                    <a:pt x="4850" y="4439"/>
                    <a:pt x="6406" y="4470"/>
                  </a:cubicBezTo>
                  <a:cubicBezTo>
                    <a:pt x="7354" y="4486"/>
                    <a:pt x="8293" y="4717"/>
                    <a:pt x="9178" y="5151"/>
                  </a:cubicBezTo>
                  <a:cubicBezTo>
                    <a:pt x="10238" y="5670"/>
                    <a:pt x="11198" y="6469"/>
                    <a:pt x="11992" y="7493"/>
                  </a:cubicBezTo>
                  <a:cubicBezTo>
                    <a:pt x="12466" y="7961"/>
                    <a:pt x="12838" y="8543"/>
                    <a:pt x="13098" y="9187"/>
                  </a:cubicBezTo>
                  <a:cubicBezTo>
                    <a:pt x="13344" y="9800"/>
                    <a:pt x="13497" y="10489"/>
                    <a:pt x="13435" y="11203"/>
                  </a:cubicBezTo>
                  <a:cubicBezTo>
                    <a:pt x="13337" y="12333"/>
                    <a:pt x="12707" y="13276"/>
                    <a:pt x="11837" y="13594"/>
                  </a:cubicBezTo>
                  <a:cubicBezTo>
                    <a:pt x="10312" y="13620"/>
                    <a:pt x="8939" y="14732"/>
                    <a:pt x="8300" y="16459"/>
                  </a:cubicBezTo>
                  <a:cubicBezTo>
                    <a:pt x="8011" y="17239"/>
                    <a:pt x="7896" y="18104"/>
                    <a:pt x="7968" y="18962"/>
                  </a:cubicBezTo>
                  <a:cubicBezTo>
                    <a:pt x="8148" y="19751"/>
                    <a:pt x="8558" y="20428"/>
                    <a:pt x="9118" y="20857"/>
                  </a:cubicBezTo>
                  <a:cubicBezTo>
                    <a:pt x="10085" y="21600"/>
                    <a:pt x="11314" y="21513"/>
                    <a:pt x="12198" y="20640"/>
                  </a:cubicBezTo>
                  <a:lnTo>
                    <a:pt x="13758" y="18333"/>
                  </a:lnTo>
                  <a:cubicBezTo>
                    <a:pt x="14129" y="17597"/>
                    <a:pt x="14648" y="16996"/>
                    <a:pt x="15262" y="16589"/>
                  </a:cubicBezTo>
                  <a:cubicBezTo>
                    <a:pt x="16091" y="16040"/>
                    <a:pt x="17041" y="15873"/>
                    <a:pt x="17979" y="15961"/>
                  </a:cubicBezTo>
                  <a:cubicBezTo>
                    <a:pt x="18952" y="16052"/>
                    <a:pt x="19898" y="16413"/>
                    <a:pt x="20749" y="17017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 rot="7380000">
              <a:off x="7271170" y="5954692"/>
              <a:ext cx="277750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53" extrusionOk="0">
                  <a:moveTo>
                    <a:pt x="12411" y="0"/>
                  </a:moveTo>
                  <a:cubicBezTo>
                    <a:pt x="10391" y="2034"/>
                    <a:pt x="11795" y="6044"/>
                    <a:pt x="14329" y="5477"/>
                  </a:cubicBezTo>
                  <a:cubicBezTo>
                    <a:pt x="15367" y="5245"/>
                    <a:pt x="16282" y="3942"/>
                    <a:pt x="17295" y="4457"/>
                  </a:cubicBezTo>
                  <a:cubicBezTo>
                    <a:pt x="18867" y="5255"/>
                    <a:pt x="18345" y="8211"/>
                    <a:pt x="16636" y="8186"/>
                  </a:cubicBezTo>
                  <a:cubicBezTo>
                    <a:pt x="15223" y="8285"/>
                    <a:pt x="14132" y="9830"/>
                    <a:pt x="14230" y="11593"/>
                  </a:cubicBezTo>
                  <a:cubicBezTo>
                    <a:pt x="14269" y="12309"/>
                    <a:pt x="14527" y="12985"/>
                    <a:pt x="14499" y="13706"/>
                  </a:cubicBezTo>
                  <a:cubicBezTo>
                    <a:pt x="14425" y="15587"/>
                    <a:pt x="12808" y="16769"/>
                    <a:pt x="11488" y="15906"/>
                  </a:cubicBezTo>
                  <a:cubicBezTo>
                    <a:pt x="10381" y="15408"/>
                    <a:pt x="9574" y="14218"/>
                    <a:pt x="9359" y="12766"/>
                  </a:cubicBezTo>
                  <a:cubicBezTo>
                    <a:pt x="9256" y="12076"/>
                    <a:pt x="9298" y="11360"/>
                    <a:pt x="9479" y="10688"/>
                  </a:cubicBezTo>
                  <a:cubicBezTo>
                    <a:pt x="9894" y="9699"/>
                    <a:pt x="10612" y="8960"/>
                    <a:pt x="11465" y="8644"/>
                  </a:cubicBezTo>
                  <a:cubicBezTo>
                    <a:pt x="13312" y="7961"/>
                    <a:pt x="15219" y="9273"/>
                    <a:pt x="15721" y="11573"/>
                  </a:cubicBezTo>
                  <a:cubicBezTo>
                    <a:pt x="16123" y="12146"/>
                    <a:pt x="16658" y="12547"/>
                    <a:pt x="17254" y="12722"/>
                  </a:cubicBezTo>
                  <a:cubicBezTo>
                    <a:pt x="18047" y="12955"/>
                    <a:pt x="18888" y="12776"/>
                    <a:pt x="19587" y="12226"/>
                  </a:cubicBezTo>
                  <a:cubicBezTo>
                    <a:pt x="20572" y="11515"/>
                    <a:pt x="21174" y="10190"/>
                    <a:pt x="21153" y="8781"/>
                  </a:cubicBezTo>
                  <a:cubicBezTo>
                    <a:pt x="21127" y="7135"/>
                    <a:pt x="20271" y="5712"/>
                    <a:pt x="19020" y="5237"/>
                  </a:cubicBezTo>
                  <a:cubicBezTo>
                    <a:pt x="17874" y="4473"/>
                    <a:pt x="16586" y="4088"/>
                    <a:pt x="15275" y="4118"/>
                  </a:cubicBezTo>
                  <a:cubicBezTo>
                    <a:pt x="13433" y="4160"/>
                    <a:pt x="11646" y="5012"/>
                    <a:pt x="10229" y="6524"/>
                  </a:cubicBezTo>
                  <a:lnTo>
                    <a:pt x="6405" y="8113"/>
                  </a:lnTo>
                  <a:cubicBezTo>
                    <a:pt x="5481" y="8318"/>
                    <a:pt x="4566" y="8582"/>
                    <a:pt x="3663" y="8905"/>
                  </a:cubicBezTo>
                  <a:cubicBezTo>
                    <a:pt x="2169" y="9440"/>
                    <a:pt x="631" y="10290"/>
                    <a:pt x="145" y="12107"/>
                  </a:cubicBezTo>
                  <a:cubicBezTo>
                    <a:pt x="-426" y="14242"/>
                    <a:pt x="752" y="16434"/>
                    <a:pt x="2534" y="16551"/>
                  </a:cubicBezTo>
                  <a:cubicBezTo>
                    <a:pt x="3256" y="16805"/>
                    <a:pt x="4025" y="16792"/>
                    <a:pt x="4750" y="16513"/>
                  </a:cubicBezTo>
                  <a:cubicBezTo>
                    <a:pt x="5529" y="16215"/>
                    <a:pt x="6222" y="15624"/>
                    <a:pt x="6732" y="14823"/>
                  </a:cubicBezTo>
                  <a:cubicBezTo>
                    <a:pt x="7577" y="13722"/>
                    <a:pt x="7287" y="11924"/>
                    <a:pt x="6174" y="11371"/>
                  </a:cubicBezTo>
                  <a:cubicBezTo>
                    <a:pt x="5041" y="10807"/>
                    <a:pt x="3682" y="12095"/>
                    <a:pt x="2613" y="11271"/>
                  </a:cubicBezTo>
                  <a:cubicBezTo>
                    <a:pt x="1582" y="10476"/>
                    <a:pt x="1702" y="8586"/>
                    <a:pt x="2563" y="7105"/>
                  </a:cubicBezTo>
                  <a:cubicBezTo>
                    <a:pt x="3486" y="5516"/>
                    <a:pt x="4945" y="4565"/>
                    <a:pt x="6497" y="4568"/>
                  </a:cubicBezTo>
                  <a:cubicBezTo>
                    <a:pt x="7443" y="4567"/>
                    <a:pt x="8377" y="4780"/>
                    <a:pt x="9255" y="5197"/>
                  </a:cubicBezTo>
                  <a:cubicBezTo>
                    <a:pt x="10307" y="5697"/>
                    <a:pt x="11254" y="6477"/>
                    <a:pt x="12034" y="7484"/>
                  </a:cubicBezTo>
                  <a:cubicBezTo>
                    <a:pt x="12502" y="7943"/>
                    <a:pt x="12866" y="8517"/>
                    <a:pt x="13117" y="9156"/>
                  </a:cubicBezTo>
                  <a:cubicBezTo>
                    <a:pt x="13355" y="9762"/>
                    <a:pt x="13500" y="10448"/>
                    <a:pt x="13429" y="11161"/>
                  </a:cubicBezTo>
                  <a:cubicBezTo>
                    <a:pt x="13318" y="12291"/>
                    <a:pt x="12678" y="13243"/>
                    <a:pt x="11805" y="13577"/>
                  </a:cubicBezTo>
                  <a:cubicBezTo>
                    <a:pt x="10283" y="13630"/>
                    <a:pt x="8899" y="14765"/>
                    <a:pt x="8240" y="16501"/>
                  </a:cubicBezTo>
                  <a:cubicBezTo>
                    <a:pt x="7942" y="17284"/>
                    <a:pt x="7817" y="18150"/>
                    <a:pt x="7878" y="19005"/>
                  </a:cubicBezTo>
                  <a:cubicBezTo>
                    <a:pt x="8048" y="19789"/>
                    <a:pt x="8449" y="20458"/>
                    <a:pt x="9002" y="20876"/>
                  </a:cubicBezTo>
                  <a:cubicBezTo>
                    <a:pt x="9958" y="21600"/>
                    <a:pt x="11186" y="21491"/>
                    <a:pt x="12078" y="20604"/>
                  </a:cubicBezTo>
                  <a:lnTo>
                    <a:pt x="13664" y="18273"/>
                  </a:lnTo>
                  <a:cubicBezTo>
                    <a:pt x="14043" y="17531"/>
                    <a:pt x="14568" y="16922"/>
                    <a:pt x="15187" y="16504"/>
                  </a:cubicBezTo>
                  <a:cubicBezTo>
                    <a:pt x="16020" y="15941"/>
                    <a:pt x="16970" y="15757"/>
                    <a:pt x="17905" y="15828"/>
                  </a:cubicBezTo>
                  <a:cubicBezTo>
                    <a:pt x="18875" y="15902"/>
                    <a:pt x="19814" y="16245"/>
                    <a:pt x="20656" y="16833"/>
                  </a:cubicBezTo>
                </a:path>
              </a:pathLst>
            </a:custGeom>
            <a:noFill/>
            <a:ln w="19050" cap="flat">
              <a:solidFill>
                <a:srgbClr val="928DEF"/>
              </a:solidFill>
              <a:prstDash val="solid"/>
              <a:miter lim="400000"/>
            </a:ln>
            <a:effectLst>
              <a:outerShdw blurRad="508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5333438" y="6142220"/>
              <a:ext cx="1" cy="12127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5504361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5551525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5842975" y="6892888"/>
              <a:ext cx="1" cy="469198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5796193" y="6728125"/>
              <a:ext cx="1" cy="626829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6249394" y="6613793"/>
              <a:ext cx="1" cy="74116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6338430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6594027" y="6900021"/>
              <a:ext cx="1" cy="454933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6641523" y="6526009"/>
              <a:ext cx="1" cy="82894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6689018" y="6973649"/>
              <a:ext cx="1" cy="381305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7091128" y="6618743"/>
              <a:ext cx="1" cy="73621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7139419" y="6339203"/>
              <a:ext cx="1" cy="1015750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7186768" y="5951689"/>
              <a:ext cx="1" cy="1403264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7412985" y="6283946"/>
              <a:ext cx="1" cy="10677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5749166" y="6677572"/>
              <a:ext cx="1" cy="67738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5" name="PROTEOMICS DATA"/>
            <p:cNvSpPr txBox="1"/>
            <p:nvPr/>
          </p:nvSpPr>
          <p:spPr>
            <a:xfrm>
              <a:off x="5281490" y="4743306"/>
              <a:ext cx="2161523" cy="464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PROTEOMICS DATA</a:t>
              </a:r>
            </a:p>
          </p:txBody>
        </p:sp>
        <p:grpSp>
          <p:nvGrpSpPr>
            <p:cNvPr id="2110" name="Group"/>
            <p:cNvGrpSpPr/>
            <p:nvPr/>
          </p:nvGrpSpPr>
          <p:grpSpPr>
            <a:xfrm>
              <a:off x="250955" y="6596171"/>
              <a:ext cx="3220509" cy="602622"/>
              <a:chOff x="0" y="0"/>
              <a:chExt cx="3220507" cy="602621"/>
            </a:xfrm>
          </p:grpSpPr>
          <p:sp>
            <p:nvSpPr>
              <p:cNvPr id="2066" name="Line"/>
              <p:cNvSpPr/>
              <p:nvPr/>
            </p:nvSpPr>
            <p:spPr>
              <a:xfrm>
                <a:off x="0" y="556150"/>
                <a:ext cx="3220508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60064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8" name="Rectangle"/>
              <p:cNvSpPr/>
              <p:nvPr/>
            </p:nvSpPr>
            <p:spPr>
              <a:xfrm>
                <a:off x="307207" y="353497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9" name="Rectangle"/>
              <p:cNvSpPr/>
              <p:nvPr/>
            </p:nvSpPr>
            <p:spPr>
              <a:xfrm>
                <a:off x="137409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0" name="Rectangle"/>
              <p:cNvSpPr/>
              <p:nvPr/>
            </p:nvSpPr>
            <p:spPr>
              <a:xfrm>
                <a:off x="437413" y="236611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1" name="Rectangle"/>
              <p:cNvSpPr/>
              <p:nvPr/>
            </p:nvSpPr>
            <p:spPr>
              <a:xfrm>
                <a:off x="1594333" y="35940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2" name="Rectangle"/>
              <p:cNvSpPr/>
              <p:nvPr/>
            </p:nvSpPr>
            <p:spPr>
              <a:xfrm>
                <a:off x="1853378" y="12191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3" name="Rectangle"/>
              <p:cNvSpPr/>
              <p:nvPr/>
            </p:nvSpPr>
            <p:spPr>
              <a:xfrm>
                <a:off x="3055887" y="355580"/>
                <a:ext cx="94144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840460" y="239690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5" name="Rectangle"/>
              <p:cNvSpPr/>
              <p:nvPr/>
            </p:nvSpPr>
            <p:spPr>
              <a:xfrm>
                <a:off x="2622617" y="355580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6" name="Rectangle"/>
              <p:cNvSpPr/>
              <p:nvPr/>
            </p:nvSpPr>
            <p:spPr>
              <a:xfrm>
                <a:off x="2483828" y="23969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7" name="Rectangle"/>
              <p:cNvSpPr/>
              <p:nvPr/>
            </p:nvSpPr>
            <p:spPr>
              <a:xfrm>
                <a:off x="2824695" y="118414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8" name="Rectangle"/>
              <p:cNvSpPr/>
              <p:nvPr/>
            </p:nvSpPr>
            <p:spPr>
              <a:xfrm>
                <a:off x="1511721" y="123293"/>
                <a:ext cx="94915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9" name="Rectangle"/>
              <p:cNvSpPr/>
              <p:nvPr/>
            </p:nvSpPr>
            <p:spPr>
              <a:xfrm>
                <a:off x="147526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0" name="Rectangle"/>
              <p:cNvSpPr/>
              <p:nvPr/>
            </p:nvSpPr>
            <p:spPr>
              <a:xfrm>
                <a:off x="60064" y="501286"/>
                <a:ext cx="569847" cy="9870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1275865" y="504937"/>
                <a:ext cx="70146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2" name="Rectangle"/>
              <p:cNvSpPr/>
              <p:nvPr/>
            </p:nvSpPr>
            <p:spPr>
              <a:xfrm>
                <a:off x="2485331" y="509678"/>
                <a:ext cx="664678" cy="92944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3" name="Rectangle"/>
              <p:cNvSpPr/>
              <p:nvPr/>
            </p:nvSpPr>
            <p:spPr>
              <a:xfrm>
                <a:off x="2540373" y="12583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4" name="Rectangle"/>
              <p:cNvSpPr/>
              <p:nvPr/>
            </p:nvSpPr>
            <p:spPr>
              <a:xfrm>
                <a:off x="1812425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5" name="Rectangle"/>
              <p:cNvSpPr/>
              <p:nvPr/>
            </p:nvSpPr>
            <p:spPr>
              <a:xfrm>
                <a:off x="1622254" y="380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6" name="Rectangle"/>
              <p:cNvSpPr/>
              <p:nvPr/>
            </p:nvSpPr>
            <p:spPr>
              <a:xfrm>
                <a:off x="1828458" y="359456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7" name="Rectangle"/>
              <p:cNvSpPr/>
              <p:nvPr/>
            </p:nvSpPr>
            <p:spPr>
              <a:xfrm>
                <a:off x="1680336" y="237078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8" name="Line"/>
              <p:cNvSpPr/>
              <p:nvPr/>
            </p:nvSpPr>
            <p:spPr>
              <a:xfrm flipV="1">
                <a:off x="667957" y="290407"/>
                <a:ext cx="223238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9" name="Line"/>
              <p:cNvSpPr/>
              <p:nvPr/>
            </p:nvSpPr>
            <p:spPr>
              <a:xfrm flipH="1" flipV="1">
                <a:off x="890439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2012680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1" name="Line"/>
              <p:cNvSpPr/>
              <p:nvPr/>
            </p:nvSpPr>
            <p:spPr>
              <a:xfrm flipH="1" flipV="1">
                <a:off x="2235163" y="290407"/>
                <a:ext cx="223239" cy="105620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2" name="Rectangle"/>
              <p:cNvSpPr/>
              <p:nvPr/>
            </p:nvSpPr>
            <p:spPr>
              <a:xfrm>
                <a:off x="317621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3" name="Rectangle"/>
              <p:cNvSpPr/>
              <p:nvPr/>
            </p:nvSpPr>
            <p:spPr>
              <a:xfrm>
                <a:off x="181523" y="355983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4" name="Rectangle"/>
              <p:cNvSpPr/>
              <p:nvPr/>
            </p:nvSpPr>
            <p:spPr>
              <a:xfrm>
                <a:off x="422177" y="359768"/>
                <a:ext cx="94144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536997" y="359408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1320642" y="359408"/>
                <a:ext cx="93530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436787" y="359408"/>
                <a:ext cx="93531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8" name="Rectangle"/>
              <p:cNvSpPr/>
              <p:nvPr/>
            </p:nvSpPr>
            <p:spPr>
              <a:xfrm>
                <a:off x="1726582" y="355983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9" name="Rectangle"/>
              <p:cNvSpPr/>
              <p:nvPr/>
            </p:nvSpPr>
            <p:spPr>
              <a:xfrm>
                <a:off x="1372770" y="23964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0" name="Rectangle"/>
              <p:cNvSpPr/>
              <p:nvPr/>
            </p:nvSpPr>
            <p:spPr>
              <a:xfrm>
                <a:off x="1631304" y="121918"/>
                <a:ext cx="94916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1" name="Rectangle"/>
              <p:cNvSpPr/>
              <p:nvPr/>
            </p:nvSpPr>
            <p:spPr>
              <a:xfrm>
                <a:off x="1371887" y="912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2" name="Rectangle"/>
              <p:cNvSpPr/>
              <p:nvPr/>
            </p:nvSpPr>
            <p:spPr>
              <a:xfrm>
                <a:off x="1477720" y="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3" name="Rectangle"/>
              <p:cNvSpPr/>
              <p:nvPr/>
            </p:nvSpPr>
            <p:spPr>
              <a:xfrm>
                <a:off x="1798941" y="10222"/>
                <a:ext cx="94143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4" name="Rectangle"/>
              <p:cNvSpPr/>
              <p:nvPr/>
            </p:nvSpPr>
            <p:spPr>
              <a:xfrm>
                <a:off x="2684906" y="117560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5" name="Rectangle"/>
              <p:cNvSpPr/>
              <p:nvPr/>
            </p:nvSpPr>
            <p:spPr>
              <a:xfrm>
                <a:off x="2951089" y="236611"/>
                <a:ext cx="94143" cy="68509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6" name="Rectangle"/>
              <p:cNvSpPr/>
              <p:nvPr/>
            </p:nvSpPr>
            <p:spPr>
              <a:xfrm>
                <a:off x="2766490" y="359006"/>
                <a:ext cx="94143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7" name="Rectangle"/>
              <p:cNvSpPr/>
              <p:nvPr/>
            </p:nvSpPr>
            <p:spPr>
              <a:xfrm>
                <a:off x="2951089" y="355580"/>
                <a:ext cx="94143" cy="64341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8" name="Rectangle"/>
              <p:cNvSpPr/>
              <p:nvPr/>
            </p:nvSpPr>
            <p:spPr>
              <a:xfrm>
                <a:off x="2662144" y="239239"/>
                <a:ext cx="94144" cy="69313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1353843" y="121091"/>
                <a:ext cx="94144" cy="68508"/>
              </a:xfrm>
              <a:prstGeom prst="rect">
                <a:avLst/>
              </a:prstGeom>
              <a:solidFill>
                <a:srgbClr val="738D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80" name="Group"/>
            <p:cNvGrpSpPr/>
            <p:nvPr/>
          </p:nvGrpSpPr>
          <p:grpSpPr>
            <a:xfrm>
              <a:off x="1204429" y="5503452"/>
              <a:ext cx="3220509" cy="886722"/>
              <a:chOff x="0" y="0"/>
              <a:chExt cx="3220507" cy="886721"/>
            </a:xfrm>
          </p:grpSpPr>
          <p:sp>
            <p:nvSpPr>
              <p:cNvPr id="2111" name="Line"/>
              <p:cNvSpPr/>
              <p:nvPr/>
            </p:nvSpPr>
            <p:spPr>
              <a:xfrm>
                <a:off x="-1" y="841207"/>
                <a:ext cx="3220509" cy="1"/>
              </a:xfrm>
              <a:prstGeom prst="line">
                <a:avLst/>
              </a:prstGeom>
              <a:noFill/>
              <a:ln w="635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2" name="Rectangle"/>
              <p:cNvSpPr/>
              <p:nvPr/>
            </p:nvSpPr>
            <p:spPr>
              <a:xfrm>
                <a:off x="60064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3" name="Rectangle"/>
              <p:cNvSpPr/>
              <p:nvPr/>
            </p:nvSpPr>
            <p:spPr>
              <a:xfrm>
                <a:off x="307207" y="64272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4" name="Rectangle"/>
              <p:cNvSpPr/>
              <p:nvPr/>
            </p:nvSpPr>
            <p:spPr>
              <a:xfrm>
                <a:off x="137409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5" name="Rectangle"/>
              <p:cNvSpPr/>
              <p:nvPr/>
            </p:nvSpPr>
            <p:spPr>
              <a:xfrm>
                <a:off x="437413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6" name="Rectangle"/>
              <p:cNvSpPr/>
              <p:nvPr/>
            </p:nvSpPr>
            <p:spPr>
              <a:xfrm>
                <a:off x="478492" y="417265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7" name="Rectangle"/>
              <p:cNvSpPr/>
              <p:nvPr/>
            </p:nvSpPr>
            <p:spPr>
              <a:xfrm>
                <a:off x="290580" y="41197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8" name="Rectangle"/>
              <p:cNvSpPr/>
              <p:nvPr/>
            </p:nvSpPr>
            <p:spPr>
              <a:xfrm>
                <a:off x="114981" y="297219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9" name="Rectangle"/>
              <p:cNvSpPr/>
              <p:nvPr/>
            </p:nvSpPr>
            <p:spPr>
              <a:xfrm>
                <a:off x="364488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0" name="Rectangle"/>
              <p:cNvSpPr/>
              <p:nvPr/>
            </p:nvSpPr>
            <p:spPr>
              <a:xfrm>
                <a:off x="1169225" y="643305"/>
                <a:ext cx="93530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1" name="Rectangle"/>
              <p:cNvSpPr/>
              <p:nvPr/>
            </p:nvSpPr>
            <p:spPr>
              <a:xfrm>
                <a:off x="1594333" y="648517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2" name="Rectangle"/>
              <p:cNvSpPr/>
              <p:nvPr/>
            </p:nvSpPr>
            <p:spPr>
              <a:xfrm>
                <a:off x="93314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3" name="Rectangle"/>
              <p:cNvSpPr/>
              <p:nvPr/>
            </p:nvSpPr>
            <p:spPr>
              <a:xfrm>
                <a:off x="1251435" y="417265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4" name="Rectangle"/>
              <p:cNvSpPr/>
              <p:nvPr/>
            </p:nvSpPr>
            <p:spPr>
              <a:xfrm>
                <a:off x="1853378" y="415919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5" name="Rectangle"/>
              <p:cNvSpPr/>
              <p:nvPr/>
            </p:nvSpPr>
            <p:spPr>
              <a:xfrm>
                <a:off x="3055887" y="644769"/>
                <a:ext cx="94144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6" name="Rectangle"/>
              <p:cNvSpPr/>
              <p:nvPr/>
            </p:nvSpPr>
            <p:spPr>
              <a:xfrm>
                <a:off x="2840460" y="531266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7" name="Rectangle"/>
              <p:cNvSpPr/>
              <p:nvPr/>
            </p:nvSpPr>
            <p:spPr>
              <a:xfrm>
                <a:off x="2622617" y="644769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8" name="Rectangle"/>
              <p:cNvSpPr/>
              <p:nvPr/>
            </p:nvSpPr>
            <p:spPr>
              <a:xfrm>
                <a:off x="2918029" y="296512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9" name="Rectangle"/>
              <p:cNvSpPr/>
              <p:nvPr/>
            </p:nvSpPr>
            <p:spPr>
              <a:xfrm>
                <a:off x="2483828" y="53126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0" name="Rectangle"/>
              <p:cNvSpPr/>
              <p:nvPr/>
            </p:nvSpPr>
            <p:spPr>
              <a:xfrm>
                <a:off x="2562550" y="411974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1" name="Rectangle"/>
              <p:cNvSpPr/>
              <p:nvPr/>
            </p:nvSpPr>
            <p:spPr>
              <a:xfrm>
                <a:off x="2824695" y="412488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2" name="Rectangle"/>
              <p:cNvSpPr/>
              <p:nvPr/>
            </p:nvSpPr>
            <p:spPr>
              <a:xfrm>
                <a:off x="1141023" y="531266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3" name="Rectangle"/>
              <p:cNvSpPr/>
              <p:nvPr/>
            </p:nvSpPr>
            <p:spPr>
              <a:xfrm>
                <a:off x="1511721" y="417265"/>
                <a:ext cx="94915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4" name="Rectangle"/>
              <p:cNvSpPr/>
              <p:nvPr/>
            </p:nvSpPr>
            <p:spPr>
              <a:xfrm>
                <a:off x="1475265" y="531218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5" name="Rectangle"/>
              <p:cNvSpPr/>
              <p:nvPr/>
            </p:nvSpPr>
            <p:spPr>
              <a:xfrm>
                <a:off x="60064" y="787473"/>
                <a:ext cx="569847" cy="96671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6" name="Rectangle"/>
              <p:cNvSpPr/>
              <p:nvPr/>
            </p:nvSpPr>
            <p:spPr>
              <a:xfrm>
                <a:off x="1141023" y="791049"/>
                <a:ext cx="836310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7" name="Rectangle"/>
              <p:cNvSpPr/>
              <p:nvPr/>
            </p:nvSpPr>
            <p:spPr>
              <a:xfrm>
                <a:off x="2485331" y="795692"/>
                <a:ext cx="664678" cy="91030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37455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8" name="Rectangle"/>
              <p:cNvSpPr/>
              <p:nvPr/>
            </p:nvSpPr>
            <p:spPr>
              <a:xfrm>
                <a:off x="3031505" y="416557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9" name="Rectangle"/>
              <p:cNvSpPr/>
              <p:nvPr/>
            </p:nvSpPr>
            <p:spPr>
              <a:xfrm>
                <a:off x="1812426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0" name="Rectangle"/>
              <p:cNvSpPr/>
              <p:nvPr/>
            </p:nvSpPr>
            <p:spPr>
              <a:xfrm>
                <a:off x="290580" y="182567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1" name="Rectangle"/>
              <p:cNvSpPr/>
              <p:nvPr/>
            </p:nvSpPr>
            <p:spPr>
              <a:xfrm>
                <a:off x="1622254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2" name="Rectangle"/>
              <p:cNvSpPr/>
              <p:nvPr/>
            </p:nvSpPr>
            <p:spPr>
              <a:xfrm>
                <a:off x="1828458" y="648565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3" name="Rectangle"/>
              <p:cNvSpPr/>
              <p:nvPr/>
            </p:nvSpPr>
            <p:spPr>
              <a:xfrm>
                <a:off x="1680336" y="52870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4" name="Rectangle"/>
              <p:cNvSpPr/>
              <p:nvPr/>
            </p:nvSpPr>
            <p:spPr>
              <a:xfrm>
                <a:off x="439647" y="69064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5" name="Rectangle"/>
              <p:cNvSpPr/>
              <p:nvPr/>
            </p:nvSpPr>
            <p:spPr>
              <a:xfrm>
                <a:off x="188523" y="69064"/>
                <a:ext cx="93359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667011" y="587"/>
                <a:ext cx="896932" cy="262057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669896" y="344729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8" name="Line"/>
              <p:cNvSpPr/>
              <p:nvPr/>
            </p:nvSpPr>
            <p:spPr>
              <a:xfrm flipH="1" flipV="1">
                <a:off x="892379" y="344729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667957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0" name="Line"/>
              <p:cNvSpPr/>
              <p:nvPr/>
            </p:nvSpPr>
            <p:spPr>
              <a:xfrm flipH="1" flipV="1">
                <a:off x="890440" y="580937"/>
                <a:ext cx="223238" cy="103445"/>
              </a:xfrm>
              <a:prstGeom prst="line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2012680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2" name="Line"/>
              <p:cNvSpPr/>
              <p:nvPr/>
            </p:nvSpPr>
            <p:spPr>
              <a:xfrm flipH="1" flipV="1">
                <a:off x="2235163" y="580937"/>
                <a:ext cx="223239" cy="103445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3" name="Rectangle"/>
              <p:cNvSpPr/>
              <p:nvPr/>
            </p:nvSpPr>
            <p:spPr>
              <a:xfrm>
                <a:off x="2526303" y="298430"/>
                <a:ext cx="94143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4" name="Rectangle"/>
              <p:cNvSpPr/>
              <p:nvPr/>
            </p:nvSpPr>
            <p:spPr>
              <a:xfrm>
                <a:off x="303344" y="6906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5" name="Rectangle"/>
              <p:cNvSpPr/>
              <p:nvPr/>
            </p:nvSpPr>
            <p:spPr>
              <a:xfrm>
                <a:off x="409503" y="182567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6" name="Rectangle"/>
              <p:cNvSpPr/>
              <p:nvPr/>
            </p:nvSpPr>
            <p:spPr>
              <a:xfrm>
                <a:off x="518561" y="30023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7" name="Rectangle"/>
              <p:cNvSpPr/>
              <p:nvPr/>
            </p:nvSpPr>
            <p:spPr>
              <a:xfrm>
                <a:off x="254064" y="29536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8" name="Rectangle"/>
              <p:cNvSpPr/>
              <p:nvPr/>
            </p:nvSpPr>
            <p:spPr>
              <a:xfrm>
                <a:off x="162964" y="40984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9" name="Rectangle"/>
              <p:cNvSpPr/>
              <p:nvPr/>
            </p:nvSpPr>
            <p:spPr>
              <a:xfrm>
                <a:off x="317621" y="528250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0" name="Rectangle"/>
              <p:cNvSpPr/>
              <p:nvPr/>
            </p:nvSpPr>
            <p:spPr>
              <a:xfrm>
                <a:off x="537147" y="52825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181523" y="645163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2" name="Rectangle"/>
              <p:cNvSpPr/>
              <p:nvPr/>
            </p:nvSpPr>
            <p:spPr>
              <a:xfrm>
                <a:off x="422177" y="648870"/>
                <a:ext cx="94144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3" name="Rectangle"/>
              <p:cNvSpPr/>
              <p:nvPr/>
            </p:nvSpPr>
            <p:spPr>
              <a:xfrm>
                <a:off x="536997" y="648517"/>
                <a:ext cx="94143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4" name="Rectangle"/>
              <p:cNvSpPr/>
              <p:nvPr/>
            </p:nvSpPr>
            <p:spPr>
              <a:xfrm>
                <a:off x="1320642" y="648517"/>
                <a:ext cx="93530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5" name="Rectangle"/>
              <p:cNvSpPr/>
              <p:nvPr/>
            </p:nvSpPr>
            <p:spPr>
              <a:xfrm>
                <a:off x="1436787" y="648517"/>
                <a:ext cx="93531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6" name="Rectangle"/>
              <p:cNvSpPr/>
              <p:nvPr/>
            </p:nvSpPr>
            <p:spPr>
              <a:xfrm>
                <a:off x="1726582" y="645163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7" name="Rectangle"/>
              <p:cNvSpPr/>
              <p:nvPr/>
            </p:nvSpPr>
            <p:spPr>
              <a:xfrm>
                <a:off x="1372771" y="531218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8" name="Rectangle"/>
              <p:cNvSpPr/>
              <p:nvPr/>
            </p:nvSpPr>
            <p:spPr>
              <a:xfrm>
                <a:off x="1631304" y="415919"/>
                <a:ext cx="94916" cy="67098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9" name="Rectangle"/>
              <p:cNvSpPr/>
              <p:nvPr/>
            </p:nvSpPr>
            <p:spPr>
              <a:xfrm>
                <a:off x="1371887" y="297406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0" name="Rectangle"/>
              <p:cNvSpPr/>
              <p:nvPr/>
            </p:nvSpPr>
            <p:spPr>
              <a:xfrm>
                <a:off x="1477720" y="296512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1" name="Rectangle"/>
              <p:cNvSpPr/>
              <p:nvPr/>
            </p:nvSpPr>
            <p:spPr>
              <a:xfrm>
                <a:off x="1798941" y="306524"/>
                <a:ext cx="94144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2" name="Rectangle"/>
              <p:cNvSpPr/>
              <p:nvPr/>
            </p:nvSpPr>
            <p:spPr>
              <a:xfrm>
                <a:off x="1205823" y="296512"/>
                <a:ext cx="94143" cy="67097"/>
              </a:xfrm>
              <a:prstGeom prst="rect">
                <a:avLst/>
              </a:prstGeom>
              <a:solidFill>
                <a:srgbClr val="81A4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3" name="Rectangle"/>
              <p:cNvSpPr/>
              <p:nvPr/>
            </p:nvSpPr>
            <p:spPr>
              <a:xfrm>
                <a:off x="2719716" y="289576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4" name="Rectangle"/>
              <p:cNvSpPr/>
              <p:nvPr/>
            </p:nvSpPr>
            <p:spPr>
              <a:xfrm>
                <a:off x="2684906" y="411651"/>
                <a:ext cx="94144" cy="67097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5" name="Rectangle"/>
              <p:cNvSpPr/>
              <p:nvPr/>
            </p:nvSpPr>
            <p:spPr>
              <a:xfrm>
                <a:off x="2951089" y="528250"/>
                <a:ext cx="94143" cy="67098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6" name="Rectangle"/>
              <p:cNvSpPr/>
              <p:nvPr/>
            </p:nvSpPr>
            <p:spPr>
              <a:xfrm>
                <a:off x="2766490" y="648124"/>
                <a:ext cx="94143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7" name="Rectangle"/>
              <p:cNvSpPr/>
              <p:nvPr/>
            </p:nvSpPr>
            <p:spPr>
              <a:xfrm>
                <a:off x="2951089" y="644769"/>
                <a:ext cx="94143" cy="6301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8" name="Rectangle"/>
              <p:cNvSpPr/>
              <p:nvPr/>
            </p:nvSpPr>
            <p:spPr>
              <a:xfrm>
                <a:off x="2662144" y="530824"/>
                <a:ext cx="94144" cy="67885"/>
              </a:xfrm>
              <a:prstGeom prst="rect">
                <a:avLst/>
              </a:prstGeom>
              <a:solidFill>
                <a:srgbClr val="7FA2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9" name="Line"/>
              <p:cNvSpPr/>
              <p:nvPr/>
            </p:nvSpPr>
            <p:spPr>
              <a:xfrm flipH="1" flipV="1">
                <a:off x="1564029" y="0"/>
                <a:ext cx="894187" cy="263231"/>
              </a:xfrm>
              <a:prstGeom prst="line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1" name="RNA SEQ DATA"/>
            <p:cNvSpPr txBox="1"/>
            <p:nvPr/>
          </p:nvSpPr>
          <p:spPr>
            <a:xfrm>
              <a:off x="1228981" y="4743306"/>
              <a:ext cx="2404612" cy="47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2400" b="1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RNA SEQ DATA</a:t>
              </a:r>
            </a:p>
          </p:txBody>
        </p:sp>
        <p:sp>
          <p:nvSpPr>
            <p:cNvPr id="2182" name="Line"/>
            <p:cNvSpPr/>
            <p:nvPr/>
          </p:nvSpPr>
          <p:spPr>
            <a:xfrm>
              <a:off x="19035" y="4590847"/>
              <a:ext cx="7832374" cy="1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Line"/>
            <p:cNvSpPr/>
            <p:nvPr/>
          </p:nvSpPr>
          <p:spPr>
            <a:xfrm flipH="1">
              <a:off x="4809854" y="4574698"/>
              <a:ext cx="1" cy="2841122"/>
            </a:xfrm>
            <a:prstGeom prst="line">
              <a:avLst/>
            </a:prstGeom>
            <a:noFill/>
            <a:ln w="381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1161610" y="4579240"/>
            <a:ext cx="11403599" cy="8667664"/>
            <a:chOff x="0" y="0"/>
            <a:chExt cx="11403597" cy="8667662"/>
          </a:xfrm>
        </p:grpSpPr>
        <p:sp>
          <p:nvSpPr>
            <p:cNvPr id="2185" name="Rounded Rectangle"/>
            <p:cNvSpPr/>
            <p:nvPr/>
          </p:nvSpPr>
          <p:spPr>
            <a:xfrm>
              <a:off x="0" y="0"/>
              <a:ext cx="11403597" cy="812260"/>
            </a:xfrm>
            <a:prstGeom prst="roundRect">
              <a:avLst>
                <a:gd name="adj" fmla="val 23453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6" name="BIOINFORMATIC ANALYSIS"/>
            <p:cNvSpPr txBox="1"/>
            <p:nvPr/>
          </p:nvSpPr>
          <p:spPr>
            <a:xfrm>
              <a:off x="3197618" y="126729"/>
              <a:ext cx="694782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BIOINFORMATIC ANALYSIS</a:t>
              </a:r>
            </a:p>
          </p:txBody>
        </p:sp>
        <p:grpSp>
          <p:nvGrpSpPr>
            <p:cNvPr id="2291" name="Group"/>
            <p:cNvGrpSpPr/>
            <p:nvPr/>
          </p:nvGrpSpPr>
          <p:grpSpPr>
            <a:xfrm>
              <a:off x="33829" y="1154231"/>
              <a:ext cx="11314495" cy="7513431"/>
              <a:chOff x="0" y="0"/>
              <a:chExt cx="11314494" cy="7513430"/>
            </a:xfrm>
          </p:grpSpPr>
          <p:pic>
            <p:nvPicPr>
              <p:cNvPr id="2187" name="NaiURzB.png" descr="NaiURzB.png"/>
              <p:cNvPicPr>
                <a:picLocks noChangeAspect="1"/>
              </p:cNvPicPr>
              <p:nvPr/>
            </p:nvPicPr>
            <p:blipFill>
              <a:blip r:embed="rId4"/>
              <a:srcRect l="10791" t="6189" r="10791" b="9907"/>
              <a:stretch>
                <a:fillRect/>
              </a:stretch>
            </p:blipFill>
            <p:spPr>
              <a:xfrm>
                <a:off x="1090426" y="1406935"/>
                <a:ext cx="2507479" cy="1979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8" name="DIMENSIONALITY REDUCTION"/>
              <p:cNvSpPr txBox="1"/>
              <p:nvPr/>
            </p:nvSpPr>
            <p:spPr>
              <a:xfrm>
                <a:off x="0" y="0"/>
                <a:ext cx="4688309" cy="516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DIMENSIONALITY REDUCTION</a:t>
                </a:r>
              </a:p>
            </p:txBody>
          </p:sp>
          <p:sp>
            <p:nvSpPr>
              <p:cNvPr id="2189" name="CLUSTERING"/>
              <p:cNvSpPr txBox="1"/>
              <p:nvPr/>
            </p:nvSpPr>
            <p:spPr>
              <a:xfrm>
                <a:off x="6089806" y="26823"/>
                <a:ext cx="2104667" cy="463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140000"/>
                  </a:lnSpc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CLUSTERING</a:t>
                </a:r>
              </a:p>
            </p:txBody>
          </p:sp>
          <p:grpSp>
            <p:nvGrpSpPr>
              <p:cNvPr id="2226" name="Group"/>
              <p:cNvGrpSpPr/>
              <p:nvPr/>
            </p:nvGrpSpPr>
            <p:grpSpPr>
              <a:xfrm rot="1320000">
                <a:off x="8566956" y="5285958"/>
                <a:ext cx="2069129" cy="1538959"/>
                <a:chOff x="0" y="0"/>
                <a:chExt cx="2069128" cy="1538958"/>
              </a:xfrm>
            </p:grpSpPr>
            <p:sp>
              <p:nvSpPr>
                <p:cNvPr id="2190" name="Line"/>
                <p:cNvSpPr/>
                <p:nvPr/>
              </p:nvSpPr>
              <p:spPr>
                <a:xfrm flipV="1">
                  <a:off x="81701" y="318208"/>
                  <a:ext cx="580136" cy="797154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1" name="Line"/>
                <p:cNvSpPr/>
                <p:nvPr/>
              </p:nvSpPr>
              <p:spPr>
                <a:xfrm flipH="1" flipV="1">
                  <a:off x="725166" y="306010"/>
                  <a:ext cx="592400" cy="258925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2" name="Line"/>
                <p:cNvSpPr/>
                <p:nvPr/>
              </p:nvSpPr>
              <p:spPr>
                <a:xfrm flipH="1" flipV="1">
                  <a:off x="684002" y="278360"/>
                  <a:ext cx="614300" cy="763812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3" name="Line"/>
                <p:cNvSpPr/>
                <p:nvPr/>
              </p:nvSpPr>
              <p:spPr>
                <a:xfrm flipV="1">
                  <a:off x="561718" y="285840"/>
                  <a:ext cx="116916" cy="65680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4" name="Line"/>
                <p:cNvSpPr/>
                <p:nvPr/>
              </p:nvSpPr>
              <p:spPr>
                <a:xfrm flipH="1" flipV="1">
                  <a:off x="688131" y="282262"/>
                  <a:ext cx="104597" cy="995298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5" name="Line"/>
                <p:cNvSpPr/>
                <p:nvPr/>
              </p:nvSpPr>
              <p:spPr>
                <a:xfrm flipH="1">
                  <a:off x="543728" y="539498"/>
                  <a:ext cx="894847" cy="386653"/>
                </a:xfrm>
                <a:prstGeom prst="line">
                  <a:avLst/>
                </a:prstGeom>
                <a:noFill/>
                <a:ln w="3175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6" name="Line"/>
                <p:cNvSpPr/>
                <p:nvPr/>
              </p:nvSpPr>
              <p:spPr>
                <a:xfrm flipH="1" flipV="1">
                  <a:off x="560305" y="893754"/>
                  <a:ext cx="204944" cy="482545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7" name="Line"/>
                <p:cNvSpPr/>
                <p:nvPr/>
              </p:nvSpPr>
              <p:spPr>
                <a:xfrm flipH="1">
                  <a:off x="747152" y="523899"/>
                  <a:ext cx="642958" cy="744797"/>
                </a:xfrm>
                <a:prstGeom prst="line">
                  <a:avLst/>
                </a:prstGeom>
                <a:noFill/>
                <a:ln w="381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8" name="Oval"/>
                <p:cNvSpPr/>
                <p:nvPr/>
              </p:nvSpPr>
              <p:spPr>
                <a:xfrm rot="21600000">
                  <a:off x="617466" y="203504"/>
                  <a:ext cx="142493" cy="147116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99" name="Line"/>
                <p:cNvSpPr/>
                <p:nvPr/>
              </p:nvSpPr>
              <p:spPr>
                <a:xfrm flipH="1">
                  <a:off x="744227" y="1048046"/>
                  <a:ext cx="554278" cy="25916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0" name="Line"/>
                <p:cNvSpPr/>
                <p:nvPr/>
              </p:nvSpPr>
              <p:spPr>
                <a:xfrm flipH="1" flipV="1">
                  <a:off x="112927" y="1135193"/>
                  <a:ext cx="555682" cy="151494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1" name="Circle"/>
                <p:cNvSpPr/>
                <p:nvPr/>
              </p:nvSpPr>
              <p:spPr>
                <a:xfrm rot="21600000">
                  <a:off x="642825" y="1203399"/>
                  <a:ext cx="222298" cy="22481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2" name="Line"/>
                <p:cNvSpPr/>
                <p:nvPr/>
              </p:nvSpPr>
              <p:spPr>
                <a:xfrm flipH="1" flipV="1">
                  <a:off x="1572099" y="44980"/>
                  <a:ext cx="288734" cy="30771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3" name="Line"/>
                <p:cNvSpPr/>
                <p:nvPr/>
              </p:nvSpPr>
              <p:spPr>
                <a:xfrm flipH="1" flipV="1">
                  <a:off x="1295657" y="1038444"/>
                  <a:ext cx="204679" cy="435362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4" name="Line"/>
                <p:cNvSpPr/>
                <p:nvPr/>
              </p:nvSpPr>
              <p:spPr>
                <a:xfrm flipV="1">
                  <a:off x="1423799" y="113594"/>
                  <a:ext cx="190535" cy="358730"/>
                </a:xfrm>
                <a:prstGeom prst="line">
                  <a:avLst/>
                </a:prstGeom>
                <a:noFill/>
                <a:ln w="38100" cap="flat">
                  <a:solidFill>
                    <a:srgbClr val="E7AC8C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5" name="Line"/>
                <p:cNvSpPr/>
                <p:nvPr/>
              </p:nvSpPr>
              <p:spPr>
                <a:xfrm flipH="1" flipV="1">
                  <a:off x="1656638" y="178513"/>
                  <a:ext cx="153187" cy="513918"/>
                </a:xfrm>
                <a:prstGeom prst="line">
                  <a:avLst/>
                </a:prstGeom>
                <a:noFill/>
                <a:ln w="190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6" name="Line"/>
                <p:cNvSpPr/>
                <p:nvPr/>
              </p:nvSpPr>
              <p:spPr>
                <a:xfrm flipH="1" flipV="1">
                  <a:off x="1583413" y="84758"/>
                  <a:ext cx="442130" cy="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7" name="Line"/>
                <p:cNvSpPr/>
                <p:nvPr/>
              </p:nvSpPr>
              <p:spPr>
                <a:xfrm flipH="1">
                  <a:off x="1452796" y="1128347"/>
                  <a:ext cx="201018" cy="34052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8" name="Line"/>
                <p:cNvSpPr/>
                <p:nvPr/>
              </p:nvSpPr>
              <p:spPr>
                <a:xfrm flipH="1">
                  <a:off x="1456093" y="331901"/>
                  <a:ext cx="418767" cy="149866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09" name="Circle"/>
                <p:cNvSpPr/>
                <p:nvPr/>
              </p:nvSpPr>
              <p:spPr>
                <a:xfrm rot="21600000">
                  <a:off x="1508774" y="-1"/>
                  <a:ext cx="222299" cy="22481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36384A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0" name="Line"/>
                <p:cNvSpPr/>
                <p:nvPr/>
              </p:nvSpPr>
              <p:spPr>
                <a:xfrm flipH="1" flipV="1">
                  <a:off x="1419675" y="509439"/>
                  <a:ext cx="400496" cy="209603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1" name="Oval"/>
                <p:cNvSpPr/>
                <p:nvPr/>
              </p:nvSpPr>
              <p:spPr>
                <a:xfrm rot="21600000">
                  <a:off x="1265375" y="386095"/>
                  <a:ext cx="265243" cy="277144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2" name="Line"/>
                <p:cNvSpPr/>
                <p:nvPr/>
              </p:nvSpPr>
              <p:spPr>
                <a:xfrm flipH="1">
                  <a:off x="1862668" y="80271"/>
                  <a:ext cx="142845" cy="27798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3" name="Oval"/>
                <p:cNvSpPr/>
                <p:nvPr/>
              </p:nvSpPr>
              <p:spPr>
                <a:xfrm rot="21600000">
                  <a:off x="1806575" y="278627"/>
                  <a:ext cx="142492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4" name="Circle"/>
                <p:cNvSpPr/>
                <p:nvPr/>
              </p:nvSpPr>
              <p:spPr>
                <a:xfrm rot="21600000">
                  <a:off x="1945635" y="12412"/>
                  <a:ext cx="123494" cy="127501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5" name="Circle"/>
                <p:cNvSpPr/>
                <p:nvPr/>
              </p:nvSpPr>
              <p:spPr>
                <a:xfrm rot="21600000">
                  <a:off x="1231792" y="994169"/>
                  <a:ext cx="123494" cy="127500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>
                  <a:off x="1656577" y="1097444"/>
                  <a:ext cx="274028" cy="292039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7" name="Line"/>
                <p:cNvSpPr/>
                <p:nvPr/>
              </p:nvSpPr>
              <p:spPr>
                <a:xfrm flipV="1">
                  <a:off x="1488732" y="1362986"/>
                  <a:ext cx="455468" cy="86570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8" name="Oval"/>
                <p:cNvSpPr/>
                <p:nvPr/>
              </p:nvSpPr>
              <p:spPr>
                <a:xfrm rot="21600000">
                  <a:off x="1862844" y="1302162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19" name="Oval"/>
                <p:cNvSpPr/>
                <p:nvPr/>
              </p:nvSpPr>
              <p:spPr>
                <a:xfrm rot="21600000">
                  <a:off x="1404183" y="1368550"/>
                  <a:ext cx="157014" cy="170408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0" name="Line"/>
                <p:cNvSpPr/>
                <p:nvPr/>
              </p:nvSpPr>
              <p:spPr>
                <a:xfrm flipV="1">
                  <a:off x="1666842" y="743733"/>
                  <a:ext cx="150193" cy="360391"/>
                </a:xfrm>
                <a:prstGeom prst="line">
                  <a:avLst/>
                </a:prstGeom>
                <a:noFill/>
                <a:ln w="2540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1" name="Oval"/>
                <p:cNvSpPr/>
                <p:nvPr/>
              </p:nvSpPr>
              <p:spPr>
                <a:xfrm rot="21600000">
                  <a:off x="1740772" y="651510"/>
                  <a:ext cx="142493" cy="147116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2" name="Oval"/>
                <p:cNvSpPr/>
                <p:nvPr/>
              </p:nvSpPr>
              <p:spPr>
                <a:xfrm rot="21600000">
                  <a:off x="1625146" y="1061469"/>
                  <a:ext cx="80661" cy="85963"/>
                </a:xfrm>
                <a:prstGeom prst="ellipse">
                  <a:avLst/>
                </a:prstGeom>
                <a:solidFill>
                  <a:srgbClr val="415969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H="1">
                  <a:off x="56963" y="911271"/>
                  <a:ext cx="527143" cy="255790"/>
                </a:xfrm>
                <a:prstGeom prst="line">
                  <a:avLst/>
                </a:prstGeom>
                <a:noFill/>
                <a:ln w="31750" cap="flat">
                  <a:solidFill>
                    <a:srgbClr val="525067"/>
                  </a:solidFill>
                  <a:prstDash val="solid"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4" name="Oval"/>
                <p:cNvSpPr/>
                <p:nvPr/>
              </p:nvSpPr>
              <p:spPr>
                <a:xfrm rot="21600000">
                  <a:off x="-1" y="1061469"/>
                  <a:ext cx="142493" cy="147115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25" name="Oval"/>
                <p:cNvSpPr/>
                <p:nvPr/>
              </p:nvSpPr>
              <p:spPr>
                <a:xfrm rot="21600000">
                  <a:off x="486874" y="820470"/>
                  <a:ext cx="157014" cy="170409"/>
                </a:xfrm>
                <a:prstGeom prst="ellipse">
                  <a:avLst/>
                </a:prstGeom>
                <a:solidFill>
                  <a:srgbClr val="7FA287"/>
                </a:solidFill>
                <a:ln w="12700" cap="flat">
                  <a:noFill/>
                  <a:miter lim="400000"/>
                </a:ln>
                <a:effectLst>
                  <a:outerShdw blurRad="101600" dist="50800" dir="5400000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283" name="Group"/>
              <p:cNvGrpSpPr/>
              <p:nvPr/>
            </p:nvGrpSpPr>
            <p:grpSpPr>
              <a:xfrm>
                <a:off x="3594699" y="5192935"/>
                <a:ext cx="1997407" cy="1807737"/>
                <a:chOff x="0" y="0"/>
                <a:chExt cx="1997405" cy="1807736"/>
              </a:xfrm>
            </p:grpSpPr>
            <p:grpSp>
              <p:nvGrpSpPr>
                <p:cNvPr id="2240" name="Group"/>
                <p:cNvGrpSpPr/>
                <p:nvPr/>
              </p:nvGrpSpPr>
              <p:grpSpPr>
                <a:xfrm>
                  <a:off x="928534" y="1145855"/>
                  <a:ext cx="979347" cy="661882"/>
                  <a:chOff x="0" y="0"/>
                  <a:chExt cx="979345" cy="661880"/>
                </a:xfrm>
              </p:grpSpPr>
              <p:sp>
                <p:nvSpPr>
                  <p:cNvPr id="2227" name="Circle"/>
                  <p:cNvSpPr/>
                  <p:nvPr/>
                </p:nvSpPr>
                <p:spPr>
                  <a:xfrm>
                    <a:off x="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8" name="Circle"/>
                  <p:cNvSpPr/>
                  <p:nvPr/>
                </p:nvSpPr>
                <p:spPr>
                  <a:xfrm>
                    <a:off x="263669" y="473545"/>
                    <a:ext cx="188337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9" name="Circle"/>
                  <p:cNvSpPr/>
                  <p:nvPr/>
                </p:nvSpPr>
                <p:spPr>
                  <a:xfrm>
                    <a:off x="527340" y="473545"/>
                    <a:ext cx="188336" cy="188336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2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3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4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5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6" name="Line"/>
                  <p:cNvSpPr/>
                  <p:nvPr/>
                </p:nvSpPr>
                <p:spPr>
                  <a:xfrm flipH="1" flipV="1">
                    <a:off x="525330" y="95458"/>
                    <a:ext cx="192355" cy="15576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39" name="Circle"/>
                  <p:cNvSpPr/>
                  <p:nvPr/>
                </p:nvSpPr>
                <p:spPr>
                  <a:xfrm>
                    <a:off x="791009" y="473545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54" name="Group"/>
                <p:cNvGrpSpPr/>
                <p:nvPr/>
              </p:nvGrpSpPr>
              <p:grpSpPr>
                <a:xfrm>
                  <a:off x="1018060" y="-1"/>
                  <a:ext cx="979346" cy="661883"/>
                  <a:chOff x="0" y="0"/>
                  <a:chExt cx="979345" cy="661881"/>
                </a:xfrm>
              </p:grpSpPr>
              <p:sp>
                <p:nvSpPr>
                  <p:cNvPr id="2241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2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3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4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5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6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7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 flipH="1" flipV="1">
                    <a:off x="222432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1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2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3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68" name="Group"/>
                <p:cNvGrpSpPr/>
                <p:nvPr/>
              </p:nvGrpSpPr>
              <p:grpSpPr>
                <a:xfrm>
                  <a:off x="513197" y="231537"/>
                  <a:ext cx="979347" cy="661882"/>
                  <a:chOff x="0" y="0"/>
                  <a:chExt cx="979345" cy="661881"/>
                </a:xfrm>
              </p:grpSpPr>
              <p:sp>
                <p:nvSpPr>
                  <p:cNvPr id="2255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6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7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8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59" name="Line"/>
                  <p:cNvSpPr/>
                  <p:nvPr/>
                </p:nvSpPr>
                <p:spPr>
                  <a:xfrm flipV="1">
                    <a:off x="263468" y="95458"/>
                    <a:ext cx="192354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0" name="Line"/>
                  <p:cNvSpPr/>
                  <p:nvPr/>
                </p:nvSpPr>
                <p:spPr>
                  <a:xfrm flipH="1" flipV="1">
                    <a:off x="747965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1" name="Line"/>
                  <p:cNvSpPr/>
                  <p:nvPr/>
                </p:nvSpPr>
                <p:spPr>
                  <a:xfrm flipV="1">
                    <a:off x="9409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621430" y="323556"/>
                    <a:ext cx="123758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 flipH="1" flipV="1">
                    <a:off x="222432" y="323556"/>
                    <a:ext cx="123757" cy="214354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H="1" flipV="1">
                    <a:off x="525330" y="95458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5" name="Circle"/>
                  <p:cNvSpPr/>
                  <p:nvPr/>
                </p:nvSpPr>
                <p:spPr>
                  <a:xfrm>
                    <a:off x="394764" y="0"/>
                    <a:ext cx="188337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6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67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82" name="Group"/>
                <p:cNvGrpSpPr/>
                <p:nvPr/>
              </p:nvGrpSpPr>
              <p:grpSpPr>
                <a:xfrm>
                  <a:off x="0" y="475243"/>
                  <a:ext cx="979346" cy="661882"/>
                  <a:chOff x="0" y="0"/>
                  <a:chExt cx="979345" cy="661881"/>
                </a:xfrm>
              </p:grpSpPr>
              <p:sp>
                <p:nvSpPr>
                  <p:cNvPr id="2269" name="Circle"/>
                  <p:cNvSpPr/>
                  <p:nvPr/>
                </p:nvSpPr>
                <p:spPr>
                  <a:xfrm>
                    <a:off x="0" y="473545"/>
                    <a:ext cx="188336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0" name="Circle"/>
                  <p:cNvSpPr/>
                  <p:nvPr/>
                </p:nvSpPr>
                <p:spPr>
                  <a:xfrm>
                    <a:off x="52733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1" name="Line"/>
                  <p:cNvSpPr/>
                  <p:nvPr/>
                </p:nvSpPr>
                <p:spPr>
                  <a:xfrm flipV="1">
                    <a:off x="280803" y="95458"/>
                    <a:ext cx="175019" cy="1750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2" name="Line"/>
                  <p:cNvSpPr/>
                  <p:nvPr/>
                </p:nvSpPr>
                <p:spPr>
                  <a:xfrm flipH="1" flipV="1">
                    <a:off x="747965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3" name="Line"/>
                  <p:cNvSpPr/>
                  <p:nvPr/>
                </p:nvSpPr>
                <p:spPr>
                  <a:xfrm flipV="1">
                    <a:off x="9409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4" name="Line"/>
                  <p:cNvSpPr/>
                  <p:nvPr/>
                </p:nvSpPr>
                <p:spPr>
                  <a:xfrm flipV="1">
                    <a:off x="621430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5" name="Line"/>
                  <p:cNvSpPr/>
                  <p:nvPr/>
                </p:nvSpPr>
                <p:spPr>
                  <a:xfrm flipH="1" flipV="1">
                    <a:off x="222432" y="323557"/>
                    <a:ext cx="123758" cy="21435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82A8BF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6" name="Line"/>
                  <p:cNvSpPr/>
                  <p:nvPr/>
                </p:nvSpPr>
                <p:spPr>
                  <a:xfrm flipH="1" flipV="1">
                    <a:off x="525330" y="95459"/>
                    <a:ext cx="192355" cy="15576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525067"/>
                    </a:solidFill>
                    <a:prstDash val="solid"/>
                    <a:miter lim="8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7" name="Circle"/>
                  <p:cNvSpPr/>
                  <p:nvPr/>
                </p:nvSpPr>
                <p:spPr>
                  <a:xfrm>
                    <a:off x="394764" y="0"/>
                    <a:ext cx="188336" cy="188336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8" name="Circle"/>
                  <p:cNvSpPr/>
                  <p:nvPr/>
                </p:nvSpPr>
                <p:spPr>
                  <a:xfrm>
                    <a:off x="646618" y="20987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79" name="Circle"/>
                  <p:cNvSpPr/>
                  <p:nvPr/>
                </p:nvSpPr>
                <p:spPr>
                  <a:xfrm>
                    <a:off x="791009" y="473545"/>
                    <a:ext cx="188337" cy="188337"/>
                  </a:xfrm>
                  <a:prstGeom prst="ellipse">
                    <a:avLst/>
                  </a:prstGeom>
                  <a:solidFill>
                    <a:srgbClr val="525067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0" name="Circle"/>
                  <p:cNvSpPr/>
                  <p:nvPr/>
                </p:nvSpPr>
                <p:spPr>
                  <a:xfrm>
                    <a:off x="131835" y="209875"/>
                    <a:ext cx="188336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81" name="Circle"/>
                  <p:cNvSpPr/>
                  <p:nvPr/>
                </p:nvSpPr>
                <p:spPr>
                  <a:xfrm>
                    <a:off x="263669" y="473545"/>
                    <a:ext cx="188337" cy="188337"/>
                  </a:xfrm>
                  <a:prstGeom prst="ellipse">
                    <a:avLst/>
                  </a:prstGeom>
                  <a:solidFill>
                    <a:srgbClr val="82A8BF"/>
                  </a:solidFill>
                  <a:ln w="12700" cap="flat">
                    <a:noFill/>
                    <a:miter lim="400000"/>
                  </a:ln>
                  <a:effectLst>
                    <a:outerShdw blurRad="101600" dist="50800" dir="5400000" rotWithShape="0">
                      <a:srgbClr val="000000">
                        <a:alpha val="2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400">
                      <a:defRPr sz="18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284" name="005-visualizing-dendrograms-cutree-1.png" descr="005-visualizing-dendrograms-cutree-1.png"/>
              <p:cNvPicPr>
                <a:picLocks noChangeAspect="1"/>
              </p:cNvPicPr>
              <p:nvPr/>
            </p:nvPicPr>
            <p:blipFill>
              <a:blip r:embed="rId5"/>
              <a:srcRect l="10919" t="9574" r="21851" b="17640"/>
              <a:stretch>
                <a:fillRect/>
              </a:stretch>
            </p:blipFill>
            <p:spPr>
              <a:xfrm>
                <a:off x="6023284" y="1297702"/>
                <a:ext cx="2190611" cy="1625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5" name="NETWORK ANALYSIS"/>
              <p:cNvSpPr txBox="1"/>
              <p:nvPr/>
            </p:nvSpPr>
            <p:spPr>
              <a:xfrm>
                <a:off x="8001861" y="4029680"/>
                <a:ext cx="3312634" cy="479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NETWORK ANALYSIS</a:t>
                </a:r>
              </a:p>
            </p:txBody>
          </p:sp>
          <p:sp>
            <p:nvSpPr>
              <p:cNvPr id="2286" name="Circle"/>
              <p:cNvSpPr/>
              <p:nvPr/>
            </p:nvSpPr>
            <p:spPr>
              <a:xfrm>
                <a:off x="5748982" y="858537"/>
                <a:ext cx="2786314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7" name="MACHINE LEARNING"/>
              <p:cNvSpPr txBox="1"/>
              <p:nvPr/>
            </p:nvSpPr>
            <p:spPr>
              <a:xfrm>
                <a:off x="3142429" y="3998757"/>
                <a:ext cx="3205177" cy="541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37455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MACHINE LEARNING</a:t>
                </a:r>
              </a:p>
            </p:txBody>
          </p:sp>
          <p:sp>
            <p:nvSpPr>
              <p:cNvPr id="2288" name="Circle"/>
              <p:cNvSpPr/>
              <p:nvPr/>
            </p:nvSpPr>
            <p:spPr>
              <a:xfrm>
                <a:off x="950977" y="858404"/>
                <a:ext cx="2786315" cy="2786314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9" name="Circle"/>
              <p:cNvSpPr/>
              <p:nvPr/>
            </p:nvSpPr>
            <p:spPr>
              <a:xfrm>
                <a:off x="3351860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0" name="Circle"/>
              <p:cNvSpPr/>
              <p:nvPr/>
            </p:nvSpPr>
            <p:spPr>
              <a:xfrm>
                <a:off x="8265021" y="4727116"/>
                <a:ext cx="2786314" cy="2786315"/>
              </a:xfrm>
              <a:prstGeom prst="ellipse">
                <a:avLst/>
              </a:prstGeom>
              <a:noFill/>
              <a:ln w="127000" cap="flat">
                <a:solidFill>
                  <a:srgbClr val="374556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93" name="Rounded Rectangle"/>
          <p:cNvSpPr/>
          <p:nvPr/>
        </p:nvSpPr>
        <p:spPr>
          <a:xfrm>
            <a:off x="1467607" y="4579240"/>
            <a:ext cx="7989119" cy="812260"/>
          </a:xfrm>
          <a:prstGeom prst="roundRect">
            <a:avLst>
              <a:gd name="adj" fmla="val 23453"/>
            </a:avLst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94" name="HIGH THROUGHPUT DATA"/>
          <p:cNvSpPr txBox="1"/>
          <p:nvPr/>
        </p:nvSpPr>
        <p:spPr>
          <a:xfrm>
            <a:off x="3064249" y="4705970"/>
            <a:ext cx="60527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HIGH THROUGHPUT DATA</a:t>
            </a:r>
          </a:p>
        </p:txBody>
      </p:sp>
      <p:sp>
        <p:nvSpPr>
          <p:cNvPr id="2295" name="36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3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2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629D-552B-AE97-16DD-1D86AC88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Rectangle">
            <a:extLst>
              <a:ext uri="{FF2B5EF4-FFF2-40B4-BE49-F238E27FC236}">
                <a16:creationId xmlns:a16="http://schemas.microsoft.com/office/drawing/2014/main" id="{439B78F3-4961-21E6-1021-64A66AEBCD2F}"/>
              </a:ext>
            </a:extLst>
          </p:cNvPr>
          <p:cNvSpPr/>
          <p:nvPr/>
        </p:nvSpPr>
        <p:spPr>
          <a:xfrm>
            <a:off x="17520549" y="-57430"/>
            <a:ext cx="6940820" cy="13830860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939" name="Group">
            <a:extLst>
              <a:ext uri="{FF2B5EF4-FFF2-40B4-BE49-F238E27FC236}">
                <a16:creationId xmlns:a16="http://schemas.microsoft.com/office/drawing/2014/main" id="{8323E3E2-0B5D-4C34-7134-00EAEF35770F}"/>
              </a:ext>
            </a:extLst>
          </p:cNvPr>
          <p:cNvGrpSpPr/>
          <p:nvPr/>
        </p:nvGrpSpPr>
        <p:grpSpPr>
          <a:xfrm>
            <a:off x="18323799" y="6247505"/>
            <a:ext cx="5330386" cy="2029391"/>
            <a:chOff x="0" y="-76200"/>
            <a:chExt cx="5330385" cy="2029390"/>
          </a:xfrm>
        </p:grpSpPr>
        <p:sp>
          <p:nvSpPr>
            <p:cNvPr id="1936" name="EXERCISE 5">
              <a:extLst>
                <a:ext uri="{FF2B5EF4-FFF2-40B4-BE49-F238E27FC236}">
                  <a16:creationId xmlns:a16="http://schemas.microsoft.com/office/drawing/2014/main" id="{666A2C59-D707-C953-424A-95CE1CA3C164}"/>
                </a:ext>
              </a:extLst>
            </p:cNvPr>
            <p:cNvSpPr txBox="1"/>
            <p:nvPr/>
          </p:nvSpPr>
          <p:spPr>
            <a:xfrm>
              <a:off x="0" y="405033"/>
              <a:ext cx="5330386" cy="154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EXERCISE </a:t>
              </a:r>
              <a:r>
                <a:rPr lang="da-DK" b="1" dirty="0"/>
                <a:t>5</a:t>
              </a:r>
              <a:endParaRPr b="1" dirty="0"/>
            </a:p>
          </p:txBody>
        </p:sp>
        <p:sp>
          <p:nvSpPr>
            <p:cNvPr id="1937" name="Statistics in R">
              <a:extLst>
                <a:ext uri="{FF2B5EF4-FFF2-40B4-BE49-F238E27FC236}">
                  <a16:creationId xmlns:a16="http://schemas.microsoft.com/office/drawing/2014/main" id="{01848A0F-E47C-024C-377E-719000DE6356}"/>
                </a:ext>
              </a:extLst>
            </p:cNvPr>
            <p:cNvSpPr txBox="1"/>
            <p:nvPr/>
          </p:nvSpPr>
          <p:spPr>
            <a:xfrm>
              <a:off x="1462211" y="-76200"/>
              <a:ext cx="3636519" cy="45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200" b="1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Statistics in R</a:t>
              </a:r>
            </a:p>
          </p:txBody>
        </p:sp>
        <p:sp>
          <p:nvSpPr>
            <p:cNvPr id="1938" name="Line">
              <a:extLst>
                <a:ext uri="{FF2B5EF4-FFF2-40B4-BE49-F238E27FC236}">
                  <a16:creationId xmlns:a16="http://schemas.microsoft.com/office/drawing/2014/main" id="{E19EB317-3A89-106E-6405-8F2DD417C82C}"/>
                </a:ext>
              </a:extLst>
            </p:cNvPr>
            <p:cNvSpPr/>
            <p:nvPr/>
          </p:nvSpPr>
          <p:spPr>
            <a:xfrm>
              <a:off x="859993" y="149891"/>
              <a:ext cx="958221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40" name="Line 18">
            <a:extLst>
              <a:ext uri="{FF2B5EF4-FFF2-40B4-BE49-F238E27FC236}">
                <a16:creationId xmlns:a16="http://schemas.microsoft.com/office/drawing/2014/main" id="{784827C3-CFC2-44A9-C399-41FBAE44974D}"/>
              </a:ext>
            </a:extLst>
          </p:cNvPr>
          <p:cNvSpPr/>
          <p:nvPr/>
        </p:nvSpPr>
        <p:spPr>
          <a:xfrm>
            <a:off x="4767351" y="6270378"/>
            <a:ext cx="4793995" cy="1"/>
          </a:xfrm>
          <a:prstGeom prst="lin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1" name="Oval 9">
            <a:extLst>
              <a:ext uri="{FF2B5EF4-FFF2-40B4-BE49-F238E27FC236}">
                <a16:creationId xmlns:a16="http://schemas.microsoft.com/office/drawing/2014/main" id="{C86E4F96-E644-400D-157B-4FBFC5051987}"/>
              </a:ext>
            </a:extLst>
          </p:cNvPr>
          <p:cNvSpPr/>
          <p:nvPr/>
        </p:nvSpPr>
        <p:spPr>
          <a:xfrm>
            <a:off x="9774206" y="5587750"/>
            <a:ext cx="1331012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2" name="Oval 14">
            <a:extLst>
              <a:ext uri="{FF2B5EF4-FFF2-40B4-BE49-F238E27FC236}">
                <a16:creationId xmlns:a16="http://schemas.microsoft.com/office/drawing/2014/main" id="{587F9CEA-2D70-3056-5578-FDFE02B0C56D}"/>
              </a:ext>
            </a:extLst>
          </p:cNvPr>
          <p:cNvSpPr/>
          <p:nvPr/>
        </p:nvSpPr>
        <p:spPr>
          <a:xfrm>
            <a:off x="9606119" y="5418685"/>
            <a:ext cx="1667186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3" name="Oval 28">
            <a:extLst>
              <a:ext uri="{FF2B5EF4-FFF2-40B4-BE49-F238E27FC236}">
                <a16:creationId xmlns:a16="http://schemas.microsoft.com/office/drawing/2014/main" id="{D241F16D-5694-2AAB-999D-76946D729258}"/>
              </a:ext>
            </a:extLst>
          </p:cNvPr>
          <p:cNvSpPr/>
          <p:nvPr/>
        </p:nvSpPr>
        <p:spPr>
          <a:xfrm>
            <a:off x="7106729" y="6192962"/>
            <a:ext cx="160270" cy="15831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4" name="Oval 29">
            <a:extLst>
              <a:ext uri="{FF2B5EF4-FFF2-40B4-BE49-F238E27FC236}">
                <a16:creationId xmlns:a16="http://schemas.microsoft.com/office/drawing/2014/main" id="{8653E7A4-DBC9-3464-CB15-0D3DBE3B3A79}"/>
              </a:ext>
            </a:extLst>
          </p:cNvPr>
          <p:cNvSpPr/>
          <p:nvPr/>
        </p:nvSpPr>
        <p:spPr>
          <a:xfrm>
            <a:off x="9522775" y="6174098"/>
            <a:ext cx="158316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5" name="Oval 10">
            <a:extLst>
              <a:ext uri="{FF2B5EF4-FFF2-40B4-BE49-F238E27FC236}">
                <a16:creationId xmlns:a16="http://schemas.microsoft.com/office/drawing/2014/main" id="{BFCB2141-A1A4-CD2D-CB5F-F49B9193ABD1}"/>
              </a:ext>
            </a:extLst>
          </p:cNvPr>
          <p:cNvSpPr/>
          <p:nvPr/>
        </p:nvSpPr>
        <p:spPr>
          <a:xfrm>
            <a:off x="13479468" y="8140709"/>
            <a:ext cx="1331013" cy="1336875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6" name="Oval 15">
            <a:extLst>
              <a:ext uri="{FF2B5EF4-FFF2-40B4-BE49-F238E27FC236}">
                <a16:creationId xmlns:a16="http://schemas.microsoft.com/office/drawing/2014/main" id="{B8389C8C-F4B3-1B5F-8456-C153EBBB3556}"/>
              </a:ext>
            </a:extLst>
          </p:cNvPr>
          <p:cNvSpPr/>
          <p:nvPr/>
        </p:nvSpPr>
        <p:spPr>
          <a:xfrm>
            <a:off x="13311382" y="7972621"/>
            <a:ext cx="1667186" cy="1673049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9" name="Oval 8">
            <a:extLst>
              <a:ext uri="{FF2B5EF4-FFF2-40B4-BE49-F238E27FC236}">
                <a16:creationId xmlns:a16="http://schemas.microsoft.com/office/drawing/2014/main" id="{AFFE250C-401B-35E0-107B-4E749E708947}"/>
              </a:ext>
            </a:extLst>
          </p:cNvPr>
          <p:cNvSpPr/>
          <p:nvPr/>
        </p:nvSpPr>
        <p:spPr>
          <a:xfrm>
            <a:off x="11244605" y="7078696"/>
            <a:ext cx="1331013" cy="133296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0" name="Oval 13">
            <a:extLst>
              <a:ext uri="{FF2B5EF4-FFF2-40B4-BE49-F238E27FC236}">
                <a16:creationId xmlns:a16="http://schemas.microsoft.com/office/drawing/2014/main" id="{BEEE7A80-59AF-EB7D-4FAF-24FDCDAE09EF}"/>
              </a:ext>
            </a:extLst>
          </p:cNvPr>
          <p:cNvSpPr/>
          <p:nvPr/>
        </p:nvSpPr>
        <p:spPr>
          <a:xfrm>
            <a:off x="11076520" y="6910609"/>
            <a:ext cx="1667185" cy="1669140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1" name="Freeform 19">
            <a:extLst>
              <a:ext uri="{FF2B5EF4-FFF2-40B4-BE49-F238E27FC236}">
                <a16:creationId xmlns:a16="http://schemas.microsoft.com/office/drawing/2014/main" id="{007B6FBD-FD40-E2AF-FA70-1CD2429996ED}"/>
              </a:ext>
            </a:extLst>
          </p:cNvPr>
          <p:cNvSpPr/>
          <p:nvPr/>
        </p:nvSpPr>
        <p:spPr>
          <a:xfrm>
            <a:off x="4429224" y="6774019"/>
            <a:ext cx="6548183" cy="97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173" y="0"/>
                </a:lnTo>
                <a:lnTo>
                  <a:pt x="15650" y="21600"/>
                </a:lnTo>
                <a:lnTo>
                  <a:pt x="21600" y="21600"/>
                </a:lnTo>
              </a:path>
            </a:pathLst>
          </a:custGeom>
          <a:ln w="14288" cap="rnd">
            <a:solidFill>
              <a:srgbClr val="81A489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2" name="Oval 31">
            <a:extLst>
              <a:ext uri="{FF2B5EF4-FFF2-40B4-BE49-F238E27FC236}">
                <a16:creationId xmlns:a16="http://schemas.microsoft.com/office/drawing/2014/main" id="{F55E780B-3D03-5AB2-4F57-BED1820FBB15}"/>
              </a:ext>
            </a:extLst>
          </p:cNvPr>
          <p:cNvSpPr/>
          <p:nvPr/>
        </p:nvSpPr>
        <p:spPr>
          <a:xfrm>
            <a:off x="7752343" y="6683533"/>
            <a:ext cx="160270" cy="164179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3" name="Oval 32">
            <a:extLst>
              <a:ext uri="{FF2B5EF4-FFF2-40B4-BE49-F238E27FC236}">
                <a16:creationId xmlns:a16="http://schemas.microsoft.com/office/drawing/2014/main" id="{A2129F78-0253-C681-FD63-D96B64C731E6}"/>
              </a:ext>
            </a:extLst>
          </p:cNvPr>
          <p:cNvSpPr/>
          <p:nvPr/>
        </p:nvSpPr>
        <p:spPr>
          <a:xfrm>
            <a:off x="10990522" y="7665044"/>
            <a:ext cx="164178" cy="160271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4" name="Freeform 17">
            <a:extLst>
              <a:ext uri="{FF2B5EF4-FFF2-40B4-BE49-F238E27FC236}">
                <a16:creationId xmlns:a16="http://schemas.microsoft.com/office/drawing/2014/main" id="{86C0E4E0-86FD-9490-5F91-ADA058105604}"/>
              </a:ext>
            </a:extLst>
          </p:cNvPr>
          <p:cNvSpPr/>
          <p:nvPr/>
        </p:nvSpPr>
        <p:spPr>
          <a:xfrm>
            <a:off x="4358862" y="5161933"/>
            <a:ext cx="7904860" cy="6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453" y="0"/>
                </a:lnTo>
                <a:lnTo>
                  <a:pt x="7234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5" name="Oval 7">
            <a:extLst>
              <a:ext uri="{FF2B5EF4-FFF2-40B4-BE49-F238E27FC236}">
                <a16:creationId xmlns:a16="http://schemas.microsoft.com/office/drawing/2014/main" id="{117E3106-60C8-B705-6A0F-8F8CC280658D}"/>
              </a:ext>
            </a:extLst>
          </p:cNvPr>
          <p:cNvSpPr/>
          <p:nvPr/>
        </p:nvSpPr>
        <p:spPr>
          <a:xfrm>
            <a:off x="12475337" y="4516639"/>
            <a:ext cx="1331013" cy="1331012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6" name="Oval 12">
            <a:extLst>
              <a:ext uri="{FF2B5EF4-FFF2-40B4-BE49-F238E27FC236}">
                <a16:creationId xmlns:a16="http://schemas.microsoft.com/office/drawing/2014/main" id="{BD1B41E6-B259-05A3-6268-F1FE5AB0559E}"/>
              </a:ext>
            </a:extLst>
          </p:cNvPr>
          <p:cNvSpPr/>
          <p:nvPr/>
        </p:nvSpPr>
        <p:spPr>
          <a:xfrm>
            <a:off x="12307251" y="4347574"/>
            <a:ext cx="1667185" cy="1669141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7" name="Oval 25">
            <a:extLst>
              <a:ext uri="{FF2B5EF4-FFF2-40B4-BE49-F238E27FC236}">
                <a16:creationId xmlns:a16="http://schemas.microsoft.com/office/drawing/2014/main" id="{5F5C53A3-067D-F4C0-6577-4275B1F517F4}"/>
              </a:ext>
            </a:extLst>
          </p:cNvPr>
          <p:cNvSpPr/>
          <p:nvPr/>
        </p:nvSpPr>
        <p:spPr>
          <a:xfrm>
            <a:off x="7726943" y="5102987"/>
            <a:ext cx="160270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8" name="Oval 26">
            <a:extLst>
              <a:ext uri="{FF2B5EF4-FFF2-40B4-BE49-F238E27FC236}">
                <a16:creationId xmlns:a16="http://schemas.microsoft.com/office/drawing/2014/main" id="{60AB6388-D3D6-A02C-41D6-996F729D792E}"/>
              </a:ext>
            </a:extLst>
          </p:cNvPr>
          <p:cNvSpPr/>
          <p:nvPr/>
        </p:nvSpPr>
        <p:spPr>
          <a:xfrm>
            <a:off x="12230058" y="5077587"/>
            <a:ext cx="164179" cy="158316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59" name="Oval 6">
            <a:extLst>
              <a:ext uri="{FF2B5EF4-FFF2-40B4-BE49-F238E27FC236}">
                <a16:creationId xmlns:a16="http://schemas.microsoft.com/office/drawing/2014/main" id="{7AA8FF88-3121-D6E5-D6FF-B5F098ED8772}"/>
              </a:ext>
            </a:extLst>
          </p:cNvPr>
          <p:cNvSpPr/>
          <p:nvPr/>
        </p:nvSpPr>
        <p:spPr>
          <a:xfrm>
            <a:off x="10152269" y="3161822"/>
            <a:ext cx="1331012" cy="1332965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0" name="Oval 11">
            <a:extLst>
              <a:ext uri="{FF2B5EF4-FFF2-40B4-BE49-F238E27FC236}">
                <a16:creationId xmlns:a16="http://schemas.microsoft.com/office/drawing/2014/main" id="{85AD66E7-9B4F-C723-075B-773650CF61D0}"/>
              </a:ext>
            </a:extLst>
          </p:cNvPr>
          <p:cNvSpPr/>
          <p:nvPr/>
        </p:nvSpPr>
        <p:spPr>
          <a:xfrm>
            <a:off x="9984183" y="2993735"/>
            <a:ext cx="1667186" cy="1669138"/>
          </a:xfrm>
          <a:prstGeom prst="ellipse">
            <a:avLst/>
          </a:pr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1" name="Freeform 16">
            <a:extLst>
              <a:ext uri="{FF2B5EF4-FFF2-40B4-BE49-F238E27FC236}">
                <a16:creationId xmlns:a16="http://schemas.microsoft.com/office/drawing/2014/main" id="{75ED5076-1D3B-3468-DE97-0A71632D5482}"/>
              </a:ext>
            </a:extLst>
          </p:cNvPr>
          <p:cNvSpPr/>
          <p:nvPr/>
        </p:nvSpPr>
        <p:spPr>
          <a:xfrm>
            <a:off x="5067336" y="3854310"/>
            <a:ext cx="4874056" cy="140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2" name="Freeform 22">
            <a:extLst>
              <a:ext uri="{FF2B5EF4-FFF2-40B4-BE49-F238E27FC236}">
                <a16:creationId xmlns:a16="http://schemas.microsoft.com/office/drawing/2014/main" id="{C832491F-5396-69EB-8400-75EA791D800A}"/>
              </a:ext>
            </a:extLst>
          </p:cNvPr>
          <p:cNvSpPr/>
          <p:nvPr/>
        </p:nvSpPr>
        <p:spPr>
          <a:xfrm>
            <a:off x="9902469" y="3774729"/>
            <a:ext cx="157445" cy="16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8511" extrusionOk="0">
                <a:moveTo>
                  <a:pt x="11762" y="18242"/>
                </a:moveTo>
                <a:cubicBezTo>
                  <a:pt x="4742" y="19862"/>
                  <a:pt x="-1738" y="13922"/>
                  <a:pt x="422" y="6902"/>
                </a:cubicBezTo>
                <a:cubicBezTo>
                  <a:pt x="962" y="3662"/>
                  <a:pt x="3662" y="962"/>
                  <a:pt x="6362" y="422"/>
                </a:cubicBezTo>
                <a:cubicBezTo>
                  <a:pt x="13382" y="-1738"/>
                  <a:pt x="19862" y="4742"/>
                  <a:pt x="17702" y="11762"/>
                </a:cubicBezTo>
                <a:cubicBezTo>
                  <a:pt x="17162" y="15002"/>
                  <a:pt x="14462" y="17162"/>
                  <a:pt x="11762" y="18242"/>
                </a:cubicBezTo>
                <a:close/>
              </a:path>
            </a:pathLst>
          </a:cu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3" name="1">
            <a:extLst>
              <a:ext uri="{FF2B5EF4-FFF2-40B4-BE49-F238E27FC236}">
                <a16:creationId xmlns:a16="http://schemas.microsoft.com/office/drawing/2014/main" id="{50B711E1-DC3D-C662-263E-DB54A618711D}"/>
              </a:ext>
            </a:extLst>
          </p:cNvPr>
          <p:cNvSpPr txBox="1"/>
          <p:nvPr/>
        </p:nvSpPr>
        <p:spPr>
          <a:xfrm>
            <a:off x="10533895" y="3236515"/>
            <a:ext cx="567761" cy="126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64" name="2">
            <a:extLst>
              <a:ext uri="{FF2B5EF4-FFF2-40B4-BE49-F238E27FC236}">
                <a16:creationId xmlns:a16="http://schemas.microsoft.com/office/drawing/2014/main" id="{52A049D5-9A69-BA32-888A-346A0FA0E918}"/>
              </a:ext>
            </a:extLst>
          </p:cNvPr>
          <p:cNvSpPr txBox="1"/>
          <p:nvPr/>
        </p:nvSpPr>
        <p:spPr>
          <a:xfrm>
            <a:off x="12895392" y="4641571"/>
            <a:ext cx="567762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65" name="3">
            <a:extLst>
              <a:ext uri="{FF2B5EF4-FFF2-40B4-BE49-F238E27FC236}">
                <a16:creationId xmlns:a16="http://schemas.microsoft.com/office/drawing/2014/main" id="{4173185C-C202-1E5C-99F6-511868B641C8}"/>
              </a:ext>
            </a:extLst>
          </p:cNvPr>
          <p:cNvSpPr txBox="1"/>
          <p:nvPr/>
        </p:nvSpPr>
        <p:spPr>
          <a:xfrm>
            <a:off x="10175789" y="5714437"/>
            <a:ext cx="567761" cy="129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66" name="4">
            <a:extLst>
              <a:ext uri="{FF2B5EF4-FFF2-40B4-BE49-F238E27FC236}">
                <a16:creationId xmlns:a16="http://schemas.microsoft.com/office/drawing/2014/main" id="{F2BBF872-76A3-32D4-AF9C-2154AA28598C}"/>
              </a:ext>
            </a:extLst>
          </p:cNvPr>
          <p:cNvSpPr txBox="1"/>
          <p:nvPr/>
        </p:nvSpPr>
        <p:spPr>
          <a:xfrm>
            <a:off x="11606472" y="7184257"/>
            <a:ext cx="567761" cy="133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967" name="5">
            <a:extLst>
              <a:ext uri="{FF2B5EF4-FFF2-40B4-BE49-F238E27FC236}">
                <a16:creationId xmlns:a16="http://schemas.microsoft.com/office/drawing/2014/main" id="{4C2EBC04-420E-FBE9-42BD-BE1D71816C3F}"/>
              </a:ext>
            </a:extLst>
          </p:cNvPr>
          <p:cNvSpPr txBox="1"/>
          <p:nvPr/>
        </p:nvSpPr>
        <p:spPr>
          <a:xfrm>
            <a:off x="13882267" y="8252242"/>
            <a:ext cx="567761" cy="129679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7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1968" name="Oval 23">
            <a:extLst>
              <a:ext uri="{FF2B5EF4-FFF2-40B4-BE49-F238E27FC236}">
                <a16:creationId xmlns:a16="http://schemas.microsoft.com/office/drawing/2014/main" id="{AFA47D23-8189-941A-6F33-111AFB6283B2}"/>
              </a:ext>
            </a:extLst>
          </p:cNvPr>
          <p:cNvSpPr/>
          <p:nvPr/>
        </p:nvSpPr>
        <p:spPr>
          <a:xfrm>
            <a:off x="6344746" y="4583930"/>
            <a:ext cx="160271" cy="160268"/>
          </a:xfrm>
          <a:prstGeom prst="ellipse">
            <a:avLst/>
          </a:prstGeom>
          <a:solidFill>
            <a:srgbClr val="AFAFAF">
              <a:alpha val="79983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69" name="Freeform 16">
            <a:extLst>
              <a:ext uri="{FF2B5EF4-FFF2-40B4-BE49-F238E27FC236}">
                <a16:creationId xmlns:a16="http://schemas.microsoft.com/office/drawing/2014/main" id="{1CFCD6FD-8D78-B7F9-53B5-15C849CDE291}"/>
              </a:ext>
            </a:extLst>
          </p:cNvPr>
          <p:cNvSpPr/>
          <p:nvPr/>
        </p:nvSpPr>
        <p:spPr>
          <a:xfrm rot="10800000" flipH="1">
            <a:off x="5063428" y="7228286"/>
            <a:ext cx="8195041" cy="1574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178" y="0"/>
                </a:lnTo>
                <a:lnTo>
                  <a:pt x="2722" y="21600"/>
                </a:lnTo>
                <a:lnTo>
                  <a:pt x="0" y="21600"/>
                </a:lnTo>
              </a:path>
            </a:pathLst>
          </a:custGeom>
          <a:ln w="14288" cap="rnd">
            <a:solidFill>
              <a:srgbClr val="808080"/>
            </a:solidFill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70" name="Oval 28">
            <a:extLst>
              <a:ext uri="{FF2B5EF4-FFF2-40B4-BE49-F238E27FC236}">
                <a16:creationId xmlns:a16="http://schemas.microsoft.com/office/drawing/2014/main" id="{07539E4D-DE5E-EC98-5E5D-0F4FCA91EDF2}"/>
              </a:ext>
            </a:extLst>
          </p:cNvPr>
          <p:cNvSpPr/>
          <p:nvPr/>
        </p:nvSpPr>
        <p:spPr>
          <a:xfrm>
            <a:off x="6006062" y="7157642"/>
            <a:ext cx="160271" cy="158316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grpSp>
        <p:nvGrpSpPr>
          <p:cNvPr id="1980" name="Group">
            <a:extLst>
              <a:ext uri="{FF2B5EF4-FFF2-40B4-BE49-F238E27FC236}">
                <a16:creationId xmlns:a16="http://schemas.microsoft.com/office/drawing/2014/main" id="{AB2CA87A-DA7D-C7C0-7C61-556BCD76959B}"/>
              </a:ext>
            </a:extLst>
          </p:cNvPr>
          <p:cNvGrpSpPr/>
          <p:nvPr/>
        </p:nvGrpSpPr>
        <p:grpSpPr>
          <a:xfrm>
            <a:off x="1103372" y="4977684"/>
            <a:ext cx="4393054" cy="2587092"/>
            <a:chOff x="0" y="0"/>
            <a:chExt cx="4393053" cy="2587091"/>
          </a:xfrm>
        </p:grpSpPr>
        <p:sp>
          <p:nvSpPr>
            <p:cNvPr id="1971" name="Freeform 395">
              <a:extLst>
                <a:ext uri="{FF2B5EF4-FFF2-40B4-BE49-F238E27FC236}">
                  <a16:creationId xmlns:a16="http://schemas.microsoft.com/office/drawing/2014/main" id="{584FEB9D-6931-21D8-5D34-7E81817C406F}"/>
                </a:ext>
              </a:extLst>
            </p:cNvPr>
            <p:cNvSpPr/>
            <p:nvPr/>
          </p:nvSpPr>
          <p:spPr>
            <a:xfrm>
              <a:off x="402774" y="0"/>
              <a:ext cx="3585943" cy="251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21600"/>
                  </a:moveTo>
                  <a:cubicBezTo>
                    <a:pt x="316" y="21600"/>
                    <a:pt x="316" y="21600"/>
                    <a:pt x="316" y="21600"/>
                  </a:cubicBezTo>
                  <a:cubicBezTo>
                    <a:pt x="158" y="21600"/>
                    <a:pt x="0" y="21402"/>
                    <a:pt x="0" y="2113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463"/>
                    <a:pt x="316" y="0"/>
                    <a:pt x="699" y="0"/>
                  </a:cubicBezTo>
                  <a:cubicBezTo>
                    <a:pt x="20901" y="0"/>
                    <a:pt x="20901" y="0"/>
                    <a:pt x="20901" y="0"/>
                  </a:cubicBezTo>
                  <a:cubicBezTo>
                    <a:pt x="21284" y="0"/>
                    <a:pt x="21600" y="463"/>
                    <a:pt x="21600" y="1025"/>
                  </a:cubicBezTo>
                  <a:cubicBezTo>
                    <a:pt x="21600" y="21137"/>
                    <a:pt x="21600" y="21137"/>
                    <a:pt x="21600" y="21137"/>
                  </a:cubicBezTo>
                  <a:cubicBezTo>
                    <a:pt x="21600" y="21402"/>
                    <a:pt x="21442" y="21600"/>
                    <a:pt x="21284" y="21600"/>
                  </a:cubicBezTo>
                  <a:close/>
                </a:path>
              </a:pathLst>
            </a:cu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Freeform 396">
              <a:extLst>
                <a:ext uri="{FF2B5EF4-FFF2-40B4-BE49-F238E27FC236}">
                  <a16:creationId xmlns:a16="http://schemas.microsoft.com/office/drawing/2014/main" id="{CD7594CE-78C6-9294-24A7-CC1A904790C0}"/>
                </a:ext>
              </a:extLst>
            </p:cNvPr>
            <p:cNvSpPr/>
            <p:nvPr/>
          </p:nvSpPr>
          <p:spPr>
            <a:xfrm>
              <a:off x="402774" y="2402869"/>
              <a:ext cx="3585943" cy="1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158" y="21600"/>
                    <a:pt x="316" y="21600"/>
                  </a:cubicBezTo>
                  <a:cubicBezTo>
                    <a:pt x="21284" y="21600"/>
                    <a:pt x="21284" y="21600"/>
                    <a:pt x="21284" y="21600"/>
                  </a:cubicBezTo>
                  <a:cubicBezTo>
                    <a:pt x="21442" y="21600"/>
                    <a:pt x="21600" y="16971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973" name="Rectangle 397">
              <a:extLst>
                <a:ext uri="{FF2B5EF4-FFF2-40B4-BE49-F238E27FC236}">
                  <a16:creationId xmlns:a16="http://schemas.microsoft.com/office/drawing/2014/main" id="{5F67464E-40F3-6F17-C45A-142E3E8C1E59}"/>
                </a:ext>
              </a:extLst>
            </p:cNvPr>
            <p:cNvSpPr/>
            <p:nvPr/>
          </p:nvSpPr>
          <p:spPr>
            <a:xfrm>
              <a:off x="546399" y="177812"/>
              <a:ext cx="3300254" cy="2124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Freeform 398">
              <a:extLst>
                <a:ext uri="{FF2B5EF4-FFF2-40B4-BE49-F238E27FC236}">
                  <a16:creationId xmlns:a16="http://schemas.microsoft.com/office/drawing/2014/main" id="{47485616-C258-8815-4F30-22EF8DAA2231}"/>
                </a:ext>
              </a:extLst>
            </p:cNvPr>
            <p:cNvSpPr/>
            <p:nvPr/>
          </p:nvSpPr>
          <p:spPr>
            <a:xfrm>
              <a:off x="0" y="2521411"/>
              <a:ext cx="4393053" cy="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05" y="21600"/>
                    <a:pt x="2741" y="21600"/>
                  </a:cubicBezTo>
                  <a:cubicBezTo>
                    <a:pt x="5096" y="21600"/>
                    <a:pt x="16504" y="21600"/>
                    <a:pt x="18840" y="21600"/>
                  </a:cubicBezTo>
                  <a:cubicBezTo>
                    <a:pt x="21195" y="2160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Rectangle 399">
              <a:extLst>
                <a:ext uri="{FF2B5EF4-FFF2-40B4-BE49-F238E27FC236}">
                  <a16:creationId xmlns:a16="http://schemas.microsoft.com/office/drawing/2014/main" id="{6D8504E3-4E67-1F34-2E3E-AF413AB82210}"/>
                </a:ext>
              </a:extLst>
            </p:cNvPr>
            <p:cNvSpPr/>
            <p:nvPr/>
          </p:nvSpPr>
          <p:spPr>
            <a:xfrm>
              <a:off x="0" y="2494178"/>
              <a:ext cx="4393053" cy="27234"/>
            </a:xfrm>
            <a:prstGeom prst="rect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Oval">
              <a:extLst>
                <a:ext uri="{FF2B5EF4-FFF2-40B4-BE49-F238E27FC236}">
                  <a16:creationId xmlns:a16="http://schemas.microsoft.com/office/drawing/2014/main" id="{55DA3E7D-AB3F-1419-170A-474CC2940619}"/>
                </a:ext>
              </a:extLst>
            </p:cNvPr>
            <p:cNvSpPr/>
            <p:nvPr/>
          </p:nvSpPr>
          <p:spPr>
            <a:xfrm>
              <a:off x="1094086" y="812619"/>
              <a:ext cx="785398" cy="780611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Oval">
              <a:extLst>
                <a:ext uri="{FF2B5EF4-FFF2-40B4-BE49-F238E27FC236}">
                  <a16:creationId xmlns:a16="http://schemas.microsoft.com/office/drawing/2014/main" id="{97019921-B41E-ACD1-084E-7CCD577F6351}"/>
                </a:ext>
              </a:extLst>
            </p:cNvPr>
            <p:cNvSpPr/>
            <p:nvPr/>
          </p:nvSpPr>
          <p:spPr>
            <a:xfrm>
              <a:off x="1238205" y="848178"/>
              <a:ext cx="497161" cy="292106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R">
              <a:extLst>
                <a:ext uri="{FF2B5EF4-FFF2-40B4-BE49-F238E27FC236}">
                  <a16:creationId xmlns:a16="http://schemas.microsoft.com/office/drawing/2014/main" id="{CC6267D3-BC75-1C04-0A8A-6DED0AF94D02}"/>
                </a:ext>
              </a:extLst>
            </p:cNvPr>
            <p:cNvSpPr txBox="1"/>
            <p:nvPr/>
          </p:nvSpPr>
          <p:spPr>
            <a:xfrm>
              <a:off x="1293033" y="805900"/>
              <a:ext cx="493840" cy="74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rgbClr val="EBEBEB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1979" name="Studio">
              <a:extLst>
                <a:ext uri="{FF2B5EF4-FFF2-40B4-BE49-F238E27FC236}">
                  <a16:creationId xmlns:a16="http://schemas.microsoft.com/office/drawing/2014/main" id="{319FE5AD-3A7D-A25A-B201-A8FAB4D4CF11}"/>
                </a:ext>
              </a:extLst>
            </p:cNvPr>
            <p:cNvSpPr txBox="1"/>
            <p:nvPr/>
          </p:nvSpPr>
          <p:spPr>
            <a:xfrm>
              <a:off x="1898247" y="848178"/>
              <a:ext cx="1219284" cy="731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6A8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solidFill>
                    <a:srgbClr val="48465A"/>
                  </a:solidFill>
                </a:rPr>
                <a:t>Studio</a:t>
              </a:r>
            </a:p>
          </p:txBody>
        </p:sp>
      </p:grpSp>
      <p:grpSp>
        <p:nvGrpSpPr>
          <p:cNvPr id="1988" name="Group">
            <a:extLst>
              <a:ext uri="{FF2B5EF4-FFF2-40B4-BE49-F238E27FC236}">
                <a16:creationId xmlns:a16="http://schemas.microsoft.com/office/drawing/2014/main" id="{A5DF608A-0618-BE6C-A03C-B4D725B6B5C1}"/>
              </a:ext>
            </a:extLst>
          </p:cNvPr>
          <p:cNvGrpSpPr/>
          <p:nvPr/>
        </p:nvGrpSpPr>
        <p:grpSpPr>
          <a:xfrm>
            <a:off x="9272827" y="9907930"/>
            <a:ext cx="2048889" cy="1887696"/>
            <a:chOff x="0" y="440452"/>
            <a:chExt cx="2048889" cy="1887695"/>
          </a:xfrm>
        </p:grpSpPr>
        <p:sp>
          <p:nvSpPr>
            <p:cNvPr id="1981" name="Linear regression…">
              <a:extLst>
                <a:ext uri="{FF2B5EF4-FFF2-40B4-BE49-F238E27FC236}">
                  <a16:creationId xmlns:a16="http://schemas.microsoft.com/office/drawing/2014/main" id="{299A8A33-C3B5-E58E-91BE-8638D5C7824E}"/>
                </a:ext>
              </a:extLst>
            </p:cNvPr>
            <p:cNvSpPr txBox="1"/>
            <p:nvPr/>
          </p:nvSpPr>
          <p:spPr>
            <a:xfrm>
              <a:off x="333676" y="440452"/>
              <a:ext cx="1715213" cy="1887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Tidyverse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ggplot</a:t>
              </a:r>
              <a:endParaRPr lang="da-DK" dirty="0"/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/>
                <a:t>Stats</a:t>
              </a:r>
            </a:p>
            <a:p>
              <a:pPr>
                <a:defRPr sz="29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da-DK" dirty="0" err="1"/>
                <a:t>Quarto</a:t>
              </a:r>
              <a:endParaRPr lang="da-DK" dirty="0"/>
            </a:p>
          </p:txBody>
        </p:sp>
        <p:sp>
          <p:nvSpPr>
            <p:cNvPr id="1983" name="Oval 23">
              <a:extLst>
                <a:ext uri="{FF2B5EF4-FFF2-40B4-BE49-F238E27FC236}">
                  <a16:creationId xmlns:a16="http://schemas.microsoft.com/office/drawing/2014/main" id="{BA9D300A-60AD-E5E9-8B41-9D38BAD2B408}"/>
                </a:ext>
              </a:extLst>
            </p:cNvPr>
            <p:cNvSpPr/>
            <p:nvPr/>
          </p:nvSpPr>
          <p:spPr>
            <a:xfrm>
              <a:off x="0" y="66824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4" name="Oval 23">
              <a:extLst>
                <a:ext uri="{FF2B5EF4-FFF2-40B4-BE49-F238E27FC236}">
                  <a16:creationId xmlns:a16="http://schemas.microsoft.com/office/drawing/2014/main" id="{4C933E15-9A63-F6BE-BB83-42D44CF69073}"/>
                </a:ext>
              </a:extLst>
            </p:cNvPr>
            <p:cNvSpPr/>
            <p:nvPr/>
          </p:nvSpPr>
          <p:spPr>
            <a:xfrm>
              <a:off x="0" y="1101283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5" name="Oval 23">
              <a:extLst>
                <a:ext uri="{FF2B5EF4-FFF2-40B4-BE49-F238E27FC236}">
                  <a16:creationId xmlns:a16="http://schemas.microsoft.com/office/drawing/2014/main" id="{53B36BE1-4684-0D61-3197-04B86B848B98}"/>
                </a:ext>
              </a:extLst>
            </p:cNvPr>
            <p:cNvSpPr/>
            <p:nvPr/>
          </p:nvSpPr>
          <p:spPr>
            <a:xfrm>
              <a:off x="0" y="1534319"/>
              <a:ext cx="155496" cy="155494"/>
            </a:xfrm>
            <a:prstGeom prst="ellipse">
              <a:avLst/>
            </a:prstGeom>
            <a:solidFill>
              <a:srgbClr val="4846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1986" name="Oval 23">
              <a:extLst>
                <a:ext uri="{FF2B5EF4-FFF2-40B4-BE49-F238E27FC236}">
                  <a16:creationId xmlns:a16="http://schemas.microsoft.com/office/drawing/2014/main" id="{04F3052A-664F-985B-AB74-8E71EB6970F4}"/>
                </a:ext>
              </a:extLst>
            </p:cNvPr>
            <p:cNvSpPr/>
            <p:nvPr/>
          </p:nvSpPr>
          <p:spPr>
            <a:xfrm>
              <a:off x="0" y="1972547"/>
              <a:ext cx="155496" cy="155494"/>
            </a:xfrm>
            <a:prstGeom prst="ellipse">
              <a:avLst/>
            </a:prstGeom>
            <a:solidFill>
              <a:srgbClr val="5250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</p:grpSp>
      <p:sp>
        <p:nvSpPr>
          <p:cNvPr id="1989" name="35">
            <a:extLst>
              <a:ext uri="{FF2B5EF4-FFF2-40B4-BE49-F238E27FC236}">
                <a16:creationId xmlns:a16="http://schemas.microsoft.com/office/drawing/2014/main" id="{E99B5BDE-FF85-41D8-6904-EE22F68A444A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4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48" name="Oval 35">
            <a:extLst>
              <a:ext uri="{FF2B5EF4-FFF2-40B4-BE49-F238E27FC236}">
                <a16:creationId xmlns:a16="http://schemas.microsoft.com/office/drawing/2014/main" id="{DB81D965-FDED-E1C7-1E15-402646C4BDB7}"/>
              </a:ext>
            </a:extLst>
          </p:cNvPr>
          <p:cNvSpPr/>
          <p:nvPr/>
        </p:nvSpPr>
        <p:spPr>
          <a:xfrm>
            <a:off x="9238190" y="8729243"/>
            <a:ext cx="158316" cy="164178"/>
          </a:xfrm>
          <a:prstGeom prst="ellipse">
            <a:avLst/>
          </a:prstGeom>
          <a:solidFill>
            <a:srgbClr val="48465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1947" name="Oval 34">
            <a:extLst>
              <a:ext uri="{FF2B5EF4-FFF2-40B4-BE49-F238E27FC236}">
                <a16:creationId xmlns:a16="http://schemas.microsoft.com/office/drawing/2014/main" id="{6F510C90-B931-FF32-179A-35BEC8E46D84}"/>
              </a:ext>
            </a:extLst>
          </p:cNvPr>
          <p:cNvSpPr/>
          <p:nvPr/>
        </p:nvSpPr>
        <p:spPr>
          <a:xfrm>
            <a:off x="13216349" y="8729011"/>
            <a:ext cx="160271" cy="160271"/>
          </a:xfrm>
          <a:prstGeom prst="ellipse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4390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Полилиния 174"/>
          <p:cNvSpPr/>
          <p:nvPr/>
        </p:nvSpPr>
        <p:spPr>
          <a:xfrm flipH="1">
            <a:off x="-89175" y="8421416"/>
            <a:ext cx="24561550" cy="53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D89B0">
              <a:alpha val="598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0" name="Полилиния 49"/>
          <p:cNvSpPr/>
          <p:nvPr/>
        </p:nvSpPr>
        <p:spPr>
          <a:xfrm>
            <a:off x="-101075" y="8605969"/>
            <a:ext cx="24440598" cy="50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8" y="0"/>
                </a:moveTo>
                <a:lnTo>
                  <a:pt x="8145" y="945"/>
                </a:lnTo>
                <a:lnTo>
                  <a:pt x="11542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557D9F">
              <a:alpha val="6006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0" name="Group"/>
          <p:cNvGrpSpPr/>
          <p:nvPr/>
        </p:nvGrpSpPr>
        <p:grpSpPr>
          <a:xfrm>
            <a:off x="9057225" y="6602363"/>
            <a:ext cx="6123998" cy="6995876"/>
            <a:chOff x="0" y="0"/>
            <a:chExt cx="6123996" cy="6995875"/>
          </a:xfrm>
        </p:grpSpPr>
        <p:sp>
          <p:nvSpPr>
            <p:cNvPr id="2301" name="Полилиния 50"/>
            <p:cNvSpPr/>
            <p:nvPr/>
          </p:nvSpPr>
          <p:spPr>
            <a:xfrm>
              <a:off x="29395" y="1996423"/>
              <a:ext cx="6094602" cy="3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2086C0">
                <a:alpha val="6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2" name="Freeform 5"/>
            <p:cNvSpPr/>
            <p:nvPr/>
          </p:nvSpPr>
          <p:spPr>
            <a:xfrm>
              <a:off x="1116553" y="2116495"/>
              <a:ext cx="4078217" cy="487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0" y="2190"/>
                  </a:lnTo>
                  <a:lnTo>
                    <a:pt x="1246" y="5254"/>
                  </a:lnTo>
                  <a:lnTo>
                    <a:pt x="1246" y="7407"/>
                  </a:lnTo>
                  <a:lnTo>
                    <a:pt x="4758" y="10370"/>
                  </a:lnTo>
                  <a:lnTo>
                    <a:pt x="6289" y="15624"/>
                  </a:lnTo>
                  <a:lnTo>
                    <a:pt x="7655" y="14624"/>
                  </a:lnTo>
                  <a:lnTo>
                    <a:pt x="11003" y="21600"/>
                  </a:lnTo>
                  <a:lnTo>
                    <a:pt x="12639" y="20207"/>
                  </a:lnTo>
                  <a:lnTo>
                    <a:pt x="13825" y="11319"/>
                  </a:lnTo>
                  <a:lnTo>
                    <a:pt x="15986" y="13712"/>
                  </a:lnTo>
                  <a:lnTo>
                    <a:pt x="17232" y="10851"/>
                  </a:lnTo>
                  <a:lnTo>
                    <a:pt x="20069" y="9027"/>
                  </a:lnTo>
                  <a:lnTo>
                    <a:pt x="20744" y="5824"/>
                  </a:lnTo>
                  <a:lnTo>
                    <a:pt x="21030" y="2482"/>
                  </a:lnTo>
                  <a:lnTo>
                    <a:pt x="21600" y="139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2646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3" name="Freeform 6"/>
            <p:cNvSpPr/>
            <p:nvPr/>
          </p:nvSpPr>
          <p:spPr>
            <a:xfrm>
              <a:off x="1116552" y="2116495"/>
              <a:ext cx="1187474" cy="348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9" y="0"/>
                  </a:moveTo>
                  <a:lnTo>
                    <a:pt x="0" y="3065"/>
                  </a:lnTo>
                  <a:lnTo>
                    <a:pt x="4279" y="7354"/>
                  </a:lnTo>
                  <a:lnTo>
                    <a:pt x="4279" y="10366"/>
                  </a:lnTo>
                  <a:lnTo>
                    <a:pt x="16342" y="14512"/>
                  </a:lnTo>
                  <a:lnTo>
                    <a:pt x="21600" y="21600"/>
                  </a:lnTo>
                  <a:lnTo>
                    <a:pt x="20260" y="14176"/>
                  </a:lnTo>
                  <a:lnTo>
                    <a:pt x="14383" y="11305"/>
                  </a:lnTo>
                  <a:lnTo>
                    <a:pt x="15156" y="9232"/>
                  </a:lnTo>
                  <a:lnTo>
                    <a:pt x="20827" y="9498"/>
                  </a:lnTo>
                  <a:lnTo>
                    <a:pt x="9743" y="8222"/>
                  </a:lnTo>
                  <a:lnTo>
                    <a:pt x="7166" y="4217"/>
                  </a:lnTo>
                  <a:lnTo>
                    <a:pt x="9125" y="0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4" name="Freeform 7"/>
            <p:cNvSpPr/>
            <p:nvPr/>
          </p:nvSpPr>
          <p:spPr>
            <a:xfrm>
              <a:off x="2561924" y="3475055"/>
              <a:ext cx="674508" cy="3520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68" y="4387"/>
                  </a:moveTo>
                  <a:lnTo>
                    <a:pt x="2723" y="0"/>
                  </a:lnTo>
                  <a:lnTo>
                    <a:pt x="6444" y="4580"/>
                  </a:lnTo>
                  <a:lnTo>
                    <a:pt x="0" y="11862"/>
                  </a:lnTo>
                  <a:lnTo>
                    <a:pt x="0" y="11932"/>
                  </a:lnTo>
                  <a:lnTo>
                    <a:pt x="20239" y="21600"/>
                  </a:lnTo>
                  <a:lnTo>
                    <a:pt x="21600" y="21337"/>
                  </a:lnTo>
                  <a:lnTo>
                    <a:pt x="21600" y="12195"/>
                  </a:lnTo>
                  <a:lnTo>
                    <a:pt x="9257" y="4913"/>
                  </a:lnTo>
                  <a:lnTo>
                    <a:pt x="21600" y="5632"/>
                  </a:lnTo>
                  <a:lnTo>
                    <a:pt x="8168" y="4387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5" name="Freeform 8"/>
            <p:cNvSpPr/>
            <p:nvPr/>
          </p:nvSpPr>
          <p:spPr>
            <a:xfrm>
              <a:off x="2797151" y="2031403"/>
              <a:ext cx="2000849" cy="464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8"/>
                  </a:moveTo>
                  <a:lnTo>
                    <a:pt x="1959" y="3306"/>
                  </a:lnTo>
                  <a:lnTo>
                    <a:pt x="1959" y="5963"/>
                  </a:lnTo>
                  <a:lnTo>
                    <a:pt x="6577" y="8260"/>
                  </a:lnTo>
                  <a:lnTo>
                    <a:pt x="8904" y="10679"/>
                  </a:lnTo>
                  <a:cubicBezTo>
                    <a:pt x="8476" y="14320"/>
                    <a:pt x="8046" y="17960"/>
                    <a:pt x="7618" y="21600"/>
                  </a:cubicBezTo>
                  <a:lnTo>
                    <a:pt x="10035" y="12272"/>
                  </a:lnTo>
                  <a:lnTo>
                    <a:pt x="14319" y="14732"/>
                  </a:lnTo>
                  <a:lnTo>
                    <a:pt x="12360" y="10627"/>
                  </a:lnTo>
                  <a:lnTo>
                    <a:pt x="9698" y="8461"/>
                  </a:lnTo>
                  <a:lnTo>
                    <a:pt x="10860" y="5510"/>
                  </a:lnTo>
                  <a:lnTo>
                    <a:pt x="8076" y="3198"/>
                  </a:lnTo>
                  <a:lnTo>
                    <a:pt x="12483" y="1897"/>
                  </a:lnTo>
                  <a:lnTo>
                    <a:pt x="19060" y="4554"/>
                  </a:lnTo>
                  <a:lnTo>
                    <a:pt x="18021" y="7915"/>
                  </a:lnTo>
                  <a:lnTo>
                    <a:pt x="21600" y="4408"/>
                  </a:lnTo>
                  <a:lnTo>
                    <a:pt x="16643" y="2494"/>
                  </a:lnTo>
                  <a:lnTo>
                    <a:pt x="18021" y="541"/>
                  </a:lnTo>
                  <a:lnTo>
                    <a:pt x="8616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6" name="Freeform 9"/>
            <p:cNvSpPr/>
            <p:nvPr/>
          </p:nvSpPr>
          <p:spPr>
            <a:xfrm>
              <a:off x="1876080" y="2127935"/>
              <a:ext cx="717020" cy="224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3" y="17445"/>
                  </a:moveTo>
                  <a:lnTo>
                    <a:pt x="15453" y="8915"/>
                  </a:lnTo>
                  <a:lnTo>
                    <a:pt x="9989" y="4760"/>
                  </a:lnTo>
                  <a:lnTo>
                    <a:pt x="15111" y="0"/>
                  </a:lnTo>
                  <a:lnTo>
                    <a:pt x="14855" y="0"/>
                  </a:lnTo>
                  <a:lnTo>
                    <a:pt x="0" y="5173"/>
                  </a:lnTo>
                  <a:lnTo>
                    <a:pt x="8367" y="9438"/>
                  </a:lnTo>
                  <a:lnTo>
                    <a:pt x="9989" y="17638"/>
                  </a:lnTo>
                  <a:lnTo>
                    <a:pt x="21600" y="21600"/>
                  </a:lnTo>
                  <a:lnTo>
                    <a:pt x="15453" y="17445"/>
                  </a:lnTo>
                  <a:close/>
                </a:path>
              </a:pathLst>
            </a:custGeom>
            <a:solidFill>
              <a:srgbClr val="1D37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7" name="Freeform 71"/>
            <p:cNvSpPr/>
            <p:nvPr/>
          </p:nvSpPr>
          <p:spPr>
            <a:xfrm>
              <a:off x="1297930" y="0"/>
              <a:ext cx="3805652" cy="221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2"/>
                  </a:moveTo>
                  <a:lnTo>
                    <a:pt x="4988" y="21600"/>
                  </a:lnTo>
                  <a:lnTo>
                    <a:pt x="8316" y="20958"/>
                  </a:lnTo>
                  <a:lnTo>
                    <a:pt x="12886" y="19807"/>
                  </a:lnTo>
                  <a:lnTo>
                    <a:pt x="21600" y="20958"/>
                  </a:lnTo>
                  <a:lnTo>
                    <a:pt x="19012" y="15180"/>
                  </a:lnTo>
                  <a:lnTo>
                    <a:pt x="16889" y="8847"/>
                  </a:lnTo>
                  <a:lnTo>
                    <a:pt x="16102" y="11051"/>
                  </a:lnTo>
                  <a:lnTo>
                    <a:pt x="13496" y="3041"/>
                  </a:lnTo>
                  <a:lnTo>
                    <a:pt x="11663" y="6530"/>
                  </a:lnTo>
                  <a:lnTo>
                    <a:pt x="10327" y="0"/>
                  </a:lnTo>
                  <a:lnTo>
                    <a:pt x="8444" y="6000"/>
                  </a:lnTo>
                  <a:cubicBezTo>
                    <a:pt x="8022" y="7964"/>
                    <a:pt x="7597" y="9925"/>
                    <a:pt x="7175" y="11889"/>
                  </a:cubicBezTo>
                  <a:lnTo>
                    <a:pt x="6016" y="9377"/>
                  </a:lnTo>
                  <a:lnTo>
                    <a:pt x="2670" y="16967"/>
                  </a:lnTo>
                  <a:lnTo>
                    <a:pt x="0" y="206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8" name="Полилиния 59"/>
            <p:cNvSpPr/>
            <p:nvPr/>
          </p:nvSpPr>
          <p:spPr>
            <a:xfrm>
              <a:off x="1297931" y="54342"/>
              <a:ext cx="3842991" cy="214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1" y="14553"/>
                  </a:moveTo>
                  <a:lnTo>
                    <a:pt x="19370" y="17573"/>
                  </a:lnTo>
                  <a:lnTo>
                    <a:pt x="18414" y="18551"/>
                  </a:lnTo>
                  <a:lnTo>
                    <a:pt x="21600" y="21054"/>
                  </a:lnTo>
                  <a:lnTo>
                    <a:pt x="16614" y="18983"/>
                  </a:lnTo>
                  <a:lnTo>
                    <a:pt x="18717" y="17573"/>
                  </a:lnTo>
                  <a:close/>
                  <a:moveTo>
                    <a:pt x="16726" y="8571"/>
                  </a:moveTo>
                  <a:lnTo>
                    <a:pt x="16789" y="8686"/>
                  </a:lnTo>
                  <a:lnTo>
                    <a:pt x="16487" y="10412"/>
                  </a:lnTo>
                  <a:lnTo>
                    <a:pt x="17092" y="10527"/>
                  </a:lnTo>
                  <a:lnTo>
                    <a:pt x="17395" y="13345"/>
                  </a:lnTo>
                  <a:lnTo>
                    <a:pt x="18653" y="15963"/>
                  </a:lnTo>
                  <a:lnTo>
                    <a:pt x="17092" y="13662"/>
                  </a:lnTo>
                  <a:lnTo>
                    <a:pt x="15945" y="10958"/>
                  </a:lnTo>
                  <a:lnTo>
                    <a:pt x="15945" y="10757"/>
                  </a:lnTo>
                  <a:close/>
                  <a:moveTo>
                    <a:pt x="11549" y="6069"/>
                  </a:moveTo>
                  <a:lnTo>
                    <a:pt x="11564" y="6153"/>
                  </a:lnTo>
                  <a:lnTo>
                    <a:pt x="11549" y="6184"/>
                  </a:lnTo>
                  <a:close/>
                  <a:moveTo>
                    <a:pt x="13237" y="2819"/>
                  </a:moveTo>
                  <a:lnTo>
                    <a:pt x="12998" y="6414"/>
                  </a:lnTo>
                  <a:lnTo>
                    <a:pt x="13365" y="8456"/>
                  </a:lnTo>
                  <a:lnTo>
                    <a:pt x="13173" y="13144"/>
                  </a:lnTo>
                  <a:lnTo>
                    <a:pt x="15165" y="17027"/>
                  </a:lnTo>
                  <a:lnTo>
                    <a:pt x="12871" y="13345"/>
                  </a:lnTo>
                  <a:lnTo>
                    <a:pt x="11564" y="6153"/>
                  </a:lnTo>
                  <a:close/>
                  <a:moveTo>
                    <a:pt x="10051" y="0"/>
                  </a:moveTo>
                  <a:lnTo>
                    <a:pt x="9573" y="2704"/>
                  </a:lnTo>
                  <a:lnTo>
                    <a:pt x="9319" y="7708"/>
                  </a:lnTo>
                  <a:lnTo>
                    <a:pt x="9271" y="13345"/>
                  </a:lnTo>
                  <a:lnTo>
                    <a:pt x="9749" y="14870"/>
                  </a:lnTo>
                  <a:lnTo>
                    <a:pt x="9032" y="15618"/>
                  </a:lnTo>
                  <a:lnTo>
                    <a:pt x="10593" y="15618"/>
                  </a:lnTo>
                  <a:lnTo>
                    <a:pt x="9271" y="21169"/>
                  </a:lnTo>
                  <a:lnTo>
                    <a:pt x="8235" y="21054"/>
                  </a:lnTo>
                  <a:lnTo>
                    <a:pt x="6865" y="18983"/>
                  </a:lnTo>
                  <a:lnTo>
                    <a:pt x="5655" y="14870"/>
                  </a:lnTo>
                  <a:lnTo>
                    <a:pt x="5719" y="17487"/>
                  </a:lnTo>
                  <a:lnTo>
                    <a:pt x="4508" y="20306"/>
                  </a:lnTo>
                  <a:lnTo>
                    <a:pt x="4874" y="21600"/>
                  </a:lnTo>
                  <a:lnTo>
                    <a:pt x="0" y="20737"/>
                  </a:lnTo>
                  <a:lnTo>
                    <a:pt x="2644" y="16941"/>
                  </a:lnTo>
                  <a:lnTo>
                    <a:pt x="5958" y="9117"/>
                  </a:lnTo>
                  <a:lnTo>
                    <a:pt x="5241" y="14122"/>
                  </a:lnTo>
                  <a:lnTo>
                    <a:pt x="7104" y="11706"/>
                  </a:lnTo>
                  <a:lnTo>
                    <a:pt x="8363" y="56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8ADD8">
                    <a:alpha val="25000"/>
                  </a:srgbClr>
                </a:gs>
                <a:gs pos="99000">
                  <a:srgbClr val="9094B7">
                    <a:alpha val="32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600">
                  <a:solidFill>
                    <a:srgbClr val="242524"/>
                  </a:solidFill>
                </a:defRPr>
              </a:pPr>
              <a:endParaRPr/>
            </a:p>
          </p:txBody>
        </p:sp>
        <p:sp>
          <p:nvSpPr>
            <p:cNvPr id="2309" name="Полилиния 65"/>
            <p:cNvSpPr/>
            <p:nvPr/>
          </p:nvSpPr>
          <p:spPr>
            <a:xfrm>
              <a:off x="0" y="1944058"/>
              <a:ext cx="6022064" cy="5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1"/>
                  </a:moveTo>
                  <a:lnTo>
                    <a:pt x="7139" y="15247"/>
                  </a:lnTo>
                  <a:lnTo>
                    <a:pt x="11368" y="2541"/>
                  </a:lnTo>
                  <a:lnTo>
                    <a:pt x="15416" y="10165"/>
                  </a:lnTo>
                  <a:lnTo>
                    <a:pt x="21600" y="0"/>
                  </a:lnTo>
                  <a:lnTo>
                    <a:pt x="15825" y="19059"/>
                  </a:lnTo>
                  <a:lnTo>
                    <a:pt x="11960" y="10165"/>
                  </a:lnTo>
                  <a:lnTo>
                    <a:pt x="6912" y="21600"/>
                  </a:lnTo>
                  <a:lnTo>
                    <a:pt x="2137" y="6353"/>
                  </a:lnTo>
                </a:path>
              </a:pathLst>
            </a:custGeom>
            <a:solidFill>
              <a:srgbClr val="1F3A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11" name="Полилиния 67"/>
          <p:cNvSpPr/>
          <p:nvPr/>
        </p:nvSpPr>
        <p:spPr>
          <a:xfrm>
            <a:off x="-77706" y="8595459"/>
            <a:ext cx="24393861" cy="51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7" y="0"/>
                </a:moveTo>
                <a:lnTo>
                  <a:pt x="8145" y="945"/>
                </a:lnTo>
                <a:lnTo>
                  <a:pt x="11543" y="63"/>
                </a:lnTo>
                <a:lnTo>
                  <a:pt x="13950" y="1008"/>
                </a:lnTo>
                <a:lnTo>
                  <a:pt x="18472" y="63"/>
                </a:lnTo>
                <a:lnTo>
                  <a:pt x="21600" y="84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49"/>
                </a:lnTo>
                <a:close/>
              </a:path>
            </a:pathLst>
          </a:custGeom>
          <a:solidFill>
            <a:srgbClr val="82BAE0">
              <a:alpha val="601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5" name="Group"/>
          <p:cNvGrpSpPr/>
          <p:nvPr/>
        </p:nvGrpSpPr>
        <p:grpSpPr>
          <a:xfrm>
            <a:off x="11085558" y="8978566"/>
            <a:ext cx="2436022" cy="2243471"/>
            <a:chOff x="0" y="-47501"/>
            <a:chExt cx="2436020" cy="2243470"/>
          </a:xfrm>
        </p:grpSpPr>
        <p:sp>
          <p:nvSpPr>
            <p:cNvPr id="2312" name="Oval"/>
            <p:cNvSpPr/>
            <p:nvPr/>
          </p:nvSpPr>
          <p:spPr>
            <a:xfrm>
              <a:off x="-1" y="193872"/>
              <a:ext cx="2348150" cy="1212119"/>
            </a:xfrm>
            <a:prstGeom prst="ellipse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3" name="Oval"/>
            <p:cNvSpPr/>
            <p:nvPr/>
          </p:nvSpPr>
          <p:spPr>
            <a:xfrm>
              <a:off x="692957" y="422874"/>
              <a:ext cx="1564397" cy="791102"/>
            </a:xfrm>
            <a:prstGeom prst="ellipse">
              <a:avLst/>
            </a:prstGeom>
            <a:solidFill>
              <a:srgbClr val="6B9AB9">
                <a:alpha val="846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4" name="R"/>
            <p:cNvSpPr txBox="1"/>
            <p:nvPr/>
          </p:nvSpPr>
          <p:spPr>
            <a:xfrm>
              <a:off x="886842" y="-47502"/>
              <a:ext cx="1549179" cy="2243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101600" dist="508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1000" b="1">
                  <a:solidFill>
                    <a:srgbClr val="3E4D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7442565" y="1397000"/>
            <a:ext cx="9486170" cy="3475977"/>
            <a:chOff x="0" y="0"/>
            <a:chExt cx="9486169" cy="3475976"/>
          </a:xfrm>
        </p:grpSpPr>
        <p:sp>
          <p:nvSpPr>
            <p:cNvPr id="2316" name="THE TOP OF THE R ICEBERG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THE TOP OF THE R ICEBERG </a:t>
              </a:r>
            </a:p>
          </p:txBody>
        </p:sp>
        <p:sp>
          <p:nvSpPr>
            <p:cNvPr id="2317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18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20" name="STATISTICAL ANALYSIS"/>
          <p:cNvSpPr txBox="1"/>
          <p:nvPr/>
        </p:nvSpPr>
        <p:spPr>
          <a:xfrm>
            <a:off x="3179330" y="4828526"/>
            <a:ext cx="737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</a:t>
            </a:r>
          </a:p>
        </p:txBody>
      </p:sp>
      <p:sp>
        <p:nvSpPr>
          <p:cNvPr id="2321" name="Statistical models (linear, generalized, mixed, …)"/>
          <p:cNvSpPr txBox="1"/>
          <p:nvPr/>
        </p:nvSpPr>
        <p:spPr>
          <a:xfrm>
            <a:off x="3179330" y="5620316"/>
            <a:ext cx="87606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models (linear, generalized, mixed, …)</a:t>
            </a:r>
          </a:p>
        </p:txBody>
      </p:sp>
      <p:sp>
        <p:nvSpPr>
          <p:cNvPr id="2322" name="Statistical tests (t-test, chisq, anova, …)"/>
          <p:cNvSpPr txBox="1"/>
          <p:nvPr/>
        </p:nvSpPr>
        <p:spPr>
          <a:xfrm>
            <a:off x="3179330" y="6302137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tests (t-test, chisq, anova, …)</a:t>
            </a:r>
          </a:p>
        </p:txBody>
      </p:sp>
      <p:sp>
        <p:nvSpPr>
          <p:cNvPr id="2323" name="Survival analysis (Cox, Kaplan meier)"/>
          <p:cNvSpPr txBox="1"/>
          <p:nvPr/>
        </p:nvSpPr>
        <p:spPr>
          <a:xfrm>
            <a:off x="3179330" y="6990330"/>
            <a:ext cx="86386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29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 (Cox, Kaplan meier)</a:t>
            </a:r>
          </a:p>
        </p:txBody>
      </p:sp>
      <p:sp>
        <p:nvSpPr>
          <p:cNvPr id="2324" name="Circle"/>
          <p:cNvSpPr/>
          <p:nvPr/>
        </p:nvSpPr>
        <p:spPr>
          <a:xfrm>
            <a:off x="1905000" y="4599926"/>
            <a:ext cx="1016000" cy="1016001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25" name="Shape"/>
          <p:cNvSpPr/>
          <p:nvPr/>
        </p:nvSpPr>
        <p:spPr>
          <a:xfrm>
            <a:off x="2084445" y="4815826"/>
            <a:ext cx="65711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2" y="17319"/>
                </a:moveTo>
                <a:cubicBezTo>
                  <a:pt x="7594" y="17319"/>
                  <a:pt x="8606" y="16346"/>
                  <a:pt x="8606" y="14984"/>
                </a:cubicBezTo>
                <a:cubicBezTo>
                  <a:pt x="8606" y="14400"/>
                  <a:pt x="8437" y="13816"/>
                  <a:pt x="8100" y="13232"/>
                </a:cubicBezTo>
                <a:cubicBezTo>
                  <a:pt x="12150" y="7200"/>
                  <a:pt x="12150" y="7200"/>
                  <a:pt x="12150" y="7200"/>
                </a:cubicBezTo>
                <a:cubicBezTo>
                  <a:pt x="12319" y="7395"/>
                  <a:pt x="12656" y="7395"/>
                  <a:pt x="12994" y="7395"/>
                </a:cubicBezTo>
                <a:cubicBezTo>
                  <a:pt x="13500" y="7395"/>
                  <a:pt x="14006" y="7200"/>
                  <a:pt x="14344" y="6811"/>
                </a:cubicBezTo>
                <a:cubicBezTo>
                  <a:pt x="17381" y="9535"/>
                  <a:pt x="17381" y="9535"/>
                  <a:pt x="17381" y="9535"/>
                </a:cubicBezTo>
                <a:cubicBezTo>
                  <a:pt x="17212" y="9924"/>
                  <a:pt x="17212" y="10314"/>
                  <a:pt x="17212" y="10703"/>
                </a:cubicBezTo>
                <a:cubicBezTo>
                  <a:pt x="17212" y="12065"/>
                  <a:pt x="18225" y="13038"/>
                  <a:pt x="19406" y="13038"/>
                </a:cubicBezTo>
                <a:cubicBezTo>
                  <a:pt x="20587" y="13038"/>
                  <a:pt x="21600" y="12065"/>
                  <a:pt x="21600" y="10703"/>
                </a:cubicBezTo>
                <a:cubicBezTo>
                  <a:pt x="21600" y="9341"/>
                  <a:pt x="20587" y="8173"/>
                  <a:pt x="19406" y="8173"/>
                </a:cubicBezTo>
                <a:cubicBezTo>
                  <a:pt x="18900" y="8173"/>
                  <a:pt x="18394" y="8368"/>
                  <a:pt x="18056" y="8757"/>
                </a:cubicBezTo>
                <a:cubicBezTo>
                  <a:pt x="14850" y="6032"/>
                  <a:pt x="14850" y="6032"/>
                  <a:pt x="14850" y="6032"/>
                </a:cubicBezTo>
                <a:cubicBezTo>
                  <a:pt x="15019" y="5643"/>
                  <a:pt x="15019" y="5254"/>
                  <a:pt x="15019" y="4865"/>
                </a:cubicBezTo>
                <a:cubicBezTo>
                  <a:pt x="15019" y="3503"/>
                  <a:pt x="14175" y="2530"/>
                  <a:pt x="12994" y="2530"/>
                </a:cubicBezTo>
                <a:cubicBezTo>
                  <a:pt x="11812" y="2530"/>
                  <a:pt x="10800" y="3503"/>
                  <a:pt x="10800" y="4865"/>
                </a:cubicBezTo>
                <a:cubicBezTo>
                  <a:pt x="10800" y="5643"/>
                  <a:pt x="10969" y="6032"/>
                  <a:pt x="11306" y="6616"/>
                </a:cubicBezTo>
                <a:cubicBezTo>
                  <a:pt x="7425" y="12649"/>
                  <a:pt x="7425" y="12649"/>
                  <a:pt x="7425" y="12649"/>
                </a:cubicBezTo>
                <a:cubicBezTo>
                  <a:pt x="7088" y="12649"/>
                  <a:pt x="6750" y="12454"/>
                  <a:pt x="6412" y="12454"/>
                </a:cubicBezTo>
                <a:cubicBezTo>
                  <a:pt x="5231" y="12454"/>
                  <a:pt x="4388" y="13622"/>
                  <a:pt x="4388" y="14984"/>
                </a:cubicBezTo>
                <a:cubicBezTo>
                  <a:pt x="4388" y="16346"/>
                  <a:pt x="5231" y="17319"/>
                  <a:pt x="6412" y="17319"/>
                </a:cubicBezTo>
                <a:close/>
                <a:moveTo>
                  <a:pt x="20419" y="10703"/>
                </a:moveTo>
                <a:cubicBezTo>
                  <a:pt x="20419" y="11481"/>
                  <a:pt x="19913" y="12065"/>
                  <a:pt x="19237" y="12065"/>
                </a:cubicBezTo>
                <a:cubicBezTo>
                  <a:pt x="18731" y="12065"/>
                  <a:pt x="18056" y="11481"/>
                  <a:pt x="18056" y="10703"/>
                </a:cubicBezTo>
                <a:cubicBezTo>
                  <a:pt x="18056" y="9924"/>
                  <a:pt x="18731" y="9341"/>
                  <a:pt x="19237" y="9341"/>
                </a:cubicBezTo>
                <a:cubicBezTo>
                  <a:pt x="19913" y="9341"/>
                  <a:pt x="20419" y="9924"/>
                  <a:pt x="20419" y="10703"/>
                </a:cubicBezTo>
                <a:close/>
                <a:moveTo>
                  <a:pt x="12994" y="3697"/>
                </a:moveTo>
                <a:cubicBezTo>
                  <a:pt x="13669" y="3697"/>
                  <a:pt x="14175" y="4281"/>
                  <a:pt x="14175" y="5059"/>
                </a:cubicBezTo>
                <a:cubicBezTo>
                  <a:pt x="14175" y="5838"/>
                  <a:pt x="13669" y="6422"/>
                  <a:pt x="12994" y="6422"/>
                </a:cubicBezTo>
                <a:cubicBezTo>
                  <a:pt x="12319" y="6422"/>
                  <a:pt x="11812" y="5838"/>
                  <a:pt x="11812" y="5059"/>
                </a:cubicBezTo>
                <a:cubicBezTo>
                  <a:pt x="11812" y="4281"/>
                  <a:pt x="12319" y="3697"/>
                  <a:pt x="12994" y="3697"/>
                </a:cubicBezTo>
                <a:close/>
                <a:moveTo>
                  <a:pt x="6412" y="13622"/>
                </a:moveTo>
                <a:cubicBezTo>
                  <a:pt x="7088" y="13622"/>
                  <a:pt x="7594" y="14205"/>
                  <a:pt x="7594" y="14984"/>
                </a:cubicBezTo>
                <a:cubicBezTo>
                  <a:pt x="7594" y="15762"/>
                  <a:pt x="7088" y="16346"/>
                  <a:pt x="6412" y="16346"/>
                </a:cubicBezTo>
                <a:cubicBezTo>
                  <a:pt x="5906" y="16346"/>
                  <a:pt x="5231" y="15762"/>
                  <a:pt x="5231" y="14984"/>
                </a:cubicBezTo>
                <a:cubicBezTo>
                  <a:pt x="5231" y="14205"/>
                  <a:pt x="5906" y="13622"/>
                  <a:pt x="6412" y="13622"/>
                </a:cubicBezTo>
                <a:close/>
                <a:moveTo>
                  <a:pt x="21600" y="21211"/>
                </a:moveTo>
                <a:cubicBezTo>
                  <a:pt x="21600" y="21405"/>
                  <a:pt x="21431" y="21600"/>
                  <a:pt x="21262" y="21600"/>
                </a:cubicBezTo>
                <a:cubicBezTo>
                  <a:pt x="2869" y="21600"/>
                  <a:pt x="2869" y="21600"/>
                  <a:pt x="2869" y="21600"/>
                </a:cubicBezTo>
                <a:cubicBezTo>
                  <a:pt x="2700" y="21600"/>
                  <a:pt x="2363" y="21600"/>
                  <a:pt x="2025" y="21211"/>
                </a:cubicBezTo>
                <a:cubicBezTo>
                  <a:pt x="1688" y="21016"/>
                  <a:pt x="1519" y="20432"/>
                  <a:pt x="1519" y="19849"/>
                </a:cubicBezTo>
                <a:cubicBezTo>
                  <a:pt x="1519" y="19070"/>
                  <a:pt x="1519" y="19070"/>
                  <a:pt x="1519" y="19070"/>
                </a:cubicBezTo>
                <a:cubicBezTo>
                  <a:pt x="506" y="19070"/>
                  <a:pt x="506" y="19070"/>
                  <a:pt x="506" y="19070"/>
                </a:cubicBezTo>
                <a:cubicBezTo>
                  <a:pt x="169" y="19070"/>
                  <a:pt x="0" y="18681"/>
                  <a:pt x="0" y="18486"/>
                </a:cubicBezTo>
                <a:cubicBezTo>
                  <a:pt x="0" y="18097"/>
                  <a:pt x="169" y="17903"/>
                  <a:pt x="506" y="17903"/>
                </a:cubicBezTo>
                <a:cubicBezTo>
                  <a:pt x="1519" y="17903"/>
                  <a:pt x="1519" y="17903"/>
                  <a:pt x="1519" y="17903"/>
                </a:cubicBezTo>
                <a:cubicBezTo>
                  <a:pt x="1519" y="15373"/>
                  <a:pt x="1519" y="15373"/>
                  <a:pt x="1519" y="15373"/>
                </a:cubicBezTo>
                <a:cubicBezTo>
                  <a:pt x="506" y="15373"/>
                  <a:pt x="506" y="15373"/>
                  <a:pt x="506" y="15373"/>
                </a:cubicBezTo>
                <a:cubicBezTo>
                  <a:pt x="169" y="15373"/>
                  <a:pt x="0" y="15178"/>
                  <a:pt x="0" y="14984"/>
                </a:cubicBezTo>
                <a:cubicBezTo>
                  <a:pt x="0" y="14595"/>
                  <a:pt x="169" y="14400"/>
                  <a:pt x="506" y="14400"/>
                </a:cubicBezTo>
                <a:cubicBezTo>
                  <a:pt x="1519" y="14400"/>
                  <a:pt x="1519" y="14400"/>
                  <a:pt x="1519" y="14400"/>
                </a:cubicBezTo>
                <a:cubicBezTo>
                  <a:pt x="1519" y="11870"/>
                  <a:pt x="1519" y="11870"/>
                  <a:pt x="1519" y="11870"/>
                </a:cubicBezTo>
                <a:cubicBezTo>
                  <a:pt x="506" y="11870"/>
                  <a:pt x="506" y="11870"/>
                  <a:pt x="506" y="11870"/>
                </a:cubicBezTo>
                <a:cubicBezTo>
                  <a:pt x="169" y="11870"/>
                  <a:pt x="0" y="11676"/>
                  <a:pt x="0" y="11286"/>
                </a:cubicBezTo>
                <a:cubicBezTo>
                  <a:pt x="0" y="11092"/>
                  <a:pt x="169" y="10897"/>
                  <a:pt x="506" y="10897"/>
                </a:cubicBezTo>
                <a:cubicBezTo>
                  <a:pt x="1519" y="10897"/>
                  <a:pt x="1519" y="10897"/>
                  <a:pt x="1519" y="10897"/>
                </a:cubicBezTo>
                <a:cubicBezTo>
                  <a:pt x="1519" y="8368"/>
                  <a:pt x="1519" y="8368"/>
                  <a:pt x="1519" y="8368"/>
                </a:cubicBezTo>
                <a:cubicBezTo>
                  <a:pt x="506" y="8368"/>
                  <a:pt x="506" y="8368"/>
                  <a:pt x="506" y="8368"/>
                </a:cubicBezTo>
                <a:cubicBezTo>
                  <a:pt x="169" y="8368"/>
                  <a:pt x="0" y="8173"/>
                  <a:pt x="0" y="7784"/>
                </a:cubicBezTo>
                <a:cubicBezTo>
                  <a:pt x="0" y="7589"/>
                  <a:pt x="169" y="7200"/>
                  <a:pt x="506" y="7200"/>
                </a:cubicBezTo>
                <a:cubicBezTo>
                  <a:pt x="1519" y="7200"/>
                  <a:pt x="1519" y="7200"/>
                  <a:pt x="1519" y="7200"/>
                </a:cubicBezTo>
                <a:cubicBezTo>
                  <a:pt x="1519" y="4865"/>
                  <a:pt x="1519" y="4865"/>
                  <a:pt x="1519" y="4865"/>
                </a:cubicBezTo>
                <a:cubicBezTo>
                  <a:pt x="506" y="4865"/>
                  <a:pt x="506" y="4865"/>
                  <a:pt x="506" y="4865"/>
                </a:cubicBezTo>
                <a:cubicBezTo>
                  <a:pt x="169" y="4865"/>
                  <a:pt x="0" y="4476"/>
                  <a:pt x="0" y="4281"/>
                </a:cubicBezTo>
                <a:cubicBezTo>
                  <a:pt x="0" y="3892"/>
                  <a:pt x="169" y="3697"/>
                  <a:pt x="506" y="3697"/>
                </a:cubicBezTo>
                <a:cubicBezTo>
                  <a:pt x="1519" y="3697"/>
                  <a:pt x="1519" y="3697"/>
                  <a:pt x="1519" y="3697"/>
                </a:cubicBezTo>
                <a:cubicBezTo>
                  <a:pt x="1519" y="1168"/>
                  <a:pt x="1519" y="1168"/>
                  <a:pt x="1519" y="1168"/>
                </a:cubicBezTo>
                <a:cubicBezTo>
                  <a:pt x="506" y="1168"/>
                  <a:pt x="506" y="1168"/>
                  <a:pt x="506" y="1168"/>
                </a:cubicBezTo>
                <a:cubicBezTo>
                  <a:pt x="169" y="1168"/>
                  <a:pt x="0" y="778"/>
                  <a:pt x="0" y="584"/>
                </a:cubicBezTo>
                <a:cubicBezTo>
                  <a:pt x="0" y="195"/>
                  <a:pt x="169" y="0"/>
                  <a:pt x="506" y="0"/>
                </a:cubicBezTo>
                <a:cubicBezTo>
                  <a:pt x="2025" y="0"/>
                  <a:pt x="2025" y="0"/>
                  <a:pt x="2025" y="0"/>
                </a:cubicBezTo>
                <a:cubicBezTo>
                  <a:pt x="2194" y="0"/>
                  <a:pt x="2363" y="195"/>
                  <a:pt x="2363" y="584"/>
                </a:cubicBezTo>
                <a:cubicBezTo>
                  <a:pt x="2363" y="19849"/>
                  <a:pt x="2363" y="19849"/>
                  <a:pt x="2363" y="19849"/>
                </a:cubicBezTo>
                <a:cubicBezTo>
                  <a:pt x="2363" y="20043"/>
                  <a:pt x="2531" y="20432"/>
                  <a:pt x="2531" y="20432"/>
                </a:cubicBezTo>
                <a:cubicBezTo>
                  <a:pt x="2700" y="20627"/>
                  <a:pt x="2869" y="20627"/>
                  <a:pt x="2869" y="20627"/>
                </a:cubicBezTo>
                <a:cubicBezTo>
                  <a:pt x="21262" y="20627"/>
                  <a:pt x="21262" y="20627"/>
                  <a:pt x="21262" y="20627"/>
                </a:cubicBezTo>
                <a:cubicBezTo>
                  <a:pt x="21431" y="20627"/>
                  <a:pt x="21600" y="20822"/>
                  <a:pt x="21600" y="21211"/>
                </a:cubicBezTo>
                <a:close/>
                <a:moveTo>
                  <a:pt x="21600" y="21211"/>
                </a:moveTo>
                <a:cubicBezTo>
                  <a:pt x="21600" y="21211"/>
                  <a:pt x="21600" y="21211"/>
                  <a:pt x="21600" y="2121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5" name="Group"/>
          <p:cNvGrpSpPr/>
          <p:nvPr/>
        </p:nvGrpSpPr>
        <p:grpSpPr>
          <a:xfrm>
            <a:off x="15886896" y="4590859"/>
            <a:ext cx="6605521" cy="3381203"/>
            <a:chOff x="0" y="0"/>
            <a:chExt cx="6605519" cy="3381202"/>
          </a:xfrm>
        </p:grpSpPr>
        <p:sp>
          <p:nvSpPr>
            <p:cNvPr id="2326" name="BIOINFORMATIC ANALYSIS"/>
            <p:cNvSpPr txBox="1"/>
            <p:nvPr/>
          </p:nvSpPr>
          <p:spPr>
            <a:xfrm>
              <a:off x="1414936" y="2182322"/>
              <a:ext cx="5189475" cy="1198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BIOINFORMATIC ANALYSIS</a:t>
              </a:r>
            </a:p>
          </p:txBody>
        </p:sp>
        <p:sp>
          <p:nvSpPr>
            <p:cNvPr id="2327" name="DATA MANGEMENT"/>
            <p:cNvSpPr txBox="1"/>
            <p:nvPr/>
          </p:nvSpPr>
          <p:spPr>
            <a:xfrm>
              <a:off x="1414936" y="198564"/>
              <a:ext cx="518947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MANGEMENT</a:t>
              </a:r>
            </a:p>
          </p:txBody>
        </p:sp>
        <p:sp>
          <p:nvSpPr>
            <p:cNvPr id="2328" name="EASY PLOTTING"/>
            <p:cNvSpPr txBox="1"/>
            <p:nvPr/>
          </p:nvSpPr>
          <p:spPr>
            <a:xfrm>
              <a:off x="1413826" y="1374554"/>
              <a:ext cx="519169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40000"/>
                </a:lnSpc>
                <a:defRPr sz="3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EASY PLOTTING</a:t>
              </a:r>
            </a:p>
          </p:txBody>
        </p:sp>
        <p:sp>
          <p:nvSpPr>
            <p:cNvPr id="2329" name="Oval"/>
            <p:cNvSpPr/>
            <p:nvPr/>
          </p:nvSpPr>
          <p:spPr>
            <a:xfrm>
              <a:off x="13520" y="2287610"/>
              <a:ext cx="1081603" cy="1016002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0" name="Oval"/>
            <p:cNvSpPr/>
            <p:nvPr/>
          </p:nvSpPr>
          <p:spPr>
            <a:xfrm>
              <a:off x="13520" y="1145954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Oval"/>
            <p:cNvSpPr/>
            <p:nvPr/>
          </p:nvSpPr>
          <p:spPr>
            <a:xfrm>
              <a:off x="0" y="0"/>
              <a:ext cx="1081603" cy="1016001"/>
            </a:xfrm>
            <a:prstGeom prst="ellipse">
              <a:avLst/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2" name="Shape"/>
            <p:cNvSpPr/>
            <p:nvPr/>
          </p:nvSpPr>
          <p:spPr>
            <a:xfrm>
              <a:off x="122604" y="2487043"/>
              <a:ext cx="863435" cy="58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3024"/>
                  </a:moveTo>
                  <a:cubicBezTo>
                    <a:pt x="19096" y="3024"/>
                    <a:pt x="18470" y="3888"/>
                    <a:pt x="18157" y="4752"/>
                  </a:cubicBezTo>
                  <a:cubicBezTo>
                    <a:pt x="10800" y="1512"/>
                    <a:pt x="10800" y="1512"/>
                    <a:pt x="10800" y="1512"/>
                  </a:cubicBezTo>
                  <a:cubicBezTo>
                    <a:pt x="10800" y="648"/>
                    <a:pt x="10330" y="0"/>
                    <a:pt x="9861" y="0"/>
                  </a:cubicBezTo>
                  <a:cubicBezTo>
                    <a:pt x="9235" y="0"/>
                    <a:pt x="8765" y="648"/>
                    <a:pt x="8765" y="1512"/>
                  </a:cubicBezTo>
                  <a:cubicBezTo>
                    <a:pt x="8765" y="1728"/>
                    <a:pt x="8922" y="2160"/>
                    <a:pt x="9078" y="2376"/>
                  </a:cubicBezTo>
                  <a:cubicBezTo>
                    <a:pt x="1252" y="14904"/>
                    <a:pt x="1252" y="14904"/>
                    <a:pt x="1252" y="14904"/>
                  </a:cubicBezTo>
                  <a:cubicBezTo>
                    <a:pt x="1096" y="14688"/>
                    <a:pt x="939" y="14688"/>
                    <a:pt x="939" y="14688"/>
                  </a:cubicBezTo>
                  <a:cubicBezTo>
                    <a:pt x="470" y="14688"/>
                    <a:pt x="0" y="15336"/>
                    <a:pt x="0" y="15984"/>
                  </a:cubicBezTo>
                  <a:cubicBezTo>
                    <a:pt x="0" y="16632"/>
                    <a:pt x="470" y="17280"/>
                    <a:pt x="939" y="17280"/>
                  </a:cubicBezTo>
                  <a:cubicBezTo>
                    <a:pt x="1252" y="17280"/>
                    <a:pt x="1565" y="16848"/>
                    <a:pt x="1722" y="16416"/>
                  </a:cubicBezTo>
                  <a:cubicBezTo>
                    <a:pt x="8922" y="18792"/>
                    <a:pt x="8922" y="18792"/>
                    <a:pt x="8922" y="18792"/>
                  </a:cubicBezTo>
                  <a:cubicBezTo>
                    <a:pt x="8922" y="19008"/>
                    <a:pt x="8765" y="19224"/>
                    <a:pt x="8765" y="19440"/>
                  </a:cubicBezTo>
                  <a:cubicBezTo>
                    <a:pt x="8765" y="20520"/>
                    <a:pt x="9548" y="21600"/>
                    <a:pt x="10487" y="21600"/>
                  </a:cubicBezTo>
                  <a:cubicBezTo>
                    <a:pt x="11270" y="21600"/>
                    <a:pt x="12052" y="20520"/>
                    <a:pt x="12052" y="19440"/>
                  </a:cubicBezTo>
                  <a:cubicBezTo>
                    <a:pt x="12052" y="19008"/>
                    <a:pt x="12052" y="18792"/>
                    <a:pt x="11896" y="18792"/>
                  </a:cubicBezTo>
                  <a:cubicBezTo>
                    <a:pt x="17374" y="15552"/>
                    <a:pt x="17374" y="15552"/>
                    <a:pt x="17374" y="15552"/>
                  </a:cubicBezTo>
                  <a:cubicBezTo>
                    <a:pt x="17530" y="15768"/>
                    <a:pt x="17843" y="15984"/>
                    <a:pt x="18000" y="15984"/>
                  </a:cubicBezTo>
                  <a:cubicBezTo>
                    <a:pt x="18470" y="15984"/>
                    <a:pt x="18939" y="15336"/>
                    <a:pt x="18939" y="14688"/>
                  </a:cubicBezTo>
                  <a:cubicBezTo>
                    <a:pt x="18939" y="14256"/>
                    <a:pt x="18783" y="14040"/>
                    <a:pt x="18470" y="13824"/>
                  </a:cubicBezTo>
                  <a:cubicBezTo>
                    <a:pt x="19409" y="7776"/>
                    <a:pt x="19409" y="7776"/>
                    <a:pt x="19409" y="7776"/>
                  </a:cubicBezTo>
                  <a:cubicBezTo>
                    <a:pt x="19565" y="7776"/>
                    <a:pt x="19722" y="7776"/>
                    <a:pt x="19878" y="7776"/>
                  </a:cubicBezTo>
                  <a:cubicBezTo>
                    <a:pt x="20817" y="7776"/>
                    <a:pt x="21600" y="6696"/>
                    <a:pt x="21600" y="5400"/>
                  </a:cubicBezTo>
                  <a:cubicBezTo>
                    <a:pt x="21600" y="4104"/>
                    <a:pt x="20817" y="3024"/>
                    <a:pt x="19878" y="3024"/>
                  </a:cubicBezTo>
                  <a:close/>
                  <a:moveTo>
                    <a:pt x="10330" y="2592"/>
                  </a:moveTo>
                  <a:cubicBezTo>
                    <a:pt x="13774" y="8208"/>
                    <a:pt x="13774" y="8208"/>
                    <a:pt x="13774" y="8208"/>
                  </a:cubicBezTo>
                  <a:cubicBezTo>
                    <a:pt x="10330" y="10152"/>
                    <a:pt x="10330" y="10152"/>
                    <a:pt x="10330" y="10152"/>
                  </a:cubicBezTo>
                  <a:cubicBezTo>
                    <a:pt x="10174" y="2808"/>
                    <a:pt x="10174" y="2808"/>
                    <a:pt x="10174" y="2808"/>
                  </a:cubicBezTo>
                  <a:cubicBezTo>
                    <a:pt x="10174" y="2592"/>
                    <a:pt x="10330" y="2592"/>
                    <a:pt x="10330" y="2592"/>
                  </a:cubicBezTo>
                  <a:close/>
                  <a:moveTo>
                    <a:pt x="9861" y="2808"/>
                  </a:moveTo>
                  <a:cubicBezTo>
                    <a:pt x="10017" y="10368"/>
                    <a:pt x="10017" y="10368"/>
                    <a:pt x="10017" y="10368"/>
                  </a:cubicBezTo>
                  <a:cubicBezTo>
                    <a:pt x="8452" y="11232"/>
                    <a:pt x="8452" y="11232"/>
                    <a:pt x="8452" y="11232"/>
                  </a:cubicBezTo>
                  <a:cubicBezTo>
                    <a:pt x="8452" y="11016"/>
                    <a:pt x="8296" y="10800"/>
                    <a:pt x="8139" y="10800"/>
                  </a:cubicBezTo>
                  <a:cubicBezTo>
                    <a:pt x="9548" y="2592"/>
                    <a:pt x="9548" y="2592"/>
                    <a:pt x="9548" y="2592"/>
                  </a:cubicBezTo>
                  <a:cubicBezTo>
                    <a:pt x="9548" y="2808"/>
                    <a:pt x="9704" y="2808"/>
                    <a:pt x="9861" y="2808"/>
                  </a:cubicBezTo>
                  <a:close/>
                  <a:moveTo>
                    <a:pt x="8609" y="11880"/>
                  </a:moveTo>
                  <a:cubicBezTo>
                    <a:pt x="8609" y="11664"/>
                    <a:pt x="8609" y="11664"/>
                    <a:pt x="8609" y="11448"/>
                  </a:cubicBezTo>
                  <a:cubicBezTo>
                    <a:pt x="10017" y="10800"/>
                    <a:pt x="10017" y="10800"/>
                    <a:pt x="10017" y="10800"/>
                  </a:cubicBezTo>
                  <a:cubicBezTo>
                    <a:pt x="10174" y="17064"/>
                    <a:pt x="10174" y="17064"/>
                    <a:pt x="10174" y="17064"/>
                  </a:cubicBezTo>
                  <a:cubicBezTo>
                    <a:pt x="10017" y="17280"/>
                    <a:pt x="10017" y="17280"/>
                    <a:pt x="9861" y="17280"/>
                  </a:cubicBezTo>
                  <a:cubicBezTo>
                    <a:pt x="8296" y="12744"/>
                    <a:pt x="8296" y="12744"/>
                    <a:pt x="8296" y="12744"/>
                  </a:cubicBezTo>
                  <a:cubicBezTo>
                    <a:pt x="8452" y="12528"/>
                    <a:pt x="8609" y="12096"/>
                    <a:pt x="8609" y="11880"/>
                  </a:cubicBezTo>
                  <a:close/>
                  <a:moveTo>
                    <a:pt x="11426" y="17496"/>
                  </a:moveTo>
                  <a:cubicBezTo>
                    <a:pt x="11113" y="17280"/>
                    <a:pt x="10800" y="17064"/>
                    <a:pt x="10487" y="17064"/>
                  </a:cubicBezTo>
                  <a:cubicBezTo>
                    <a:pt x="10330" y="10584"/>
                    <a:pt x="10330" y="10584"/>
                    <a:pt x="10330" y="10584"/>
                  </a:cubicBezTo>
                  <a:cubicBezTo>
                    <a:pt x="13930" y="8424"/>
                    <a:pt x="13930" y="8424"/>
                    <a:pt x="13930" y="8424"/>
                  </a:cubicBezTo>
                  <a:cubicBezTo>
                    <a:pt x="15496" y="11232"/>
                    <a:pt x="15496" y="11232"/>
                    <a:pt x="15496" y="11232"/>
                  </a:cubicBezTo>
                  <a:lnTo>
                    <a:pt x="11426" y="17496"/>
                  </a:lnTo>
                  <a:close/>
                  <a:moveTo>
                    <a:pt x="14087" y="8424"/>
                  </a:moveTo>
                  <a:cubicBezTo>
                    <a:pt x="18313" y="6048"/>
                    <a:pt x="18313" y="6048"/>
                    <a:pt x="18313" y="6048"/>
                  </a:cubicBezTo>
                  <a:cubicBezTo>
                    <a:pt x="18313" y="6264"/>
                    <a:pt x="18313" y="6696"/>
                    <a:pt x="18470" y="6696"/>
                  </a:cubicBezTo>
                  <a:cubicBezTo>
                    <a:pt x="15652" y="11016"/>
                    <a:pt x="15652" y="11016"/>
                    <a:pt x="15652" y="11016"/>
                  </a:cubicBezTo>
                  <a:lnTo>
                    <a:pt x="14087" y="8424"/>
                  </a:lnTo>
                  <a:close/>
                  <a:moveTo>
                    <a:pt x="18157" y="5616"/>
                  </a:moveTo>
                  <a:cubicBezTo>
                    <a:pt x="13930" y="7992"/>
                    <a:pt x="13930" y="7992"/>
                    <a:pt x="13930" y="7992"/>
                  </a:cubicBezTo>
                  <a:cubicBezTo>
                    <a:pt x="10487" y="2376"/>
                    <a:pt x="10487" y="2376"/>
                    <a:pt x="10487" y="2376"/>
                  </a:cubicBezTo>
                  <a:cubicBezTo>
                    <a:pt x="10643" y="2160"/>
                    <a:pt x="10643" y="1944"/>
                    <a:pt x="10643" y="1728"/>
                  </a:cubicBezTo>
                  <a:cubicBezTo>
                    <a:pt x="18157" y="5184"/>
                    <a:pt x="18157" y="5184"/>
                    <a:pt x="18157" y="5184"/>
                  </a:cubicBezTo>
                  <a:cubicBezTo>
                    <a:pt x="18157" y="5184"/>
                    <a:pt x="18157" y="5400"/>
                    <a:pt x="18157" y="5400"/>
                  </a:cubicBezTo>
                  <a:cubicBezTo>
                    <a:pt x="18157" y="5616"/>
                    <a:pt x="18157" y="5616"/>
                    <a:pt x="18157" y="5616"/>
                  </a:cubicBezTo>
                  <a:close/>
                  <a:moveTo>
                    <a:pt x="9235" y="2592"/>
                  </a:moveTo>
                  <a:cubicBezTo>
                    <a:pt x="9235" y="2592"/>
                    <a:pt x="9235" y="2592"/>
                    <a:pt x="9235" y="2592"/>
                  </a:cubicBezTo>
                  <a:cubicBezTo>
                    <a:pt x="7983" y="10584"/>
                    <a:pt x="7983" y="10584"/>
                    <a:pt x="7983" y="10584"/>
                  </a:cubicBezTo>
                  <a:cubicBezTo>
                    <a:pt x="7826" y="10368"/>
                    <a:pt x="7670" y="10368"/>
                    <a:pt x="7670" y="10368"/>
                  </a:cubicBezTo>
                  <a:cubicBezTo>
                    <a:pt x="7043" y="10368"/>
                    <a:pt x="6574" y="11016"/>
                    <a:pt x="6574" y="11880"/>
                  </a:cubicBezTo>
                  <a:cubicBezTo>
                    <a:pt x="6574" y="11880"/>
                    <a:pt x="6730" y="12096"/>
                    <a:pt x="6730" y="12096"/>
                  </a:cubicBezTo>
                  <a:cubicBezTo>
                    <a:pt x="1565" y="15120"/>
                    <a:pt x="1565" y="15120"/>
                    <a:pt x="1565" y="15120"/>
                  </a:cubicBezTo>
                  <a:cubicBezTo>
                    <a:pt x="1409" y="14904"/>
                    <a:pt x="1409" y="14904"/>
                    <a:pt x="1409" y="14904"/>
                  </a:cubicBezTo>
                  <a:lnTo>
                    <a:pt x="9235" y="2592"/>
                  </a:lnTo>
                  <a:close/>
                  <a:moveTo>
                    <a:pt x="1722" y="16200"/>
                  </a:moveTo>
                  <a:cubicBezTo>
                    <a:pt x="1722" y="16200"/>
                    <a:pt x="1722" y="15984"/>
                    <a:pt x="1722" y="15984"/>
                  </a:cubicBezTo>
                  <a:cubicBezTo>
                    <a:pt x="1722" y="15768"/>
                    <a:pt x="1722" y="15552"/>
                    <a:pt x="1722" y="15336"/>
                  </a:cubicBezTo>
                  <a:cubicBezTo>
                    <a:pt x="6730" y="12528"/>
                    <a:pt x="6730" y="12528"/>
                    <a:pt x="6730" y="12528"/>
                  </a:cubicBezTo>
                  <a:cubicBezTo>
                    <a:pt x="7043" y="12960"/>
                    <a:pt x="7200" y="13176"/>
                    <a:pt x="7670" y="13176"/>
                  </a:cubicBezTo>
                  <a:cubicBezTo>
                    <a:pt x="7826" y="13176"/>
                    <a:pt x="7983" y="12960"/>
                    <a:pt x="8139" y="12960"/>
                  </a:cubicBezTo>
                  <a:cubicBezTo>
                    <a:pt x="9548" y="17496"/>
                    <a:pt x="9548" y="17496"/>
                    <a:pt x="9548" y="17496"/>
                  </a:cubicBezTo>
                  <a:cubicBezTo>
                    <a:pt x="9235" y="17712"/>
                    <a:pt x="9078" y="18144"/>
                    <a:pt x="8922" y="18576"/>
                  </a:cubicBezTo>
                  <a:lnTo>
                    <a:pt x="1722" y="16200"/>
                  </a:lnTo>
                  <a:close/>
                  <a:moveTo>
                    <a:pt x="11896" y="18360"/>
                  </a:moveTo>
                  <a:cubicBezTo>
                    <a:pt x="11739" y="18144"/>
                    <a:pt x="11739" y="17928"/>
                    <a:pt x="11583" y="17712"/>
                  </a:cubicBezTo>
                  <a:cubicBezTo>
                    <a:pt x="15652" y="11448"/>
                    <a:pt x="15652" y="11448"/>
                    <a:pt x="15652" y="11448"/>
                  </a:cubicBezTo>
                  <a:cubicBezTo>
                    <a:pt x="17217" y="14256"/>
                    <a:pt x="17217" y="14256"/>
                    <a:pt x="17217" y="14256"/>
                  </a:cubicBezTo>
                  <a:cubicBezTo>
                    <a:pt x="17217" y="14256"/>
                    <a:pt x="17217" y="14472"/>
                    <a:pt x="17217" y="14688"/>
                  </a:cubicBezTo>
                  <a:cubicBezTo>
                    <a:pt x="17217" y="14904"/>
                    <a:pt x="17217" y="15120"/>
                    <a:pt x="17217" y="15336"/>
                  </a:cubicBezTo>
                  <a:lnTo>
                    <a:pt x="11896" y="18360"/>
                  </a:lnTo>
                  <a:close/>
                  <a:moveTo>
                    <a:pt x="18313" y="13608"/>
                  </a:moveTo>
                  <a:cubicBezTo>
                    <a:pt x="18157" y="13608"/>
                    <a:pt x="18157" y="13608"/>
                    <a:pt x="18000" y="13608"/>
                  </a:cubicBezTo>
                  <a:cubicBezTo>
                    <a:pt x="17843" y="13608"/>
                    <a:pt x="17530" y="13608"/>
                    <a:pt x="17374" y="13824"/>
                  </a:cubicBezTo>
                  <a:cubicBezTo>
                    <a:pt x="15809" y="11232"/>
                    <a:pt x="15809" y="11232"/>
                    <a:pt x="15809" y="11232"/>
                  </a:cubicBezTo>
                  <a:cubicBezTo>
                    <a:pt x="18626" y="7128"/>
                    <a:pt x="18626" y="7128"/>
                    <a:pt x="18626" y="7128"/>
                  </a:cubicBezTo>
                  <a:cubicBezTo>
                    <a:pt x="18783" y="7344"/>
                    <a:pt x="18939" y="7560"/>
                    <a:pt x="19252" y="7560"/>
                  </a:cubicBezTo>
                  <a:lnTo>
                    <a:pt x="18313" y="13608"/>
                  </a:lnTo>
                  <a:close/>
                  <a:moveTo>
                    <a:pt x="18313" y="13608"/>
                  </a:moveTo>
                  <a:cubicBezTo>
                    <a:pt x="18313" y="13608"/>
                    <a:pt x="18313" y="13608"/>
                    <a:pt x="18313" y="1360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3" name="Shape"/>
            <p:cNvSpPr/>
            <p:nvPr/>
          </p:nvSpPr>
          <p:spPr>
            <a:xfrm>
              <a:off x="234664" y="1314686"/>
              <a:ext cx="639312" cy="6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315"/>
                  </a:moveTo>
                  <a:cubicBezTo>
                    <a:pt x="4725" y="19315"/>
                    <a:pt x="4725" y="19315"/>
                    <a:pt x="4725" y="19315"/>
                  </a:cubicBezTo>
                  <a:cubicBezTo>
                    <a:pt x="5400" y="19315"/>
                    <a:pt x="6075" y="18692"/>
                    <a:pt x="6075" y="18069"/>
                  </a:cubicBezTo>
                  <a:cubicBezTo>
                    <a:pt x="6075" y="8100"/>
                    <a:pt x="6075" y="8100"/>
                    <a:pt x="6075" y="8100"/>
                  </a:cubicBezTo>
                  <a:cubicBezTo>
                    <a:pt x="6075" y="7477"/>
                    <a:pt x="5400" y="6854"/>
                    <a:pt x="4725" y="6854"/>
                  </a:cubicBezTo>
                  <a:cubicBezTo>
                    <a:pt x="1800" y="6854"/>
                    <a:pt x="1800" y="6854"/>
                    <a:pt x="1800" y="6854"/>
                  </a:cubicBezTo>
                  <a:cubicBezTo>
                    <a:pt x="1125" y="6854"/>
                    <a:pt x="450" y="7477"/>
                    <a:pt x="450" y="8100"/>
                  </a:cubicBezTo>
                  <a:cubicBezTo>
                    <a:pt x="450" y="18069"/>
                    <a:pt x="450" y="18069"/>
                    <a:pt x="450" y="18069"/>
                  </a:cubicBezTo>
                  <a:cubicBezTo>
                    <a:pt x="450" y="18692"/>
                    <a:pt x="1125" y="19315"/>
                    <a:pt x="1800" y="19315"/>
                  </a:cubicBezTo>
                  <a:close/>
                  <a:moveTo>
                    <a:pt x="9450" y="19315"/>
                  </a:moveTo>
                  <a:cubicBezTo>
                    <a:pt x="12375" y="19315"/>
                    <a:pt x="12375" y="19315"/>
                    <a:pt x="12375" y="19315"/>
                  </a:cubicBezTo>
                  <a:cubicBezTo>
                    <a:pt x="13050" y="19315"/>
                    <a:pt x="13725" y="18692"/>
                    <a:pt x="13725" y="18069"/>
                  </a:cubicBezTo>
                  <a:cubicBezTo>
                    <a:pt x="13725" y="1246"/>
                    <a:pt x="13725" y="1246"/>
                    <a:pt x="13725" y="1246"/>
                  </a:cubicBezTo>
                  <a:cubicBezTo>
                    <a:pt x="13725" y="623"/>
                    <a:pt x="13050" y="0"/>
                    <a:pt x="12375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8775" y="0"/>
                    <a:pt x="8100" y="623"/>
                    <a:pt x="8100" y="1246"/>
                  </a:cubicBezTo>
                  <a:cubicBezTo>
                    <a:pt x="8100" y="18069"/>
                    <a:pt x="8100" y="18069"/>
                    <a:pt x="8100" y="18069"/>
                  </a:cubicBezTo>
                  <a:cubicBezTo>
                    <a:pt x="8100" y="18692"/>
                    <a:pt x="8775" y="19315"/>
                    <a:pt x="9450" y="19315"/>
                  </a:cubicBezTo>
                  <a:close/>
                  <a:moveTo>
                    <a:pt x="17100" y="19315"/>
                  </a:moveTo>
                  <a:cubicBezTo>
                    <a:pt x="20025" y="19315"/>
                    <a:pt x="20025" y="19315"/>
                    <a:pt x="20025" y="19315"/>
                  </a:cubicBezTo>
                  <a:cubicBezTo>
                    <a:pt x="20700" y="19315"/>
                    <a:pt x="21375" y="18692"/>
                    <a:pt x="21375" y="18069"/>
                  </a:cubicBezTo>
                  <a:cubicBezTo>
                    <a:pt x="21375" y="4985"/>
                    <a:pt x="21375" y="4985"/>
                    <a:pt x="21375" y="4985"/>
                  </a:cubicBezTo>
                  <a:cubicBezTo>
                    <a:pt x="21375" y="4362"/>
                    <a:pt x="20700" y="3946"/>
                    <a:pt x="20025" y="3946"/>
                  </a:cubicBezTo>
                  <a:cubicBezTo>
                    <a:pt x="17100" y="3946"/>
                    <a:pt x="17100" y="3946"/>
                    <a:pt x="17100" y="3946"/>
                  </a:cubicBezTo>
                  <a:cubicBezTo>
                    <a:pt x="16425" y="3946"/>
                    <a:pt x="15975" y="4362"/>
                    <a:pt x="15975" y="4985"/>
                  </a:cubicBezTo>
                  <a:cubicBezTo>
                    <a:pt x="15975" y="18069"/>
                    <a:pt x="15975" y="18069"/>
                    <a:pt x="15975" y="18069"/>
                  </a:cubicBezTo>
                  <a:cubicBezTo>
                    <a:pt x="15975" y="18692"/>
                    <a:pt x="16425" y="19315"/>
                    <a:pt x="17100" y="19315"/>
                  </a:cubicBezTo>
                  <a:close/>
                  <a:moveTo>
                    <a:pt x="20925" y="20354"/>
                  </a:moveTo>
                  <a:cubicBezTo>
                    <a:pt x="450" y="20354"/>
                    <a:pt x="450" y="20354"/>
                    <a:pt x="450" y="20354"/>
                  </a:cubicBezTo>
                  <a:cubicBezTo>
                    <a:pt x="225" y="20354"/>
                    <a:pt x="0" y="20769"/>
                    <a:pt x="0" y="20977"/>
                  </a:cubicBezTo>
                  <a:cubicBezTo>
                    <a:pt x="0" y="21392"/>
                    <a:pt x="225" y="21600"/>
                    <a:pt x="450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75" y="21600"/>
                    <a:pt x="21600" y="21392"/>
                    <a:pt x="21600" y="20977"/>
                  </a:cubicBezTo>
                  <a:cubicBezTo>
                    <a:pt x="21600" y="20769"/>
                    <a:pt x="21375" y="20354"/>
                    <a:pt x="20925" y="20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4" name="Shape"/>
            <p:cNvSpPr/>
            <p:nvPr/>
          </p:nvSpPr>
          <p:spPr>
            <a:xfrm>
              <a:off x="191031" y="211264"/>
              <a:ext cx="726580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5" y="12409"/>
                  </a:moveTo>
                  <a:cubicBezTo>
                    <a:pt x="20692" y="12409"/>
                    <a:pt x="20692" y="12409"/>
                    <a:pt x="20692" y="12409"/>
                  </a:cubicBezTo>
                  <a:cubicBezTo>
                    <a:pt x="20692" y="5515"/>
                    <a:pt x="20692" y="5515"/>
                    <a:pt x="20692" y="5515"/>
                  </a:cubicBezTo>
                  <a:cubicBezTo>
                    <a:pt x="20692" y="5285"/>
                    <a:pt x="20329" y="5055"/>
                    <a:pt x="20148" y="5055"/>
                  </a:cubicBezTo>
                  <a:cubicBezTo>
                    <a:pt x="19785" y="5055"/>
                    <a:pt x="19785" y="5055"/>
                    <a:pt x="19785" y="5055"/>
                  </a:cubicBezTo>
                  <a:cubicBezTo>
                    <a:pt x="19785" y="2987"/>
                    <a:pt x="19785" y="2987"/>
                    <a:pt x="19785" y="2987"/>
                  </a:cubicBezTo>
                  <a:cubicBezTo>
                    <a:pt x="19785" y="2757"/>
                    <a:pt x="19422" y="2528"/>
                    <a:pt x="19240" y="2528"/>
                  </a:cubicBezTo>
                  <a:cubicBezTo>
                    <a:pt x="18514" y="2528"/>
                    <a:pt x="18514" y="2528"/>
                    <a:pt x="18514" y="2528"/>
                  </a:cubicBezTo>
                  <a:cubicBezTo>
                    <a:pt x="18514" y="460"/>
                    <a:pt x="18514" y="460"/>
                    <a:pt x="18514" y="460"/>
                  </a:cubicBezTo>
                  <a:cubicBezTo>
                    <a:pt x="18514" y="230"/>
                    <a:pt x="18333" y="0"/>
                    <a:pt x="18151" y="0"/>
                  </a:cubicBezTo>
                  <a:cubicBezTo>
                    <a:pt x="3449" y="0"/>
                    <a:pt x="3449" y="0"/>
                    <a:pt x="3449" y="0"/>
                  </a:cubicBezTo>
                  <a:cubicBezTo>
                    <a:pt x="3086" y="0"/>
                    <a:pt x="2904" y="230"/>
                    <a:pt x="2904" y="460"/>
                  </a:cubicBezTo>
                  <a:cubicBezTo>
                    <a:pt x="2904" y="2528"/>
                    <a:pt x="2904" y="2528"/>
                    <a:pt x="2904" y="2528"/>
                  </a:cubicBezTo>
                  <a:cubicBezTo>
                    <a:pt x="2360" y="2528"/>
                    <a:pt x="2360" y="2528"/>
                    <a:pt x="2360" y="2528"/>
                  </a:cubicBezTo>
                  <a:cubicBezTo>
                    <a:pt x="1997" y="2528"/>
                    <a:pt x="1815" y="2757"/>
                    <a:pt x="1815" y="2987"/>
                  </a:cubicBezTo>
                  <a:cubicBezTo>
                    <a:pt x="1815" y="5055"/>
                    <a:pt x="1815" y="5055"/>
                    <a:pt x="1815" y="5055"/>
                  </a:cubicBezTo>
                  <a:cubicBezTo>
                    <a:pt x="1452" y="5055"/>
                    <a:pt x="1452" y="5055"/>
                    <a:pt x="1452" y="5055"/>
                  </a:cubicBezTo>
                  <a:cubicBezTo>
                    <a:pt x="1089" y="5055"/>
                    <a:pt x="908" y="5285"/>
                    <a:pt x="908" y="5515"/>
                  </a:cubicBezTo>
                  <a:cubicBezTo>
                    <a:pt x="908" y="12409"/>
                    <a:pt x="908" y="12409"/>
                    <a:pt x="908" y="12409"/>
                  </a:cubicBezTo>
                  <a:cubicBezTo>
                    <a:pt x="363" y="12409"/>
                    <a:pt x="363" y="12409"/>
                    <a:pt x="363" y="12409"/>
                  </a:cubicBezTo>
                  <a:cubicBezTo>
                    <a:pt x="182" y="12409"/>
                    <a:pt x="0" y="12638"/>
                    <a:pt x="0" y="13098"/>
                  </a:cubicBezTo>
                  <a:cubicBezTo>
                    <a:pt x="0" y="21140"/>
                    <a:pt x="0" y="21140"/>
                    <a:pt x="0" y="21140"/>
                  </a:cubicBezTo>
                  <a:cubicBezTo>
                    <a:pt x="0" y="21370"/>
                    <a:pt x="182" y="21600"/>
                    <a:pt x="363" y="21600"/>
                  </a:cubicBezTo>
                  <a:cubicBezTo>
                    <a:pt x="21055" y="21600"/>
                    <a:pt x="21055" y="21600"/>
                    <a:pt x="21055" y="21600"/>
                  </a:cubicBezTo>
                  <a:cubicBezTo>
                    <a:pt x="21418" y="21600"/>
                    <a:pt x="21600" y="21370"/>
                    <a:pt x="21600" y="21140"/>
                  </a:cubicBezTo>
                  <a:cubicBezTo>
                    <a:pt x="21600" y="13098"/>
                    <a:pt x="21600" y="13098"/>
                    <a:pt x="21600" y="13098"/>
                  </a:cubicBezTo>
                  <a:cubicBezTo>
                    <a:pt x="21600" y="12638"/>
                    <a:pt x="21418" y="12409"/>
                    <a:pt x="21055" y="12409"/>
                  </a:cubicBezTo>
                  <a:close/>
                  <a:moveTo>
                    <a:pt x="3993" y="1149"/>
                  </a:moveTo>
                  <a:cubicBezTo>
                    <a:pt x="17607" y="1149"/>
                    <a:pt x="17607" y="1149"/>
                    <a:pt x="17607" y="1149"/>
                  </a:cubicBezTo>
                  <a:cubicBezTo>
                    <a:pt x="17607" y="2528"/>
                    <a:pt x="17607" y="2528"/>
                    <a:pt x="17607" y="2528"/>
                  </a:cubicBezTo>
                  <a:cubicBezTo>
                    <a:pt x="3993" y="2528"/>
                    <a:pt x="3993" y="2528"/>
                    <a:pt x="3993" y="2528"/>
                  </a:cubicBezTo>
                  <a:lnTo>
                    <a:pt x="3993" y="1149"/>
                  </a:lnTo>
                  <a:close/>
                  <a:moveTo>
                    <a:pt x="2723" y="3677"/>
                  </a:moveTo>
                  <a:cubicBezTo>
                    <a:pt x="18696" y="3677"/>
                    <a:pt x="18696" y="3677"/>
                    <a:pt x="18696" y="3677"/>
                  </a:cubicBezTo>
                  <a:cubicBezTo>
                    <a:pt x="18696" y="5055"/>
                    <a:pt x="18696" y="5055"/>
                    <a:pt x="18696" y="5055"/>
                  </a:cubicBezTo>
                  <a:cubicBezTo>
                    <a:pt x="2723" y="5055"/>
                    <a:pt x="2723" y="5055"/>
                    <a:pt x="2723" y="5055"/>
                  </a:cubicBezTo>
                  <a:lnTo>
                    <a:pt x="2723" y="3677"/>
                  </a:lnTo>
                  <a:close/>
                  <a:moveTo>
                    <a:pt x="1815" y="6204"/>
                  </a:moveTo>
                  <a:cubicBezTo>
                    <a:pt x="19603" y="6204"/>
                    <a:pt x="19603" y="6204"/>
                    <a:pt x="19603" y="6204"/>
                  </a:cubicBezTo>
                  <a:cubicBezTo>
                    <a:pt x="19603" y="12409"/>
                    <a:pt x="19603" y="12409"/>
                    <a:pt x="19603" y="12409"/>
                  </a:cubicBezTo>
                  <a:cubicBezTo>
                    <a:pt x="15610" y="12409"/>
                    <a:pt x="15610" y="12409"/>
                    <a:pt x="15610" y="12409"/>
                  </a:cubicBezTo>
                  <a:cubicBezTo>
                    <a:pt x="15429" y="12409"/>
                    <a:pt x="15247" y="12638"/>
                    <a:pt x="15247" y="12868"/>
                  </a:cubicBezTo>
                  <a:cubicBezTo>
                    <a:pt x="14703" y="15855"/>
                    <a:pt x="14703" y="15855"/>
                    <a:pt x="14703" y="15855"/>
                  </a:cubicBezTo>
                  <a:cubicBezTo>
                    <a:pt x="6716" y="15855"/>
                    <a:pt x="6716" y="15855"/>
                    <a:pt x="6716" y="15855"/>
                  </a:cubicBezTo>
                  <a:cubicBezTo>
                    <a:pt x="6353" y="12868"/>
                    <a:pt x="6353" y="12868"/>
                    <a:pt x="6353" y="12868"/>
                  </a:cubicBezTo>
                  <a:cubicBezTo>
                    <a:pt x="6171" y="12638"/>
                    <a:pt x="5990" y="12409"/>
                    <a:pt x="5808" y="12409"/>
                  </a:cubicBezTo>
                  <a:cubicBezTo>
                    <a:pt x="1815" y="12409"/>
                    <a:pt x="1815" y="12409"/>
                    <a:pt x="1815" y="12409"/>
                  </a:cubicBezTo>
                  <a:lnTo>
                    <a:pt x="1815" y="6204"/>
                  </a:lnTo>
                  <a:close/>
                  <a:moveTo>
                    <a:pt x="1815" y="6204"/>
                  </a:moveTo>
                  <a:cubicBezTo>
                    <a:pt x="1815" y="6204"/>
                    <a:pt x="1815" y="6204"/>
                    <a:pt x="1815" y="62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36" name="37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8"/>
          </a:blip>
          <a:srcRect t="105" b="954"/>
          <a:stretch>
            <a:fillRect/>
          </a:stretch>
        </p:blipFill>
        <p:spPr>
          <a:xfrm rot="5400000">
            <a:off x="7152755" y="4469455"/>
            <a:ext cx="13733239" cy="4777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Rectangle"/>
          <p:cNvSpPr/>
          <p:nvPr/>
        </p:nvSpPr>
        <p:spPr>
          <a:xfrm>
            <a:off x="15954173" y="-181273"/>
            <a:ext cx="8454415" cy="1392492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343" name="Group"/>
          <p:cNvGrpSpPr/>
          <p:nvPr/>
        </p:nvGrpSpPr>
        <p:grpSpPr>
          <a:xfrm>
            <a:off x="1394494" y="1524000"/>
            <a:ext cx="9486170" cy="3475977"/>
            <a:chOff x="0" y="0"/>
            <a:chExt cx="9486169" cy="3475976"/>
          </a:xfrm>
        </p:grpSpPr>
        <p:sp>
          <p:nvSpPr>
            <p:cNvPr id="2340" name="WANT MO-R-E?"/>
            <p:cNvSpPr txBox="1"/>
            <p:nvPr/>
          </p:nvSpPr>
          <p:spPr>
            <a:xfrm>
              <a:off x="0" y="720813"/>
              <a:ext cx="9486170" cy="2755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WANT MO-R-E?</a:t>
              </a:r>
            </a:p>
          </p:txBody>
        </p:sp>
        <p:sp>
          <p:nvSpPr>
            <p:cNvPr id="2341" name="FROM EXCEL TO R"/>
            <p:cNvSpPr txBox="1"/>
            <p:nvPr/>
          </p:nvSpPr>
          <p:spPr>
            <a:xfrm>
              <a:off x="2127580" y="0"/>
              <a:ext cx="6471696" cy="43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2342" name="Line"/>
            <p:cNvSpPr/>
            <p:nvPr/>
          </p:nvSpPr>
          <p:spPr>
            <a:xfrm>
              <a:off x="111502" y="218268"/>
              <a:ext cx="1705287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44" name="Rectangle"/>
          <p:cNvSpPr/>
          <p:nvPr/>
        </p:nvSpPr>
        <p:spPr>
          <a:xfrm>
            <a:off x="1510893" y="4207301"/>
            <a:ext cx="21247914" cy="8625514"/>
          </a:xfrm>
          <a:prstGeom prst="rect">
            <a:avLst/>
          </a:prstGeom>
          <a:solidFill>
            <a:srgbClr val="FFFFFF"/>
          </a:solidFill>
          <a:ln w="50800">
            <a:solidFill>
              <a:srgbClr val="29344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5" name="The Section for Biostatistics offers a number statistics-oriented R courses:"/>
          <p:cNvSpPr txBox="1"/>
          <p:nvPr/>
        </p:nvSpPr>
        <p:spPr>
          <a:xfrm>
            <a:off x="2840057" y="4719566"/>
            <a:ext cx="713757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Section for Biostatistics offers a number statistics-oriented R courses:</a:t>
            </a:r>
          </a:p>
        </p:txBody>
      </p:sp>
      <p:sp>
        <p:nvSpPr>
          <p:cNvPr id="2346" name="38"/>
          <p:cNvSpPr txBox="1"/>
          <p:nvPr/>
        </p:nvSpPr>
        <p:spPr>
          <a:xfrm>
            <a:off x="374649" y="13221116"/>
            <a:ext cx="5971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8" y="6091203"/>
            <a:ext cx="84836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704" y="6199153"/>
            <a:ext cx="84201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https://publichealth.ku.dk/about-the-department/biostat/"/>
          <p:cNvSpPr txBox="1"/>
          <p:nvPr/>
        </p:nvSpPr>
        <p:spPr>
          <a:xfrm>
            <a:off x="12659238" y="4530076"/>
            <a:ext cx="88910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/>
              </a:rPr>
              <a:t>https://publichealth.ku.dk/about-the-department/biostat/</a:t>
            </a:r>
            <a:r>
              <a:rPr>
                <a:solidFill>
                  <a:srgbClr val="999999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50" name="* These are screenshots. Go to the website and scroll down to ‘Teaching’"/>
          <p:cNvSpPr txBox="1"/>
          <p:nvPr/>
        </p:nvSpPr>
        <p:spPr>
          <a:xfrm>
            <a:off x="2488690" y="11741730"/>
            <a:ext cx="125909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These are screenshots. Go to the website and scroll down to ‘Teaching’</a:t>
            </a: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Rounded Rectangle"/>
          <p:cNvSpPr/>
          <p:nvPr/>
        </p:nvSpPr>
        <p:spPr>
          <a:xfrm>
            <a:off x="8094655" y="3899749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3" name="Rectangle"/>
          <p:cNvSpPr/>
          <p:nvPr/>
        </p:nvSpPr>
        <p:spPr>
          <a:xfrm>
            <a:off x="-3409" y="-26176"/>
            <a:ext cx="7308701" cy="13768352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4" name="21"/>
          <p:cNvSpPr txBox="1"/>
          <p:nvPr/>
        </p:nvSpPr>
        <p:spPr>
          <a:xfrm>
            <a:off x="374649" y="12966700"/>
            <a:ext cx="66516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5" name="lme4: https://cran.r-project.org/web/packages/lme4/vignettes/lmer.pdf…"/>
          <p:cNvSpPr txBox="1"/>
          <p:nvPr/>
        </p:nvSpPr>
        <p:spPr>
          <a:xfrm>
            <a:off x="12953723" y="4183891"/>
            <a:ext cx="5778501" cy="229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lme4: </a:t>
            </a:r>
            <a:r>
              <a:rPr u="sng">
                <a:hlinkClick r:id="rId2"/>
              </a:rPr>
              <a:t>https://cran.r-project.org/web/packages/lme4/vignettes/lmer.pdf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3"/>
              </a:rPr>
              <a:t>https://cran.microsoft.com/snapshot/2017-08-01/web/packages/sjPlot/vignettes/sjplmer.html</a:t>
            </a:r>
          </a:p>
          <a:p>
            <a:pPr>
              <a:defRPr sz="1800"/>
            </a:pPr>
            <a:r>
              <a:rPr b="1"/>
              <a:t>glmmTMB</a:t>
            </a:r>
            <a:r>
              <a:t>: </a:t>
            </a:r>
            <a:r>
              <a:rPr u="sng">
                <a:hlinkClick r:id="rId4"/>
              </a:rPr>
              <a:t>https://cran.r-project.org/web/packages/glmmTMB/index.html</a:t>
            </a:r>
            <a:r>
              <a:t> </a:t>
            </a:r>
          </a:p>
        </p:txBody>
      </p:sp>
      <p:sp>
        <p:nvSpPr>
          <p:cNvPr id="2356" name="Rounded Rectangle"/>
          <p:cNvSpPr/>
          <p:nvPr/>
        </p:nvSpPr>
        <p:spPr>
          <a:xfrm>
            <a:off x="8094655" y="541241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7" name="Rounded Rectangle"/>
          <p:cNvSpPr/>
          <p:nvPr/>
        </p:nvSpPr>
        <p:spPr>
          <a:xfrm>
            <a:off x="8094655" y="7258258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8" name="Rounded Rectangle"/>
          <p:cNvSpPr/>
          <p:nvPr/>
        </p:nvSpPr>
        <p:spPr>
          <a:xfrm>
            <a:off x="8094655" y="10616766"/>
            <a:ext cx="4065241" cy="2695576"/>
          </a:xfrm>
          <a:prstGeom prst="roundRect">
            <a:avLst>
              <a:gd name="adj" fmla="val 16162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9" name="survival-analysis-basics-survival-curves-1.png" descr="survival-analysis-basics-survival-curves-1.png"/>
          <p:cNvPicPr>
            <a:picLocks noChangeAspect="1"/>
          </p:cNvPicPr>
          <p:nvPr/>
        </p:nvPicPr>
        <p:blipFill>
          <a:blip r:embed="rId5"/>
          <a:srcRect l="13247" t="9011" b="32234"/>
          <a:stretch>
            <a:fillRect/>
          </a:stretch>
        </p:blipFill>
        <p:spPr>
          <a:xfrm>
            <a:off x="8372889" y="700983"/>
            <a:ext cx="3508616" cy="2376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60" name="Epidemiological Analysis"/>
          <p:cNvSpPr txBox="1"/>
          <p:nvPr/>
        </p:nvSpPr>
        <p:spPr>
          <a:xfrm>
            <a:off x="12955941" y="6831279"/>
            <a:ext cx="480206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Epidemiological Analysis</a:t>
            </a:r>
          </a:p>
        </p:txBody>
      </p:sp>
      <p:sp>
        <p:nvSpPr>
          <p:cNvPr id="2361" name="Mixed-Effects Models"/>
          <p:cNvSpPr txBox="1"/>
          <p:nvPr/>
        </p:nvSpPr>
        <p:spPr>
          <a:xfrm>
            <a:off x="12950887" y="3523029"/>
            <a:ext cx="5336839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Mixed-Effects Models</a:t>
            </a:r>
          </a:p>
        </p:txBody>
      </p:sp>
      <p:sp>
        <p:nvSpPr>
          <p:cNvPr id="2362" name="Elastic-Net Regression (R"/>
          <p:cNvSpPr txBox="1"/>
          <p:nvPr/>
        </p:nvSpPr>
        <p:spPr>
          <a:xfrm>
            <a:off x="12950731" y="10439400"/>
            <a:ext cx="41922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Elastic-Net Regression (R</a:t>
            </a:r>
          </a:p>
        </p:txBody>
      </p:sp>
      <p:pic>
        <p:nvPicPr>
          <p:cNvPr id="2363" name="lass.png" descr="lass.png"/>
          <p:cNvPicPr>
            <a:picLocks/>
          </p:cNvPicPr>
          <p:nvPr/>
        </p:nvPicPr>
        <p:blipFill>
          <a:blip r:embed="rId6"/>
          <a:srcRect l="7245" t="76018" r="52956" b="12687"/>
          <a:stretch>
            <a:fillRect/>
          </a:stretch>
        </p:blipFill>
        <p:spPr>
          <a:xfrm>
            <a:off x="8330820" y="11973467"/>
            <a:ext cx="3592857" cy="1025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4" name="lass.png" descr="lass.png"/>
          <p:cNvPicPr>
            <a:picLocks/>
          </p:cNvPicPr>
          <p:nvPr/>
        </p:nvPicPr>
        <p:blipFill>
          <a:blip r:embed="rId6"/>
          <a:srcRect l="56980" t="76456" r="3388" b="12588"/>
          <a:stretch>
            <a:fillRect/>
          </a:stretch>
        </p:blipFill>
        <p:spPr>
          <a:xfrm>
            <a:off x="8334832" y="10802610"/>
            <a:ext cx="3584720" cy="102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maxresdefault.jpg" descr="maxresdefault.jpg"/>
          <p:cNvPicPr>
            <a:picLocks noChangeAspect="1"/>
          </p:cNvPicPr>
          <p:nvPr/>
        </p:nvPicPr>
        <p:blipFill>
          <a:blip r:embed="rId7"/>
          <a:srcRect l="18656" r="16312" b="12905"/>
          <a:stretch>
            <a:fillRect/>
          </a:stretch>
        </p:blipFill>
        <p:spPr>
          <a:xfrm>
            <a:off x="8500683" y="4002590"/>
            <a:ext cx="3253082" cy="2450683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glmnet: https://cran.r-project.org/web/packages/glmnet/glmnet.pdf…"/>
          <p:cNvSpPr txBox="1"/>
          <p:nvPr/>
        </p:nvSpPr>
        <p:spPr>
          <a:xfrm>
            <a:off x="12953723" y="11068516"/>
            <a:ext cx="5778501" cy="229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glmnet:</a:t>
            </a:r>
            <a:r>
              <a:t> </a:t>
            </a:r>
            <a:r>
              <a:rPr u="sng">
                <a:hlinkClick r:id="rId8"/>
              </a:rPr>
              <a:t>https://cran.r-project.org/web/packages/glmnet/glmnet.pdf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elasticnet: </a:t>
            </a:r>
            <a:r>
              <a:rPr u="sng">
                <a:hlinkClick r:id="rId9"/>
              </a:rPr>
              <a:t>https://cran.r-project.org/web/packages/elasticnet/elasticnet.pdf</a:t>
            </a:r>
            <a:r>
              <a:t> </a:t>
            </a:r>
          </a:p>
          <a:p>
            <a:pPr>
              <a:spcBef>
                <a:spcPts val="1000"/>
              </a:spcBef>
              <a:defRPr sz="1800"/>
            </a:pPr>
            <a:r>
              <a:rPr u="sng">
                <a:hlinkClick r:id="rId10"/>
              </a:rPr>
              <a:t>https://www.datacamp.com/community/tutorials/tutorial-ridge-lasso-elastic-net</a:t>
            </a:r>
            <a:r>
              <a:t> </a:t>
            </a:r>
          </a:p>
        </p:txBody>
      </p:sp>
      <p:sp>
        <p:nvSpPr>
          <p:cNvPr id="2367" name="Rectangle"/>
          <p:cNvSpPr/>
          <p:nvPr/>
        </p:nvSpPr>
        <p:spPr>
          <a:xfrm>
            <a:off x="19597037" y="0"/>
            <a:ext cx="4802067" cy="1376835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68" name="survival: https://rviews.rstudio.com/2017/09/25/survival-analysis-with-r/…"/>
          <p:cNvSpPr txBox="1"/>
          <p:nvPr/>
        </p:nvSpPr>
        <p:spPr>
          <a:xfrm>
            <a:off x="12953723" y="1189846"/>
            <a:ext cx="5778501" cy="184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survival</a:t>
            </a:r>
            <a:r>
              <a:t>: </a:t>
            </a:r>
            <a:r>
              <a:rPr u="sng">
                <a:hlinkClick r:id="rId11"/>
              </a:rPr>
              <a:t>https://rviews.rstudio.com/2017/09/25/survival-analysis-with-r/</a:t>
            </a:r>
          </a:p>
          <a:p>
            <a:pPr>
              <a:defRPr sz="1800"/>
            </a:pPr>
            <a:r>
              <a:rPr b="1"/>
              <a:t>survminer:</a:t>
            </a:r>
            <a:r>
              <a:t> </a:t>
            </a:r>
            <a:r>
              <a:rPr u="sng">
                <a:hlinkClick r:id="rId12"/>
              </a:rPr>
              <a:t>https://cran.r-project.org/web/packages/survminer/survminer.pdf</a:t>
            </a:r>
          </a:p>
          <a:p>
            <a:pPr>
              <a:defRPr sz="1800"/>
            </a:pPr>
            <a:r>
              <a:t>(</a:t>
            </a:r>
            <a:r>
              <a:rPr u="sng">
                <a:hlinkClick r:id="rId13"/>
              </a:rPr>
              <a:t>https://rpkgs.datanovia.com/survminer/</a:t>
            </a:r>
            <a:r>
              <a:t> )</a:t>
            </a:r>
          </a:p>
        </p:txBody>
      </p:sp>
      <p:sp>
        <p:nvSpPr>
          <p:cNvPr id="2369" name="Survival Analysis"/>
          <p:cNvSpPr txBox="1"/>
          <p:nvPr/>
        </p:nvSpPr>
        <p:spPr>
          <a:xfrm>
            <a:off x="12960215" y="513210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Survival Analysis</a:t>
            </a:r>
          </a:p>
        </p:txBody>
      </p:sp>
      <p:grpSp>
        <p:nvGrpSpPr>
          <p:cNvPr id="2372" name="Group"/>
          <p:cNvGrpSpPr/>
          <p:nvPr/>
        </p:nvGrpSpPr>
        <p:grpSpPr>
          <a:xfrm>
            <a:off x="8389715" y="7706252"/>
            <a:ext cx="3479153" cy="1799589"/>
            <a:chOff x="0" y="0"/>
            <a:chExt cx="3479152" cy="1799588"/>
          </a:xfrm>
        </p:grpSpPr>
        <p:pic>
          <p:nvPicPr>
            <p:cNvPr id="2370" name="3776ac41-dd15-4aad-bef6-0a49d55bee36_figure2.gif" descr="3776ac41-dd15-4aad-bef6-0a49d55bee36_figure2.gif"/>
            <p:cNvPicPr>
              <a:picLocks noChangeAspect="1"/>
            </p:cNvPicPr>
            <p:nvPr/>
          </p:nvPicPr>
          <p:blipFill>
            <a:blip r:embed="rId14"/>
            <a:srcRect l="16564" t="5753" r="3971" b="17615"/>
            <a:stretch>
              <a:fillRect/>
            </a:stretch>
          </p:blipFill>
          <p:spPr>
            <a:xfrm>
              <a:off x="0" y="0"/>
              <a:ext cx="3475121" cy="1799589"/>
            </a:xfrm>
            <a:prstGeom prst="rect">
              <a:avLst/>
            </a:prstGeom>
            <a:ln w="3175" cap="flat">
              <a:solidFill>
                <a:srgbClr val="374556"/>
              </a:solidFill>
              <a:prstDash val="solid"/>
              <a:miter lim="400000"/>
            </a:ln>
            <a:effectLst/>
          </p:spPr>
        </p:pic>
        <p:sp>
          <p:nvSpPr>
            <p:cNvPr id="2371" name="Rectangle"/>
            <p:cNvSpPr/>
            <p:nvPr/>
          </p:nvSpPr>
          <p:spPr>
            <a:xfrm>
              <a:off x="1967940" y="28658"/>
              <a:ext cx="1511213" cy="797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73" name="Epi: https://cran.r-project.org/web/packages/Epi/index.html…"/>
          <p:cNvSpPr txBox="1"/>
          <p:nvPr/>
        </p:nvSpPr>
        <p:spPr>
          <a:xfrm>
            <a:off x="12956701" y="7452981"/>
            <a:ext cx="5772544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1800"/>
            </a:pPr>
            <a:r>
              <a:rPr b="1"/>
              <a:t>Epi:</a:t>
            </a:r>
            <a:r>
              <a:t> </a:t>
            </a:r>
            <a:r>
              <a:rPr u="sng">
                <a:hlinkClick r:id="rId15"/>
              </a:rPr>
              <a:t>https://cran.r-project.org/web/packages/Epi/index.html</a:t>
            </a:r>
          </a:p>
          <a:p>
            <a:pPr>
              <a:spcBef>
                <a:spcPts val="1000"/>
              </a:spcBef>
              <a:defRPr sz="1800"/>
            </a:pPr>
            <a:r>
              <a:rPr b="1"/>
              <a:t>pubh: </a:t>
            </a: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7"/>
              </a:rPr>
              <a:t>https://cran.r-project.org/web/packages/incidence/vignettes/customize_plot.html</a:t>
            </a:r>
            <a:r>
              <a:t> </a:t>
            </a:r>
          </a:p>
          <a:p>
            <a:pPr>
              <a:defRPr sz="1800"/>
            </a:pPr>
            <a:r>
              <a:rPr u="sng">
                <a:hlinkClick r:id="rId16"/>
              </a:rPr>
              <a:t>https://rviews.rstudio.com/2020/03/05/covid-19-epidemiology-with-r/</a:t>
            </a:r>
            <a:r>
              <a:t> </a:t>
            </a:r>
          </a:p>
        </p:txBody>
      </p:sp>
      <p:grpSp>
        <p:nvGrpSpPr>
          <p:cNvPr id="2377" name="Group"/>
          <p:cNvGrpSpPr/>
          <p:nvPr/>
        </p:nvGrpSpPr>
        <p:grpSpPr>
          <a:xfrm>
            <a:off x="-132525" y="6496572"/>
            <a:ext cx="7469087" cy="3333289"/>
            <a:chOff x="0" y="0"/>
            <a:chExt cx="7469085" cy="3333288"/>
          </a:xfrm>
        </p:grpSpPr>
        <p:sp>
          <p:nvSpPr>
            <p:cNvPr id="2374" name="STATISTICS in R"/>
            <p:cNvSpPr txBox="1"/>
            <p:nvPr/>
          </p:nvSpPr>
          <p:spPr>
            <a:xfrm>
              <a:off x="0" y="578124"/>
              <a:ext cx="7469086" cy="275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STATISTICS in </a:t>
              </a:r>
              <a:r>
                <a:rPr b="1"/>
                <a:t>R</a:t>
              </a:r>
            </a:p>
          </p:txBody>
        </p:sp>
        <p:sp>
          <p:nvSpPr>
            <p:cNvPr id="2375" name="Line"/>
            <p:cNvSpPr/>
            <p:nvPr/>
          </p:nvSpPr>
          <p:spPr>
            <a:xfrm>
              <a:off x="1355907" y="217744"/>
              <a:ext cx="98829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TEASER"/>
            <p:cNvSpPr txBox="1"/>
            <p:nvPr/>
          </p:nvSpPr>
          <p:spPr>
            <a:xfrm>
              <a:off x="25510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</p:grpSp>
      <p:sp>
        <p:nvSpPr>
          <p:cNvPr id="2378" name="39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</a:t>
            </a:r>
            <a:r>
              <a:rPr lang="da-DK" dirty="0"/>
              <a:t>7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Rounded Rectangle"/>
          <p:cNvSpPr/>
          <p:nvPr/>
        </p:nvSpPr>
        <p:spPr>
          <a:xfrm>
            <a:off x="18496878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1" name="Rounded Rectangle"/>
          <p:cNvSpPr/>
          <p:nvPr/>
        </p:nvSpPr>
        <p:spPr>
          <a:xfrm>
            <a:off x="12814290" y="23453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2" name="Rounded Rectangle"/>
          <p:cNvSpPr/>
          <p:nvPr/>
        </p:nvSpPr>
        <p:spPr>
          <a:xfrm>
            <a:off x="7135860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3" name="Rounded Rectangle"/>
          <p:cNvSpPr/>
          <p:nvPr/>
        </p:nvSpPr>
        <p:spPr>
          <a:xfrm>
            <a:off x="7141674" y="23453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4" name="Rounded Rectangle"/>
          <p:cNvSpPr/>
          <p:nvPr/>
        </p:nvSpPr>
        <p:spPr>
          <a:xfrm>
            <a:off x="12814290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5" name="Rounded Rectangle"/>
          <p:cNvSpPr/>
          <p:nvPr/>
        </p:nvSpPr>
        <p:spPr>
          <a:xfrm>
            <a:off x="1462751" y="872075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6" name="Rounded Rectangle"/>
          <p:cNvSpPr/>
          <p:nvPr/>
        </p:nvSpPr>
        <p:spPr>
          <a:xfrm>
            <a:off x="18496878" y="872075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7" name="Rectangle"/>
          <p:cNvSpPr/>
          <p:nvPr/>
        </p:nvSpPr>
        <p:spPr>
          <a:xfrm>
            <a:off x="-53447" y="-14593"/>
            <a:ext cx="6116046" cy="6695681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391" name="Group"/>
          <p:cNvGrpSpPr/>
          <p:nvPr/>
        </p:nvGrpSpPr>
        <p:grpSpPr>
          <a:xfrm>
            <a:off x="404422" y="1981987"/>
            <a:ext cx="5391215" cy="1621830"/>
            <a:chOff x="0" y="0"/>
            <a:chExt cx="5391213" cy="1621828"/>
          </a:xfrm>
        </p:grpSpPr>
        <p:sp>
          <p:nvSpPr>
            <p:cNvPr id="2388" name="Machine Learning"/>
            <p:cNvSpPr txBox="1"/>
            <p:nvPr/>
          </p:nvSpPr>
          <p:spPr>
            <a:xfrm>
              <a:off x="0" y="414466"/>
              <a:ext cx="5391214" cy="120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2389" name="TEASER"/>
            <p:cNvSpPr txBox="1"/>
            <p:nvPr/>
          </p:nvSpPr>
          <p:spPr>
            <a:xfrm>
              <a:off x="1194416" y="0"/>
              <a:ext cx="1778155" cy="43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390" name="Line"/>
            <p:cNvSpPr/>
            <p:nvPr/>
          </p:nvSpPr>
          <p:spPr>
            <a:xfrm>
              <a:off x="92169" y="217744"/>
              <a:ext cx="887417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92" name="Clustering"/>
          <p:cNvSpPr txBox="1"/>
          <p:nvPr/>
        </p:nvSpPr>
        <p:spPr>
          <a:xfrm>
            <a:off x="7775947" y="1507876"/>
            <a:ext cx="321029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</a:t>
            </a:r>
          </a:p>
        </p:txBody>
      </p:sp>
      <p:sp>
        <p:nvSpPr>
          <p:cNvPr id="2393" name="https://statsandr.com/blog/clustering-analysis-k-means-and-hierarchical-clustering-by-hand-and-in-r/"/>
          <p:cNvSpPr txBox="1"/>
          <p:nvPr/>
        </p:nvSpPr>
        <p:spPr>
          <a:xfrm>
            <a:off x="7360852" y="5859174"/>
            <a:ext cx="4020741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2"/>
              </a:rPr>
              <a:t>https://statsandr.com/blog/clustering-analysis-k-means-and-hierarchical-clustering-by-hand-and-in-r/</a:t>
            </a:r>
            <a:r>
              <a:t>  </a:t>
            </a:r>
          </a:p>
        </p:txBody>
      </p:sp>
      <p:sp>
        <p:nvSpPr>
          <p:cNvPr id="2394" name="Feature Selection: PCA"/>
          <p:cNvSpPr txBox="1"/>
          <p:nvPr/>
        </p:nvSpPr>
        <p:spPr>
          <a:xfrm>
            <a:off x="12845722" y="1507876"/>
            <a:ext cx="4396234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Feature Selection: PCA</a:t>
            </a:r>
          </a:p>
        </p:txBody>
      </p:sp>
      <p:sp>
        <p:nvSpPr>
          <p:cNvPr id="2395" name="Missing Data"/>
          <p:cNvSpPr txBox="1"/>
          <p:nvPr/>
        </p:nvSpPr>
        <p:spPr>
          <a:xfrm>
            <a:off x="18419126" y="1507876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Missing Data</a:t>
            </a:r>
          </a:p>
        </p:txBody>
      </p:sp>
      <p:sp>
        <p:nvSpPr>
          <p:cNvPr id="2396" name="https://bioconductor.org/packages/release/bioc/vignettes/PCAtools/inst/doc/PCAtools.html"/>
          <p:cNvSpPr txBox="1"/>
          <p:nvPr/>
        </p:nvSpPr>
        <p:spPr>
          <a:xfrm>
            <a:off x="13057888" y="5850121"/>
            <a:ext cx="40207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https://bioconductor.org/packages/release/bioc/vignettes/PCAtools/inst/doc/PCAtools.html</a:t>
            </a:r>
          </a:p>
        </p:txBody>
      </p:sp>
      <p:sp>
        <p:nvSpPr>
          <p:cNvPr id="2397" name="Group"/>
          <p:cNvSpPr/>
          <p:nvPr/>
        </p:nvSpPr>
        <p:spPr>
          <a:xfrm>
            <a:off x="20558890" y="2915099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8" name="https://amices.org/mice/…"/>
          <p:cNvSpPr txBox="1"/>
          <p:nvPr/>
        </p:nvSpPr>
        <p:spPr>
          <a:xfrm>
            <a:off x="18784321" y="5841069"/>
            <a:ext cx="408709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3"/>
              </a:rPr>
              <a:t>https://amices.org/mice/</a:t>
            </a:r>
          </a:p>
          <a:p>
            <a:pPr>
              <a:defRPr sz="1800"/>
            </a:pPr>
            <a:r>
              <a:t>https://datascienceplus.com/imputing-missing-data-with-r-mice-package/</a:t>
            </a:r>
          </a:p>
        </p:txBody>
      </p:sp>
      <p:sp>
        <p:nvSpPr>
          <p:cNvPr id="2399" name="Random Forest"/>
          <p:cNvSpPr txBox="1"/>
          <p:nvPr/>
        </p:nvSpPr>
        <p:spPr>
          <a:xfrm>
            <a:off x="208715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Random Forest</a:t>
            </a:r>
          </a:p>
        </p:txBody>
      </p:sp>
      <p:sp>
        <p:nvSpPr>
          <p:cNvPr id="2400" name="SVM"/>
          <p:cNvSpPr txBox="1"/>
          <p:nvPr/>
        </p:nvSpPr>
        <p:spPr>
          <a:xfrm>
            <a:off x="12790359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SVM</a:t>
            </a:r>
          </a:p>
        </p:txBody>
      </p:sp>
      <p:sp>
        <p:nvSpPr>
          <p:cNvPr id="2401" name="https://www.blopig.com/blog/2017/04/a-very-basic-introduction-to-random-forests-using-r/"/>
          <p:cNvSpPr txBox="1"/>
          <p:nvPr/>
        </p:nvSpPr>
        <p:spPr>
          <a:xfrm>
            <a:off x="1836891" y="12139923"/>
            <a:ext cx="3778712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https://www.blopig.com/blog/2017/04/a-very-basic-introduction-to-random-forests-using-r/</a:t>
            </a:r>
            <a:r>
              <a:t> </a:t>
            </a:r>
          </a:p>
        </p:txBody>
      </p:sp>
      <p:sp>
        <p:nvSpPr>
          <p:cNvPr id="2402" name="Group"/>
          <p:cNvSpPr/>
          <p:nvPr/>
        </p:nvSpPr>
        <p:spPr>
          <a:xfrm>
            <a:off x="1486792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3" name="https://cran.r-project.org/web/packages/e1071/vignettes/svmdoc.pdf"/>
          <p:cNvSpPr txBox="1"/>
          <p:nvPr/>
        </p:nvSpPr>
        <p:spPr>
          <a:xfrm>
            <a:off x="13040979" y="12171153"/>
            <a:ext cx="4523657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04" name="kNN"/>
          <p:cNvSpPr txBox="1"/>
          <p:nvPr/>
        </p:nvSpPr>
        <p:spPr>
          <a:xfrm>
            <a:off x="7760261" y="7815809"/>
            <a:ext cx="3210296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kNN</a:t>
            </a:r>
          </a:p>
        </p:txBody>
      </p:sp>
      <p:sp>
        <p:nvSpPr>
          <p:cNvPr id="2405" name="Neural Networks"/>
          <p:cNvSpPr txBox="1"/>
          <p:nvPr/>
        </p:nvSpPr>
        <p:spPr>
          <a:xfrm>
            <a:off x="18433378" y="7815809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Networks</a:t>
            </a:r>
          </a:p>
        </p:txBody>
      </p:sp>
      <p:sp>
        <p:nvSpPr>
          <p:cNvPr id="2406" name="https://www.edureka.co/blog/knn-algorithm-in-r/"/>
          <p:cNvSpPr txBox="1"/>
          <p:nvPr/>
        </p:nvSpPr>
        <p:spPr>
          <a:xfrm>
            <a:off x="7607052" y="12207846"/>
            <a:ext cx="4087092" cy="65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4"/>
              </a:rPr>
              <a:t>https://www.edureka.co/blog/knn-algorithm-in-r/</a:t>
            </a:r>
            <a:r>
              <a:t> </a:t>
            </a:r>
          </a:p>
        </p:txBody>
      </p:sp>
      <p:sp>
        <p:nvSpPr>
          <p:cNvPr id="2407" name="Group"/>
          <p:cNvSpPr/>
          <p:nvPr/>
        </p:nvSpPr>
        <p:spPr>
          <a:xfrm>
            <a:off x="20543063" y="91433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8" name="https://keras.rstudio.com/…"/>
          <p:cNvSpPr txBox="1"/>
          <p:nvPr/>
        </p:nvSpPr>
        <p:spPr>
          <a:xfrm>
            <a:off x="18911470" y="12106629"/>
            <a:ext cx="3601409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5"/>
              </a:rPr>
              <a:t>https://keras.rstudio.com/</a:t>
            </a:r>
          </a:p>
          <a:p>
            <a:pPr>
              <a:defRPr sz="1800"/>
            </a:pPr>
            <a:r>
              <a:rPr u="sng">
                <a:hlinkClick r:id="rId6"/>
              </a:rPr>
              <a:t>https://tensorflow.rstudio.com/</a:t>
            </a:r>
            <a:r>
              <a:t>  </a:t>
            </a:r>
          </a:p>
        </p:txBody>
      </p:sp>
      <p:pic>
        <p:nvPicPr>
          <p:cNvPr id="2409" name="McMOhuQ.png" descr="McMOhuQ.png"/>
          <p:cNvPicPr>
            <a:picLocks noChangeAspect="1"/>
          </p:cNvPicPr>
          <p:nvPr/>
        </p:nvPicPr>
        <p:blipFill>
          <a:blip r:embed="rId7"/>
          <a:srcRect l="6664" t="6821" r="20504" b="14901"/>
          <a:stretch>
            <a:fillRect/>
          </a:stretch>
        </p:blipFill>
        <p:spPr>
          <a:xfrm>
            <a:off x="18817496" y="9644477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https://lgatto.github.io/IntroMachineLearningWithR/an-introduction-to-machine-learning-with-r.html"/>
          <p:cNvSpPr txBox="1"/>
          <p:nvPr/>
        </p:nvSpPr>
        <p:spPr>
          <a:xfrm>
            <a:off x="454546" y="3604309"/>
            <a:ext cx="488462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8"/>
              </a:rPr>
              <a:t>https://lgatto.github.io/IntroMachineLearningWithR/an-introduction-to-machine-learning-with-r.html</a:t>
            </a:r>
            <a:r>
              <a:t> </a:t>
            </a:r>
          </a:p>
        </p:txBody>
      </p:sp>
      <p:pic>
        <p:nvPicPr>
          <p:cNvPr id="2411" name="Image" descr="Image"/>
          <p:cNvPicPr>
            <a:picLocks noChangeAspect="1"/>
          </p:cNvPicPr>
          <p:nvPr/>
        </p:nvPicPr>
        <p:blipFill>
          <a:blip r:embed="rId9"/>
          <a:srcRect l="10985" t="8412"/>
          <a:stretch>
            <a:fillRect/>
          </a:stretch>
        </p:blipFill>
        <p:spPr>
          <a:xfrm>
            <a:off x="7427575" y="3508066"/>
            <a:ext cx="2685320" cy="189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2" name="Image" descr="Image"/>
          <p:cNvPicPr>
            <a:picLocks noChangeAspect="1"/>
          </p:cNvPicPr>
          <p:nvPr/>
        </p:nvPicPr>
        <p:blipFill>
          <a:blip r:embed="rId10"/>
          <a:srcRect l="5232" r="9680" b="8655"/>
          <a:stretch>
            <a:fillRect/>
          </a:stretch>
        </p:blipFill>
        <p:spPr>
          <a:xfrm>
            <a:off x="9358502" y="2662432"/>
            <a:ext cx="1888231" cy="162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3" name="Image" descr="Image"/>
          <p:cNvPicPr>
            <a:picLocks noChangeAspect="1"/>
          </p:cNvPicPr>
          <p:nvPr/>
        </p:nvPicPr>
        <p:blipFill>
          <a:blip r:embed="rId11"/>
          <a:srcRect t="8213"/>
          <a:stretch>
            <a:fillRect/>
          </a:stretch>
        </p:blipFill>
        <p:spPr>
          <a:xfrm>
            <a:off x="12969175" y="2687932"/>
            <a:ext cx="4149268" cy="256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785" y="8977569"/>
            <a:ext cx="4020742" cy="232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5" name="Image" descr="Image"/>
          <p:cNvPicPr>
            <a:picLocks noChangeAspect="1"/>
          </p:cNvPicPr>
          <p:nvPr/>
        </p:nvPicPr>
        <p:blipFill>
          <a:blip r:embed="rId13"/>
          <a:srcRect b="25417"/>
          <a:stretch>
            <a:fillRect/>
          </a:stretch>
        </p:blipFill>
        <p:spPr>
          <a:xfrm>
            <a:off x="18854880" y="3703329"/>
            <a:ext cx="3697597" cy="1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52533" y="2668308"/>
            <a:ext cx="1055223" cy="122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7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7550" y="9377757"/>
            <a:ext cx="4087092" cy="19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8" name="Image" descr="Image"/>
          <p:cNvPicPr>
            <a:picLocks noChangeAspect="1"/>
          </p:cNvPicPr>
          <p:nvPr/>
        </p:nvPicPr>
        <p:blipFill>
          <a:blip r:embed="rId16"/>
          <a:srcRect l="12840" t="3444" b="13494"/>
          <a:stretch>
            <a:fillRect/>
          </a:stretch>
        </p:blipFill>
        <p:spPr>
          <a:xfrm>
            <a:off x="13639977" y="8878962"/>
            <a:ext cx="2685314" cy="27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9" name="1*dr3pZsLJg28gKwq0MXp1Mg.png" descr="1*dr3pZsLJg28gKwq0MXp1Mg.png"/>
          <p:cNvPicPr>
            <a:picLocks noChangeAspect="1"/>
          </p:cNvPicPr>
          <p:nvPr/>
        </p:nvPicPr>
        <p:blipFill>
          <a:blip r:embed="rId17"/>
          <a:srcRect l="13307" t="6511" r="13307" b="5458"/>
          <a:stretch>
            <a:fillRect/>
          </a:stretch>
        </p:blipFill>
        <p:spPr>
          <a:xfrm>
            <a:off x="21266700" y="8960521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0" name="keras-logo-2018-large-1200.png" descr="keras-logo-2018-large-1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1453" y="8968918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1" name="40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38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Rounded Rectangle"/>
          <p:cNvSpPr/>
          <p:nvPr/>
        </p:nvSpPr>
        <p:spPr>
          <a:xfrm>
            <a:off x="12641909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4" name="Rounded Rectangle"/>
          <p:cNvSpPr/>
          <p:nvPr/>
        </p:nvSpPr>
        <p:spPr>
          <a:xfrm>
            <a:off x="6856025" y="2544667"/>
            <a:ext cx="4459098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5" name="Rounded Rectangle"/>
          <p:cNvSpPr/>
          <p:nvPr/>
        </p:nvSpPr>
        <p:spPr>
          <a:xfrm>
            <a:off x="1078261" y="2544667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6" name="Rounded Rectangle"/>
          <p:cNvSpPr/>
          <p:nvPr/>
        </p:nvSpPr>
        <p:spPr>
          <a:xfrm>
            <a:off x="12634138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7" name="Rounded Rectangle"/>
          <p:cNvSpPr/>
          <p:nvPr/>
        </p:nvSpPr>
        <p:spPr>
          <a:xfrm>
            <a:off x="1083564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28" name="Rectangle"/>
          <p:cNvSpPr/>
          <p:nvPr/>
        </p:nvSpPr>
        <p:spPr>
          <a:xfrm>
            <a:off x="18264351" y="-14093"/>
            <a:ext cx="6256461" cy="1384585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1A489"/>
                </a:solidFill>
              </a:defRPr>
            </a:pPr>
            <a:endParaRPr/>
          </a:p>
        </p:txBody>
      </p:sp>
      <p:grpSp>
        <p:nvGrpSpPr>
          <p:cNvPr id="2432" name="Group"/>
          <p:cNvGrpSpPr/>
          <p:nvPr/>
        </p:nvGrpSpPr>
        <p:grpSpPr>
          <a:xfrm>
            <a:off x="19487551" y="6096307"/>
            <a:ext cx="3553554" cy="1523386"/>
            <a:chOff x="0" y="0"/>
            <a:chExt cx="3553553" cy="1523384"/>
          </a:xfrm>
        </p:grpSpPr>
        <p:sp>
          <p:nvSpPr>
            <p:cNvPr id="2429" name="Omics Data"/>
            <p:cNvSpPr txBox="1"/>
            <p:nvPr/>
          </p:nvSpPr>
          <p:spPr>
            <a:xfrm>
              <a:off x="0" y="447913"/>
              <a:ext cx="3553554" cy="1075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Omics Data</a:t>
              </a:r>
            </a:p>
          </p:txBody>
        </p:sp>
        <p:sp>
          <p:nvSpPr>
            <p:cNvPr id="2430" name="TEASER"/>
            <p:cNvSpPr txBox="1"/>
            <p:nvPr/>
          </p:nvSpPr>
          <p:spPr>
            <a:xfrm>
              <a:off x="1244188" y="0"/>
              <a:ext cx="1583911" cy="387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TEASER</a:t>
              </a:r>
            </a:p>
          </p:txBody>
        </p:sp>
        <p:sp>
          <p:nvSpPr>
            <p:cNvPr id="2431" name="Line"/>
            <p:cNvSpPr/>
            <p:nvPr/>
          </p:nvSpPr>
          <p:spPr>
            <a:xfrm>
              <a:off x="119621" y="193958"/>
              <a:ext cx="842473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33" name="GWAS - QC &amp;…"/>
          <p:cNvSpPr txBox="1"/>
          <p:nvPr/>
        </p:nvSpPr>
        <p:spPr>
          <a:xfrm>
            <a:off x="1295256" y="1204604"/>
            <a:ext cx="392350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GWAS - QC &amp; </a:t>
            </a:r>
          </a:p>
          <a:p>
            <a: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Harmonization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4" name="EasyQC: https://www.uni-regensburg.de/medizin/epidemiologie-praeventivmedizin/genetische-epidemiologie/software/"/>
          <p:cNvSpPr txBox="1"/>
          <p:nvPr/>
        </p:nvSpPr>
        <p:spPr>
          <a:xfrm>
            <a:off x="1241564" y="6090764"/>
            <a:ext cx="4143097" cy="8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EasyQC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5" name="GWAS Data Management &amp; Plots"/>
          <p:cNvSpPr txBox="1"/>
          <p:nvPr/>
        </p:nvSpPr>
        <p:spPr>
          <a:xfrm>
            <a:off x="7201810" y="1204604"/>
            <a:ext cx="3767527" cy="122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GWAS Data Management &amp; Plots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6" name="More Plotting…"/>
          <p:cNvSpPr txBox="1"/>
          <p:nvPr/>
        </p:nvSpPr>
        <p:spPr>
          <a:xfrm>
            <a:off x="12793334" y="1529491"/>
            <a:ext cx="4586098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Plotting…</a:t>
            </a:r>
          </a:p>
        </p:txBody>
      </p:sp>
      <p:sp>
        <p:nvSpPr>
          <p:cNvPr id="2437" name="EasyStrata: https://www.uni-regensburg.de/medizin/epidemiologie-praeventivmedizin/genetische-epidemiologie/software/"/>
          <p:cNvSpPr txBox="1"/>
          <p:nvPr/>
        </p:nvSpPr>
        <p:spPr>
          <a:xfrm>
            <a:off x="6970486" y="6030875"/>
            <a:ext cx="4335041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EasyStrata</a:t>
            </a:r>
            <a:r>
              <a:t>: </a:t>
            </a:r>
            <a:r>
              <a:rPr u="sng">
                <a:hlinkClick r:id="rId2"/>
              </a:rPr>
              <a:t>https://www.uni-regensburg.de/medizin/epidemiologie-praeventivmedizin/genetische-epidemiologie/software/</a:t>
            </a:r>
            <a:r>
              <a:t>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38" name="Group"/>
          <p:cNvSpPr/>
          <p:nvPr/>
        </p:nvSpPr>
        <p:spPr>
          <a:xfrm>
            <a:off x="14413783" y="3021901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9" name="Manhattan and QQ plots: https://cran.r-project.org/web/packages/qqman/vignettes/qqman.html"/>
          <p:cNvSpPr txBox="1"/>
          <p:nvPr/>
        </p:nvSpPr>
        <p:spPr>
          <a:xfrm>
            <a:off x="12963008" y="6030875"/>
            <a:ext cx="3767528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Manhattan and QQ plots</a:t>
            </a:r>
            <a:r>
              <a:t>: https://cran.r-project.org/web/packages/qqman/vignettes/qqman.html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0" name="Gene Expression Analysis"/>
          <p:cNvSpPr txBox="1"/>
          <p:nvPr/>
        </p:nvSpPr>
        <p:spPr>
          <a:xfrm>
            <a:off x="576151" y="7956377"/>
            <a:ext cx="536171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 Expression Analysis</a:t>
            </a:r>
            <a:endParaRPr sz="1200"/>
          </a:p>
        </p:txBody>
      </p:sp>
      <p:sp>
        <p:nvSpPr>
          <p:cNvPr id="2441" name="Single-Cell RNASeq"/>
          <p:cNvSpPr txBox="1"/>
          <p:nvPr/>
        </p:nvSpPr>
        <p:spPr>
          <a:xfrm>
            <a:off x="12578409" y="7956377"/>
            <a:ext cx="4586098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Single-Cell RNASeq </a:t>
            </a:r>
            <a:endParaRPr sz="1200"/>
          </a:p>
        </p:txBody>
      </p:sp>
      <p:sp>
        <p:nvSpPr>
          <p:cNvPr id="2442" name="DESeq2, limma, EdgeR, etc.: http://www.bioconductor.org/packages/release/BiocViews.html#___RNASeq"/>
          <p:cNvSpPr txBox="1"/>
          <p:nvPr/>
        </p:nvSpPr>
        <p:spPr>
          <a:xfrm>
            <a:off x="1367093" y="12305110"/>
            <a:ext cx="4011216" cy="9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DESeq2, limma, EdgeR, etc.: </a:t>
            </a:r>
            <a:r>
              <a:rPr u="sng">
                <a:hlinkClick r:id="rId3"/>
              </a:rPr>
              <a:t>http://www.bioconductor.org/packages/release/BiocViews.html#___RNASeq</a:t>
            </a:r>
            <a:r>
              <a:t> </a:t>
            </a:r>
          </a:p>
        </p:txBody>
      </p:sp>
      <p:sp>
        <p:nvSpPr>
          <p:cNvPr id="2443" name="Group"/>
          <p:cNvSpPr/>
          <p:nvPr/>
        </p:nvSpPr>
        <p:spPr>
          <a:xfrm>
            <a:off x="14410723" y="9371902"/>
            <a:ext cx="782936" cy="2303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4" name="https://cran.r-project.org/web/packages/e1071/vignettes/svmdoc.pdf"/>
          <p:cNvSpPr txBox="1"/>
          <p:nvPr/>
        </p:nvSpPr>
        <p:spPr>
          <a:xfrm>
            <a:off x="12887907" y="12399840"/>
            <a:ext cx="4011216" cy="72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https://cran.r-project.org/web/packages/e1071/vignettes/svmdoc.pdf</a:t>
            </a:r>
          </a:p>
        </p:txBody>
      </p:sp>
      <p:sp>
        <p:nvSpPr>
          <p:cNvPr id="2445" name="Proteomics Analysis"/>
          <p:cNvSpPr txBox="1"/>
          <p:nvPr/>
        </p:nvSpPr>
        <p:spPr>
          <a:xfrm>
            <a:off x="7126693" y="7956377"/>
            <a:ext cx="3917761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40000"/>
              </a:lnSpc>
              <a:defRPr sz="28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Proteomics Analysis</a:t>
            </a:r>
          </a:p>
        </p:txBody>
      </p:sp>
      <p:pic>
        <p:nvPicPr>
          <p:cNvPr id="2446" name="Image" descr="Image"/>
          <p:cNvPicPr>
            <a:picLocks noChangeAspect="1"/>
          </p:cNvPicPr>
          <p:nvPr/>
        </p:nvPicPr>
        <p:blipFill>
          <a:blip r:embed="rId4"/>
          <a:srcRect l="7006" b="6945"/>
          <a:stretch>
            <a:fillRect/>
          </a:stretch>
        </p:blipFill>
        <p:spPr>
          <a:xfrm>
            <a:off x="3243944" y="3866396"/>
            <a:ext cx="2066780" cy="174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7" name="Image" descr="Image"/>
          <p:cNvPicPr>
            <a:picLocks noChangeAspect="1"/>
          </p:cNvPicPr>
          <p:nvPr/>
        </p:nvPicPr>
        <p:blipFill>
          <a:blip r:embed="rId5"/>
          <a:srcRect l="4165" r="492" b="12928"/>
          <a:stretch>
            <a:fillRect/>
          </a:stretch>
        </p:blipFill>
        <p:spPr>
          <a:xfrm>
            <a:off x="7525132" y="4142545"/>
            <a:ext cx="3160292" cy="147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8" name="Image" descr="Image"/>
          <p:cNvPicPr>
            <a:picLocks noChangeAspect="1"/>
          </p:cNvPicPr>
          <p:nvPr/>
        </p:nvPicPr>
        <p:blipFill>
          <a:blip r:embed="rId6"/>
          <a:srcRect l="5978" r="2350" b="16499"/>
          <a:stretch>
            <a:fillRect/>
          </a:stretch>
        </p:blipFill>
        <p:spPr>
          <a:xfrm>
            <a:off x="7130836" y="2737526"/>
            <a:ext cx="3923433" cy="13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" descr="Image"/>
          <p:cNvPicPr>
            <a:picLocks noChangeAspect="1"/>
          </p:cNvPicPr>
          <p:nvPr/>
        </p:nvPicPr>
        <p:blipFill>
          <a:blip r:embed="rId7"/>
          <a:srcRect l="8434" t="3797" r="2217" b="11985"/>
          <a:stretch>
            <a:fillRect/>
          </a:stretch>
        </p:blipFill>
        <p:spPr>
          <a:xfrm>
            <a:off x="14536458" y="3979506"/>
            <a:ext cx="2246735" cy="1497385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0" name="Image" descr="Image"/>
          <p:cNvPicPr>
            <a:picLocks noChangeAspect="1"/>
          </p:cNvPicPr>
          <p:nvPr/>
        </p:nvPicPr>
        <p:blipFill>
          <a:blip r:embed="rId8"/>
          <a:srcRect l="8898" r="1199" b="11903"/>
          <a:stretch>
            <a:fillRect/>
          </a:stretch>
        </p:blipFill>
        <p:spPr>
          <a:xfrm>
            <a:off x="12863198" y="2744816"/>
            <a:ext cx="2260675" cy="1499221"/>
          </a:xfrm>
          <a:prstGeom prst="rect">
            <a:avLst/>
          </a:prstGeom>
          <a:ln w="3175">
            <a:solidFill>
              <a:srgbClr val="293441"/>
            </a:solidFill>
            <a:miter lim="400000"/>
          </a:ln>
        </p:spPr>
      </p:pic>
      <p:pic>
        <p:nvPicPr>
          <p:cNvPr id="2451" name="Image" descr="Image"/>
          <p:cNvPicPr>
            <a:picLocks noChangeAspect="1"/>
          </p:cNvPicPr>
          <p:nvPr/>
        </p:nvPicPr>
        <p:blipFill>
          <a:blip r:embed="rId9"/>
          <a:srcRect b="17708"/>
          <a:stretch>
            <a:fillRect/>
          </a:stretch>
        </p:blipFill>
        <p:spPr>
          <a:xfrm>
            <a:off x="1671694" y="8941872"/>
            <a:ext cx="3402082" cy="27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2" name="Image" descr="Image"/>
          <p:cNvPicPr>
            <a:picLocks noChangeAspect="1"/>
          </p:cNvPicPr>
          <p:nvPr/>
        </p:nvPicPr>
        <p:blipFill>
          <a:blip r:embed="rId10"/>
          <a:srcRect b="7103"/>
          <a:stretch>
            <a:fillRect/>
          </a:stretch>
        </p:blipFill>
        <p:spPr>
          <a:xfrm>
            <a:off x="12839458" y="9057325"/>
            <a:ext cx="4064001" cy="27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Image" descr="Image"/>
          <p:cNvPicPr>
            <a:picLocks noChangeAspect="1"/>
          </p:cNvPicPr>
          <p:nvPr/>
        </p:nvPicPr>
        <p:blipFill>
          <a:blip r:embed="rId11"/>
          <a:srcRect l="7079" b="6267"/>
          <a:stretch>
            <a:fillRect/>
          </a:stretch>
        </p:blipFill>
        <p:spPr>
          <a:xfrm>
            <a:off x="1255209" y="2792476"/>
            <a:ext cx="1947144" cy="17141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4" name="Rounded Rectangle"/>
          <p:cNvSpPr/>
          <p:nvPr/>
        </p:nvSpPr>
        <p:spPr>
          <a:xfrm>
            <a:off x="6863042" y="8797102"/>
            <a:ext cx="4459097" cy="3245788"/>
          </a:xfrm>
          <a:prstGeom prst="roundRect">
            <a:avLst>
              <a:gd name="adj" fmla="val 14723"/>
            </a:avLst>
          </a:prstGeom>
          <a:solidFill>
            <a:srgbClr val="FFFFFF"/>
          </a:solidFill>
          <a:ln w="1270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5" name="RforProteomics: http://www.bioconductor.org/packages/release/BiocViews.html#___Proteomics…"/>
          <p:cNvSpPr txBox="1"/>
          <p:nvPr/>
        </p:nvSpPr>
        <p:spPr>
          <a:xfrm>
            <a:off x="7230284" y="12305109"/>
            <a:ext cx="4292395" cy="91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b="1"/>
              <a:t>RforProteomics: </a:t>
            </a:r>
            <a:r>
              <a:t>http://www.bioconductor.org/packages/release/BiocViews.html#___Proteomics</a:t>
            </a:r>
          </a:p>
          <a:p>
            <a:pPr>
              <a:defRPr sz="1800"/>
            </a:pPr>
            <a:r>
              <a:t>RforProteomics.html</a:t>
            </a:r>
          </a:p>
        </p:txBody>
      </p:sp>
      <p:pic>
        <p:nvPicPr>
          <p:cNvPr id="2456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58455" t="4879" r="483" b="34764"/>
          <a:stretch>
            <a:fillRect/>
          </a:stretch>
        </p:blipFill>
        <p:spPr>
          <a:xfrm>
            <a:off x="8606077" y="10033991"/>
            <a:ext cx="2351472" cy="171398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2457" name="pmic8083-fig-0008-m.jpg" descr="pmic8083-fig-0008-m.jpg"/>
          <p:cNvPicPr>
            <a:picLocks noChangeAspect="1"/>
          </p:cNvPicPr>
          <p:nvPr/>
        </p:nvPicPr>
        <p:blipFill>
          <a:blip r:embed="rId12"/>
          <a:srcRect l="3259" r="50052" b="6662"/>
          <a:stretch>
            <a:fillRect/>
          </a:stretch>
        </p:blipFill>
        <p:spPr>
          <a:xfrm>
            <a:off x="7130908" y="9099781"/>
            <a:ext cx="2066949" cy="204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458" name="http://www.bioconductor.org/packages/release/BiocViews.html"/>
          <p:cNvSpPr txBox="1"/>
          <p:nvPr/>
        </p:nvSpPr>
        <p:spPr>
          <a:xfrm>
            <a:off x="19547112" y="7642379"/>
            <a:ext cx="414926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-Medium"/>
                <a:ea typeface="Roboto-Medium"/>
                <a:cs typeface="Roboto-Medium"/>
                <a:sym typeface="Roboto-Medium"/>
              </a:defRPr>
            </a:pPr>
            <a:r>
              <a:rPr u="sng">
                <a:hlinkClick r:id="rId13"/>
              </a:rPr>
              <a:t>http://www.bioconductor.org/packages/release/BiocViews.html</a:t>
            </a:r>
            <a:r>
              <a:t> </a:t>
            </a:r>
          </a:p>
        </p:txBody>
      </p:sp>
      <p:sp>
        <p:nvSpPr>
          <p:cNvPr id="2459" name="41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39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Rectangle"/>
          <p:cNvSpPr/>
          <p:nvPr/>
        </p:nvSpPr>
        <p:spPr>
          <a:xfrm>
            <a:off x="-56280" y="-1"/>
            <a:ext cx="7490725" cy="13716001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65" name="Group"/>
          <p:cNvGrpSpPr/>
          <p:nvPr/>
        </p:nvGrpSpPr>
        <p:grpSpPr>
          <a:xfrm>
            <a:off x="883938" y="5953005"/>
            <a:ext cx="5724585" cy="3481789"/>
            <a:chOff x="0" y="0"/>
            <a:chExt cx="5724583" cy="3481787"/>
          </a:xfrm>
        </p:grpSpPr>
        <p:sp>
          <p:nvSpPr>
            <p:cNvPr id="2462" name="COOL STUFF IN R"/>
            <p:cNvSpPr txBox="1"/>
            <p:nvPr/>
          </p:nvSpPr>
          <p:spPr>
            <a:xfrm>
              <a:off x="0" y="712243"/>
              <a:ext cx="5610288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COOL STUFF IN R</a:t>
              </a:r>
            </a:p>
          </p:txBody>
        </p:sp>
        <p:sp>
          <p:nvSpPr>
            <p:cNvPr id="2463" name="FROM EXCEL TO R"/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464" name="Line"/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66" name="PLOTTING IN 3D"/>
          <p:cNvSpPr txBox="1"/>
          <p:nvPr/>
        </p:nvSpPr>
        <p:spPr>
          <a:xfrm>
            <a:off x="9087953" y="1260193"/>
            <a:ext cx="2980605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IN 3D</a:t>
            </a:r>
          </a:p>
        </p:txBody>
      </p:sp>
      <p:sp>
        <p:nvSpPr>
          <p:cNvPr id="2467" name="INTERACTIVE PLOTS"/>
          <p:cNvSpPr txBox="1"/>
          <p:nvPr/>
        </p:nvSpPr>
        <p:spPr>
          <a:xfrm>
            <a:off x="13854124" y="7780341"/>
            <a:ext cx="4343842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INTERACTIVE PLOTS</a:t>
            </a:r>
          </a:p>
        </p:txBody>
      </p:sp>
      <p:sp>
        <p:nvSpPr>
          <p:cNvPr id="2468" name="WEBPAGE WITH R SHINY"/>
          <p:cNvSpPr txBox="1"/>
          <p:nvPr/>
        </p:nvSpPr>
        <p:spPr>
          <a:xfrm>
            <a:off x="8270478" y="7780341"/>
            <a:ext cx="4586097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WEBPAGE WITH R SHINY</a:t>
            </a:r>
          </a:p>
        </p:txBody>
      </p:sp>
      <p:sp>
        <p:nvSpPr>
          <p:cNvPr id="2469" name="DEEP LEARNING"/>
          <p:cNvSpPr txBox="1"/>
          <p:nvPr/>
        </p:nvSpPr>
        <p:spPr>
          <a:xfrm>
            <a:off x="14159982" y="1260193"/>
            <a:ext cx="3311039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</a:t>
            </a:r>
          </a:p>
        </p:txBody>
      </p:sp>
      <p:sp>
        <p:nvSpPr>
          <p:cNvPr id="2470" name="BAYESIAN STATISTICS"/>
          <p:cNvSpPr txBox="1"/>
          <p:nvPr/>
        </p:nvSpPr>
        <p:spPr>
          <a:xfrm>
            <a:off x="18868487" y="1260193"/>
            <a:ext cx="4343841" cy="57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STATISTICS</a:t>
            </a:r>
          </a:p>
        </p:txBody>
      </p:sp>
      <p:sp>
        <p:nvSpPr>
          <p:cNvPr id="2471" name="Rectangle"/>
          <p:cNvSpPr/>
          <p:nvPr/>
        </p:nvSpPr>
        <p:spPr>
          <a:xfrm>
            <a:off x="8195603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2" name="Rectangle"/>
          <p:cNvSpPr/>
          <p:nvPr/>
        </p:nvSpPr>
        <p:spPr>
          <a:xfrm>
            <a:off x="13448056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3" name="Rectangle"/>
          <p:cNvSpPr/>
          <p:nvPr/>
        </p:nvSpPr>
        <p:spPr>
          <a:xfrm>
            <a:off x="18700509" y="2126288"/>
            <a:ext cx="4679796" cy="3682443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4" name="Rectangle"/>
          <p:cNvSpPr/>
          <p:nvPr/>
        </p:nvSpPr>
        <p:spPr>
          <a:xfrm>
            <a:off x="8195603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5" name="Rectangle"/>
          <p:cNvSpPr/>
          <p:nvPr/>
        </p:nvSpPr>
        <p:spPr>
          <a:xfrm>
            <a:off x="13503152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6" name="Rectangle"/>
          <p:cNvSpPr/>
          <p:nvPr/>
        </p:nvSpPr>
        <p:spPr>
          <a:xfrm>
            <a:off x="18755605" y="8613227"/>
            <a:ext cx="4679796" cy="3682444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7" name="Group"/>
          <p:cNvSpPr/>
          <p:nvPr/>
        </p:nvSpPr>
        <p:spPr>
          <a:xfrm>
            <a:off x="13597982" y="2245662"/>
            <a:ext cx="4406703" cy="3422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8" name="1*dr3pZsLJg28gKwq0MXp1Mg.png" descr="1*dr3pZsLJg28gKwq0MXp1Mg.png"/>
          <p:cNvPicPr>
            <a:picLocks noChangeAspect="1"/>
          </p:cNvPicPr>
          <p:nvPr/>
        </p:nvPicPr>
        <p:blipFill>
          <a:blip r:embed="rId2"/>
          <a:srcRect l="13307" t="6511" r="13307" b="5458"/>
          <a:stretch>
            <a:fillRect/>
          </a:stretch>
        </p:blipFill>
        <p:spPr>
          <a:xfrm>
            <a:off x="16360527" y="2439527"/>
            <a:ext cx="1202903" cy="81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9" name="keras-logo-2018-large-1200.png" descr="keras-logo-2018-large-1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80" y="2613024"/>
            <a:ext cx="1345745" cy="3902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Group"/>
          <p:cNvSpPr/>
          <p:nvPr/>
        </p:nvSpPr>
        <p:spPr>
          <a:xfrm>
            <a:off x="18840939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1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r="7342" b="22205"/>
          <a:stretch>
            <a:fillRect/>
          </a:stretch>
        </p:blipFill>
        <p:spPr>
          <a:xfrm>
            <a:off x="19222508" y="2450441"/>
            <a:ext cx="3564116" cy="300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2" name="probabilistic-language-stan.jpg" descr="probabilistic-language-stan.jpg"/>
          <p:cNvPicPr>
            <a:picLocks noChangeAspect="1"/>
          </p:cNvPicPr>
          <p:nvPr/>
        </p:nvPicPr>
        <p:blipFill>
          <a:blip r:embed="rId4"/>
          <a:srcRect l="29625" t="82186" r="35235"/>
          <a:stretch>
            <a:fillRect/>
          </a:stretch>
        </p:blipFill>
        <p:spPr>
          <a:xfrm>
            <a:off x="21206052" y="4740842"/>
            <a:ext cx="1351608" cy="68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3" name="Group"/>
          <p:cNvSpPr/>
          <p:nvPr/>
        </p:nvSpPr>
        <p:spPr>
          <a:xfrm>
            <a:off x="8336502" y="8746375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4" name="06_tabsets.png" descr="06_tabsets.png"/>
          <p:cNvPicPr>
            <a:picLocks noChangeAspect="1"/>
          </p:cNvPicPr>
          <p:nvPr/>
        </p:nvPicPr>
        <p:blipFill>
          <a:blip r:embed="rId5"/>
          <a:srcRect l="37210" t="7884" r="4598" b="10794"/>
          <a:stretch>
            <a:fillRect/>
          </a:stretch>
        </p:blipFill>
        <p:spPr>
          <a:xfrm>
            <a:off x="8552803" y="8873071"/>
            <a:ext cx="4050755" cy="308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5" name="06_tabsets.png" descr="06_tabsets.png"/>
          <p:cNvPicPr>
            <a:picLocks noChangeAspect="1"/>
          </p:cNvPicPr>
          <p:nvPr/>
        </p:nvPicPr>
        <p:blipFill>
          <a:blip r:embed="rId5"/>
          <a:srcRect t="9339" r="66010" b="34610"/>
          <a:stretch>
            <a:fillRect/>
          </a:stretch>
        </p:blipFill>
        <p:spPr>
          <a:xfrm>
            <a:off x="11174582" y="8808286"/>
            <a:ext cx="1497725" cy="134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flat,750x1000,075,f.u2.jpg" descr="flat,750x1000,075,f.u2.jpg"/>
          <p:cNvPicPr>
            <a:picLocks noChangeAspect="1"/>
          </p:cNvPicPr>
          <p:nvPr/>
        </p:nvPicPr>
        <p:blipFill>
          <a:blip r:embed="rId6"/>
          <a:srcRect t="8826" b="8826"/>
          <a:stretch>
            <a:fillRect/>
          </a:stretch>
        </p:blipFill>
        <p:spPr>
          <a:xfrm>
            <a:off x="9164858" y="9470247"/>
            <a:ext cx="1015729" cy="1026011"/>
          </a:xfrm>
          <a:prstGeom prst="rect">
            <a:avLst/>
          </a:prstGeom>
          <a:ln w="12700">
            <a:miter lim="400000"/>
          </a:ln>
        </p:spPr>
      </p:pic>
      <p:sp>
        <p:nvSpPr>
          <p:cNvPr id="2487" name="MAIL AND MESSAGES"/>
          <p:cNvSpPr txBox="1"/>
          <p:nvPr/>
        </p:nvSpPr>
        <p:spPr>
          <a:xfrm>
            <a:off x="19061065" y="7780341"/>
            <a:ext cx="4221276" cy="57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40000"/>
              </a:lnSpc>
              <a:defRPr sz="28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MAIL AND MESSAGES</a:t>
            </a:r>
          </a:p>
        </p:txBody>
      </p:sp>
      <p:sp>
        <p:nvSpPr>
          <p:cNvPr id="2488" name="Group"/>
          <p:cNvSpPr/>
          <p:nvPr/>
        </p:nvSpPr>
        <p:spPr>
          <a:xfrm>
            <a:off x="18895011" y="8746375"/>
            <a:ext cx="4397996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89" name="Screenshot 2020-09-16 at 17.25.37 (2).png" descr="Screenshot 2020-09-16 at 17.25.37 (2).png"/>
          <p:cNvPicPr>
            <a:picLocks noChangeAspect="1"/>
          </p:cNvPicPr>
          <p:nvPr/>
        </p:nvPicPr>
        <p:blipFill>
          <a:blip r:embed="rId7"/>
          <a:srcRect l="23257" t="44568" r="45308" b="31615"/>
          <a:stretch>
            <a:fillRect/>
          </a:stretch>
        </p:blipFill>
        <p:spPr>
          <a:xfrm>
            <a:off x="19230643" y="10066399"/>
            <a:ext cx="3729845" cy="176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https://github.com/briandconnelly/pushoverr"/>
          <p:cNvSpPr txBox="1"/>
          <p:nvPr/>
        </p:nvSpPr>
        <p:spPr>
          <a:xfrm>
            <a:off x="18846213" y="12446747"/>
            <a:ext cx="4802806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8"/>
              </a:rPr>
              <a:t>https://github.com/briandconnelly/pushoverr</a:t>
            </a:r>
            <a:r>
              <a:t> </a:t>
            </a:r>
          </a:p>
        </p:txBody>
      </p:sp>
      <p:pic>
        <p:nvPicPr>
          <p:cNvPr id="2491" name="07 Brands service pages-22_0.png" descr="07 Brands service pages-22_0.png"/>
          <p:cNvPicPr>
            <a:picLocks noChangeAspect="1"/>
          </p:cNvPicPr>
          <p:nvPr/>
        </p:nvPicPr>
        <p:blipFill>
          <a:blip r:embed="rId9"/>
          <a:srcRect t="25610" b="25610"/>
          <a:stretch>
            <a:fillRect/>
          </a:stretch>
        </p:blipFill>
        <p:spPr>
          <a:xfrm>
            <a:off x="19145442" y="9041150"/>
            <a:ext cx="3608624" cy="8801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2" name="https://mc-stan.org/users/interfaces/rstan"/>
          <p:cNvSpPr txBox="1"/>
          <p:nvPr/>
        </p:nvSpPr>
        <p:spPr>
          <a:xfrm>
            <a:off x="18833124" y="5951064"/>
            <a:ext cx="4470618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0"/>
              </a:rPr>
              <a:t>https://mc-stan.org/users/interfaces/rstan</a:t>
            </a:r>
            <a:r>
              <a:t> </a:t>
            </a:r>
          </a:p>
        </p:txBody>
      </p:sp>
      <p:sp>
        <p:nvSpPr>
          <p:cNvPr id="2493" name="https://keras.rstudio.com/…"/>
          <p:cNvSpPr txBox="1"/>
          <p:nvPr/>
        </p:nvSpPr>
        <p:spPr>
          <a:xfrm>
            <a:off x="14149846" y="5799551"/>
            <a:ext cx="3386406" cy="71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/>
            </a:pPr>
            <a:r>
              <a:rPr u="sng">
                <a:hlinkClick r:id="rId11"/>
              </a:rPr>
              <a:t>https://keras.rstudio.com/</a:t>
            </a:r>
          </a:p>
          <a:p>
            <a:pPr algn="ctr">
              <a:defRPr sz="1800"/>
            </a:pPr>
            <a:r>
              <a:rPr u="sng">
                <a:hlinkClick r:id="rId12"/>
              </a:rPr>
              <a:t>https://tensorflow.rstudio.com/</a:t>
            </a:r>
            <a:r>
              <a:t> </a:t>
            </a:r>
          </a:p>
        </p:txBody>
      </p:sp>
      <p:sp>
        <p:nvSpPr>
          <p:cNvPr id="2494" name="https://plotly-r.com/d-charts.html"/>
          <p:cNvSpPr txBox="1"/>
          <p:nvPr/>
        </p:nvSpPr>
        <p:spPr>
          <a:xfrm>
            <a:off x="8762822" y="5951064"/>
            <a:ext cx="360140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3"/>
              </a:rPr>
              <a:t>https://plotly-r.com/d-charts.html</a:t>
            </a:r>
            <a:r>
              <a:t> </a:t>
            </a:r>
          </a:p>
        </p:txBody>
      </p:sp>
      <p:sp>
        <p:nvSpPr>
          <p:cNvPr id="2495" name="Group"/>
          <p:cNvSpPr/>
          <p:nvPr/>
        </p:nvSpPr>
        <p:spPr>
          <a:xfrm>
            <a:off x="8322411" y="2245662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6" name="Screenshot 2020-09-16 at 17.48.06 (2).png" descr="Screenshot 2020-09-16 at 17.48.06 (2).png"/>
          <p:cNvPicPr>
            <a:picLocks noChangeAspect="1"/>
          </p:cNvPicPr>
          <p:nvPr/>
        </p:nvPicPr>
        <p:blipFill>
          <a:blip r:embed="rId14"/>
          <a:srcRect t="6587"/>
          <a:stretch>
            <a:fillRect/>
          </a:stretch>
        </p:blipFill>
        <p:spPr>
          <a:xfrm>
            <a:off x="8879551" y="2355997"/>
            <a:ext cx="3056171" cy="325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Group"/>
          <p:cNvSpPr/>
          <p:nvPr/>
        </p:nvSpPr>
        <p:spPr>
          <a:xfrm>
            <a:off x="13644052" y="8732601"/>
            <a:ext cx="4397997" cy="3416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98" name="view_follow.gif" descr="view_follow.gif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4176010" y="8870449"/>
            <a:ext cx="3278982" cy="32789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9" name="Group"/>
          <p:cNvSpPr/>
          <p:nvPr/>
        </p:nvSpPr>
        <p:spPr>
          <a:xfrm>
            <a:off x="17417502" y="8808466"/>
            <a:ext cx="291467" cy="3291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0" name="Group"/>
          <p:cNvSpPr/>
          <p:nvPr/>
        </p:nvSpPr>
        <p:spPr>
          <a:xfrm>
            <a:off x="13964415" y="8780918"/>
            <a:ext cx="404284" cy="3291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1" name="Group"/>
          <p:cNvSpPr/>
          <p:nvPr/>
        </p:nvSpPr>
        <p:spPr>
          <a:xfrm>
            <a:off x="13805053" y="11958490"/>
            <a:ext cx="4020896" cy="189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2" name="Group"/>
          <p:cNvSpPr/>
          <p:nvPr/>
        </p:nvSpPr>
        <p:spPr>
          <a:xfrm>
            <a:off x="13832602" y="8774124"/>
            <a:ext cx="4020896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3" name="Group"/>
          <p:cNvSpPr/>
          <p:nvPr/>
        </p:nvSpPr>
        <p:spPr>
          <a:xfrm>
            <a:off x="10352298" y="9393655"/>
            <a:ext cx="782935" cy="2303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04" name="https://gganimate.com/articles/gganimate.html"/>
          <p:cNvSpPr txBox="1"/>
          <p:nvPr/>
        </p:nvSpPr>
        <p:spPr>
          <a:xfrm>
            <a:off x="13494146" y="12446747"/>
            <a:ext cx="5109613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6"/>
              </a:rPr>
              <a:t>https://gganimate.com/articles/gganimate.html</a:t>
            </a:r>
            <a:r>
              <a:t> </a:t>
            </a:r>
          </a:p>
        </p:txBody>
      </p:sp>
      <p:sp>
        <p:nvSpPr>
          <p:cNvPr id="2505" name="https://shiny.rstudio.com/"/>
          <p:cNvSpPr txBox="1"/>
          <p:nvPr/>
        </p:nvSpPr>
        <p:spPr>
          <a:xfrm>
            <a:off x="9127757" y="12446747"/>
            <a:ext cx="2815489" cy="41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rPr u="sng">
                <a:hlinkClick r:id="rId17"/>
              </a:rPr>
              <a:t>https://shiny.rstudio.com/</a:t>
            </a:r>
            <a:r>
              <a:t> </a:t>
            </a:r>
          </a:p>
        </p:txBody>
      </p:sp>
      <p:pic>
        <p:nvPicPr>
          <p:cNvPr id="2506" name="McMOhuQ.png" descr="McMOhuQ.png"/>
          <p:cNvPicPr>
            <a:picLocks noChangeAspect="1"/>
          </p:cNvPicPr>
          <p:nvPr/>
        </p:nvPicPr>
        <p:blipFill>
          <a:blip r:embed="rId18"/>
          <a:srcRect l="6664" t="6821" r="20504" b="14901"/>
          <a:stretch>
            <a:fillRect/>
          </a:stretch>
        </p:blipFill>
        <p:spPr>
          <a:xfrm>
            <a:off x="13847823" y="3256271"/>
            <a:ext cx="4020797" cy="20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42"/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  <a:r>
              <a:rPr lang="da-DK" dirty="0"/>
              <a:t>0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E8E-4F57-71C8-D548-DEAE09D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1582491D-A19E-8739-F043-4C2C68369235}"/>
              </a:ext>
            </a:extLst>
          </p:cNvPr>
          <p:cNvSpPr/>
          <p:nvPr/>
        </p:nvSpPr>
        <p:spPr>
          <a:xfrm>
            <a:off x="-36576" y="-68708"/>
            <a:ext cx="24407876" cy="3600555"/>
          </a:xfrm>
          <a:prstGeom prst="rect">
            <a:avLst/>
          </a:prstGeom>
          <a:gradFill>
            <a:gsLst>
              <a:gs pos="0">
                <a:srgbClr val="89C2EA"/>
              </a:gs>
              <a:gs pos="100000">
                <a:srgbClr val="293441"/>
              </a:gs>
            </a:gsLst>
            <a:lin ang="10442512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3" name="REPRODUCIBLE ANALYSIS">
            <a:extLst>
              <a:ext uri="{FF2B5EF4-FFF2-40B4-BE49-F238E27FC236}">
                <a16:creationId xmlns:a16="http://schemas.microsoft.com/office/drawing/2014/main" id="{3A807567-7ED2-1BEB-B625-D406409CA232}"/>
              </a:ext>
            </a:extLst>
          </p:cNvPr>
          <p:cNvSpPr txBox="1"/>
          <p:nvPr/>
        </p:nvSpPr>
        <p:spPr>
          <a:xfrm>
            <a:off x="2125926" y="4732574"/>
            <a:ext cx="50410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REPRODUCIBLE ANALYSIS</a:t>
            </a:r>
          </a:p>
        </p:txBody>
      </p:sp>
      <p:sp>
        <p:nvSpPr>
          <p:cNvPr id="1304" name="24">
            <a:extLst>
              <a:ext uri="{FF2B5EF4-FFF2-40B4-BE49-F238E27FC236}">
                <a16:creationId xmlns:a16="http://schemas.microsoft.com/office/drawing/2014/main" id="{30BED855-6B75-37E7-0644-855A386115DE}"/>
              </a:ext>
            </a:extLst>
          </p:cNvPr>
          <p:cNvSpPr txBox="1"/>
          <p:nvPr/>
        </p:nvSpPr>
        <p:spPr>
          <a:xfrm>
            <a:off x="374649" y="13221116"/>
            <a:ext cx="66516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41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BAD07C3-9ACF-2708-C661-30E80A31C3BD}"/>
              </a:ext>
            </a:extLst>
          </p:cNvPr>
          <p:cNvSpPr txBox="1"/>
          <p:nvPr/>
        </p:nvSpPr>
        <p:spPr>
          <a:xfrm>
            <a:off x="2041991" y="4539769"/>
            <a:ext cx="1128166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Drop-in </a:t>
            </a: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Thursday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(13-15)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Consultations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 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 err="1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Commission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Research &amp; Supervision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56DF869-282B-F322-89BC-D685050AC449}"/>
              </a:ext>
            </a:extLst>
          </p:cNvPr>
          <p:cNvSpPr txBox="1"/>
          <p:nvPr/>
        </p:nvSpPr>
        <p:spPr>
          <a:xfrm>
            <a:off x="3090658" y="11677502"/>
            <a:ext cx="69806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Read more on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Website!</a:t>
            </a:r>
          </a:p>
          <a:p>
            <a:pPr algn="ctr"/>
            <a:r>
              <a:rPr lang="da-DK" sz="2000" b="1" dirty="0">
                <a:solidFill>
                  <a:srgbClr val="374556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https://heads.ku.dk</a:t>
            </a:r>
            <a:r>
              <a:rPr lang="da-DK" sz="20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pic>
        <p:nvPicPr>
          <p:cNvPr id="5" name="Billede 4" descr="Et billede, der indeholder mønster, kvadratisk, kunst, Symmetri&#10;&#10;Automatisk genereret beskrivelse">
            <a:extLst>
              <a:ext uri="{FF2B5EF4-FFF2-40B4-BE49-F238E27FC236}">
                <a16:creationId xmlns:a16="http://schemas.microsoft.com/office/drawing/2014/main" id="{B5CB1044-613A-863B-51C9-A0B9F09C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84" y="6942160"/>
            <a:ext cx="4345633" cy="4345633"/>
          </a:xfrm>
          <a:prstGeom prst="rect">
            <a:avLst/>
          </a:prstGeom>
        </p:spPr>
      </p:pic>
      <p:pic>
        <p:nvPicPr>
          <p:cNvPr id="6" name="Billede 5" descr="Et billede, der indeholder mønster, kvadratisk, Symmetri, design&#10;&#10;Automatisk genereret beskrivelse">
            <a:extLst>
              <a:ext uri="{FF2B5EF4-FFF2-40B4-BE49-F238E27FC236}">
                <a16:creationId xmlns:a16="http://schemas.microsoft.com/office/drawing/2014/main" id="{038674DC-C2F2-F693-DA79-C4FA27AF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7485" y="6853777"/>
            <a:ext cx="4345633" cy="4345633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E776814-E97F-0B20-E8BE-0967ADA1FF8F}"/>
              </a:ext>
            </a:extLst>
          </p:cNvPr>
          <p:cNvSpPr txBox="1"/>
          <p:nvPr/>
        </p:nvSpPr>
        <p:spPr>
          <a:xfrm>
            <a:off x="14299956" y="11677502"/>
            <a:ext cx="69806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Flow </a:t>
            </a:r>
            <a:r>
              <a:rPr lang="da-DK" b="1" dirty="0" err="1">
                <a:solidFill>
                  <a:srgbClr val="374556"/>
                </a:solidFill>
                <a:latin typeface="Helvetica" pitchFamily="2" charset="0"/>
              </a:rPr>
              <a:t>HeaDS</a:t>
            </a:r>
            <a:r>
              <a:rPr lang="da-DK" b="1" dirty="0">
                <a:solidFill>
                  <a:srgbClr val="374556"/>
                </a:solidFill>
                <a:latin typeface="Helvetica" pitchFamily="2" charset="0"/>
              </a:rPr>
              <a:t> on LinkedIn!</a:t>
            </a:r>
          </a:p>
          <a:p>
            <a:pPr algn="ctr"/>
            <a:r>
              <a:rPr lang="da-DK" sz="2000" b="1" dirty="0">
                <a:solidFill>
                  <a:srgbClr val="374556"/>
                </a:solidFill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https://www.linkedin.com/company/ucph-heads/</a:t>
            </a:r>
            <a:r>
              <a:rPr lang="da-DK" sz="2000" b="1" dirty="0">
                <a:solidFill>
                  <a:srgbClr val="374556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5F12D0C-4F7F-08DC-080E-607845DB774F}"/>
              </a:ext>
            </a:extLst>
          </p:cNvPr>
          <p:cNvSpPr txBox="1"/>
          <p:nvPr/>
        </p:nvSpPr>
        <p:spPr>
          <a:xfrm>
            <a:off x="14679760" y="4539769"/>
            <a:ext cx="969154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Events</a:t>
            </a: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 and</a:t>
            </a:r>
            <a:r>
              <a:rPr kumimoji="0" lang="da-DK" b="0" i="0" u="none" strike="noStrike" cap="none" spc="0" normalizeH="0" baseline="0" dirty="0">
                <a:ln>
                  <a:noFill/>
                </a:ln>
                <a:solidFill>
                  <a:srgbClr val="374556"/>
                </a:solidFill>
                <a:effectLst/>
                <a:uFillTx/>
                <a:latin typeface="Helvetica" pitchFamily="2" charset="0"/>
                <a:sym typeface="Calibri"/>
              </a:rPr>
              <a:t> Conferences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dirty="0">
                <a:solidFill>
                  <a:srgbClr val="374556"/>
                </a:solidFill>
                <a:latin typeface="Helvetica" pitchFamily="2" charset="0"/>
              </a:rPr>
              <a:t>Course Reminders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a-DK" b="0" i="0" u="none" strike="noStrike" cap="none" spc="0" normalizeH="0" baseline="0" dirty="0">
              <a:ln>
                <a:noFill/>
              </a:ln>
              <a:solidFill>
                <a:srgbClr val="374556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0C2FF68-8D64-5043-2BBC-58F28B91DCC3}"/>
              </a:ext>
            </a:extLst>
          </p:cNvPr>
          <p:cNvGrpSpPr/>
          <p:nvPr/>
        </p:nvGrpSpPr>
        <p:grpSpPr>
          <a:xfrm>
            <a:off x="2175778" y="1057980"/>
            <a:ext cx="17319230" cy="3481790"/>
            <a:chOff x="-1" y="0"/>
            <a:chExt cx="17319224" cy="3481788"/>
          </a:xfrm>
        </p:grpSpPr>
        <p:sp>
          <p:nvSpPr>
            <p:cNvPr id="10" name="COOL STUFF IN R">
              <a:extLst>
                <a:ext uri="{FF2B5EF4-FFF2-40B4-BE49-F238E27FC236}">
                  <a16:creationId xmlns:a16="http://schemas.microsoft.com/office/drawing/2014/main" id="{7A7DAC46-2E69-D8A6-79E4-DEEB52870B2E}"/>
                </a:ext>
              </a:extLst>
            </p:cNvPr>
            <p:cNvSpPr txBox="1"/>
            <p:nvPr/>
          </p:nvSpPr>
          <p:spPr>
            <a:xfrm>
              <a:off x="-1" y="712243"/>
              <a:ext cx="17319224" cy="2769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DATA SCIENCE WITH HEADS DATA LAB</a:t>
              </a:r>
              <a:endParaRPr dirty="0"/>
            </a:p>
          </p:txBody>
        </p:sp>
        <p:sp>
          <p:nvSpPr>
            <p:cNvPr id="11" name="FROM EXCEL TO R">
              <a:extLst>
                <a:ext uri="{FF2B5EF4-FFF2-40B4-BE49-F238E27FC236}">
                  <a16:creationId xmlns:a16="http://schemas.microsoft.com/office/drawing/2014/main" id="{C29FF4FA-E969-009C-1665-2B0D829BBECC}"/>
                </a:ext>
              </a:extLst>
            </p:cNvPr>
            <p:cNvSpPr txBox="1"/>
            <p:nvPr/>
          </p:nvSpPr>
          <p:spPr>
            <a:xfrm>
              <a:off x="2138685" y="0"/>
              <a:ext cx="3585899" cy="439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A26CF87-DEC7-2740-FF68-E337E2AF7CF2}"/>
                </a:ext>
              </a:extLst>
            </p:cNvPr>
            <p:cNvSpPr/>
            <p:nvPr/>
          </p:nvSpPr>
          <p:spPr>
            <a:xfrm>
              <a:off x="112084" y="181675"/>
              <a:ext cx="1714188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89330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" y="-1"/>
            <a:ext cx="11750080" cy="13716001"/>
          </a:xfrm>
          <a:prstGeom prst="rect">
            <a:avLst/>
          </a:prstGeom>
          <a:solidFill>
            <a:srgbClr val="557D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3" name="Group"/>
          <p:cNvGrpSpPr/>
          <p:nvPr/>
        </p:nvGrpSpPr>
        <p:grpSpPr>
          <a:xfrm>
            <a:off x="1399130" y="1524106"/>
            <a:ext cx="9502970" cy="6161414"/>
            <a:chOff x="0" y="0"/>
            <a:chExt cx="9502968" cy="6161412"/>
          </a:xfrm>
        </p:grpSpPr>
        <p:sp>
          <p:nvSpPr>
            <p:cNvPr id="180" name="WHY R ?"/>
            <p:cNvSpPr txBox="1"/>
            <p:nvPr/>
          </p:nvSpPr>
          <p:spPr>
            <a:xfrm>
              <a:off x="0" y="916936"/>
              <a:ext cx="9502968" cy="5244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000" dirty="0"/>
                <a:t>WHY </a:t>
              </a:r>
              <a:r>
                <a:rPr sz="5000" b="1" dirty="0"/>
                <a:t>R</a:t>
              </a:r>
              <a:r>
                <a:rPr sz="5000" dirty="0"/>
                <a:t> ?</a:t>
              </a:r>
            </a:p>
          </p:txBody>
        </p:sp>
        <p:sp>
          <p:nvSpPr>
            <p:cNvPr id="181" name="FROM EXCEL TO R"/>
            <p:cNvSpPr txBox="1"/>
            <p:nvPr/>
          </p:nvSpPr>
          <p:spPr>
            <a:xfrm>
              <a:off x="1981251" y="0"/>
              <a:ext cx="4721464" cy="61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41840" y="176055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4" name="Freeform 32"/>
          <p:cNvSpPr/>
          <p:nvPr/>
        </p:nvSpPr>
        <p:spPr>
          <a:xfrm>
            <a:off x="20189204" y="5381394"/>
            <a:ext cx="3564927" cy="304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1" h="21196" extrusionOk="0">
                <a:moveTo>
                  <a:pt x="8267" y="21196"/>
                </a:moveTo>
                <a:cubicBezTo>
                  <a:pt x="8364" y="21082"/>
                  <a:pt x="8509" y="20968"/>
                  <a:pt x="8605" y="20854"/>
                </a:cubicBezTo>
                <a:cubicBezTo>
                  <a:pt x="13486" y="14927"/>
                  <a:pt x="13486" y="14927"/>
                  <a:pt x="13486" y="14927"/>
                </a:cubicBezTo>
                <a:cubicBezTo>
                  <a:pt x="19575" y="7518"/>
                  <a:pt x="19575" y="7518"/>
                  <a:pt x="19575" y="7518"/>
                </a:cubicBezTo>
                <a:cubicBezTo>
                  <a:pt x="20831" y="5979"/>
                  <a:pt x="20154" y="3585"/>
                  <a:pt x="18415" y="3243"/>
                </a:cubicBezTo>
                <a:cubicBezTo>
                  <a:pt x="9765" y="1477"/>
                  <a:pt x="9765" y="1477"/>
                  <a:pt x="9765" y="1477"/>
                </a:cubicBezTo>
                <a:cubicBezTo>
                  <a:pt x="2903" y="52"/>
                  <a:pt x="2903" y="52"/>
                  <a:pt x="2903" y="52"/>
                </a:cubicBezTo>
                <a:cubicBezTo>
                  <a:pt x="826" y="-404"/>
                  <a:pt x="-769" y="2218"/>
                  <a:pt x="391" y="4155"/>
                </a:cubicBezTo>
                <a:cubicBezTo>
                  <a:pt x="4160" y="10254"/>
                  <a:pt x="4160" y="10254"/>
                  <a:pt x="4160" y="10254"/>
                </a:cubicBezTo>
                <a:cubicBezTo>
                  <a:pt x="4208" y="10368"/>
                  <a:pt x="4257" y="10424"/>
                  <a:pt x="4257" y="10481"/>
                </a:cubicBezTo>
                <a:cubicBezTo>
                  <a:pt x="8702" y="17833"/>
                  <a:pt x="8702" y="17833"/>
                  <a:pt x="8702" y="17833"/>
                </a:cubicBezTo>
                <a:cubicBezTo>
                  <a:pt x="9330" y="18973"/>
                  <a:pt x="9089" y="20341"/>
                  <a:pt x="8267" y="21196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Freeform 33"/>
          <p:cNvSpPr/>
          <p:nvPr/>
        </p:nvSpPr>
        <p:spPr>
          <a:xfrm>
            <a:off x="20941286" y="6888275"/>
            <a:ext cx="846321" cy="161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8" h="20318" extrusionOk="0">
                <a:moveTo>
                  <a:pt x="18926" y="13269"/>
                </a:moveTo>
                <a:cubicBezTo>
                  <a:pt x="0" y="0"/>
                  <a:pt x="0" y="0"/>
                  <a:pt x="0" y="0"/>
                </a:cubicBezTo>
                <a:cubicBezTo>
                  <a:pt x="823" y="617"/>
                  <a:pt x="1234" y="1440"/>
                  <a:pt x="1234" y="2160"/>
                </a:cubicBezTo>
                <a:cubicBezTo>
                  <a:pt x="1234" y="15840"/>
                  <a:pt x="1234" y="15840"/>
                  <a:pt x="1234" y="15840"/>
                </a:cubicBezTo>
                <a:cubicBezTo>
                  <a:pt x="1234" y="19749"/>
                  <a:pt x="10697" y="21600"/>
                  <a:pt x="17074" y="19337"/>
                </a:cubicBezTo>
                <a:cubicBezTo>
                  <a:pt x="20571" y="17794"/>
                  <a:pt x="21600" y="15326"/>
                  <a:pt x="18926" y="13269"/>
                </a:cubicBezTo>
                <a:close/>
              </a:path>
            </a:pathLst>
          </a:custGeom>
          <a:solidFill>
            <a:srgbClr val="7A9E8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Freeform 34"/>
          <p:cNvSpPr/>
          <p:nvPr/>
        </p:nvSpPr>
        <p:spPr>
          <a:xfrm>
            <a:off x="18691680" y="8874789"/>
            <a:ext cx="3105330" cy="342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273" extrusionOk="0">
                <a:moveTo>
                  <a:pt x="0" y="12847"/>
                </a:moveTo>
                <a:cubicBezTo>
                  <a:pt x="117" y="12944"/>
                  <a:pt x="292" y="12992"/>
                  <a:pt x="467" y="13089"/>
                </a:cubicBezTo>
                <a:cubicBezTo>
                  <a:pt x="8056" y="16140"/>
                  <a:pt x="8056" y="16140"/>
                  <a:pt x="8056" y="16140"/>
                </a:cubicBezTo>
                <a:cubicBezTo>
                  <a:pt x="17572" y="20015"/>
                  <a:pt x="17572" y="20015"/>
                  <a:pt x="17572" y="20015"/>
                </a:cubicBezTo>
                <a:cubicBezTo>
                  <a:pt x="19498" y="20838"/>
                  <a:pt x="21600" y="19579"/>
                  <a:pt x="21250" y="17787"/>
                </a:cubicBezTo>
                <a:cubicBezTo>
                  <a:pt x="19790" y="9069"/>
                  <a:pt x="19790" y="9069"/>
                  <a:pt x="19790" y="9069"/>
                </a:cubicBezTo>
                <a:cubicBezTo>
                  <a:pt x="18623" y="2192"/>
                  <a:pt x="18623" y="2192"/>
                  <a:pt x="18623" y="2192"/>
                </a:cubicBezTo>
                <a:cubicBezTo>
                  <a:pt x="18272" y="61"/>
                  <a:pt x="15120" y="-762"/>
                  <a:pt x="13661" y="836"/>
                </a:cubicBezTo>
                <a:cubicBezTo>
                  <a:pt x="9107" y="6067"/>
                  <a:pt x="9107" y="6067"/>
                  <a:pt x="9107" y="6067"/>
                </a:cubicBezTo>
                <a:cubicBezTo>
                  <a:pt x="9049" y="6115"/>
                  <a:pt x="8990" y="6164"/>
                  <a:pt x="8932" y="6212"/>
                </a:cubicBezTo>
                <a:cubicBezTo>
                  <a:pt x="3444" y="12363"/>
                  <a:pt x="3444" y="12363"/>
                  <a:pt x="3444" y="12363"/>
                </a:cubicBezTo>
                <a:cubicBezTo>
                  <a:pt x="2569" y="13283"/>
                  <a:pt x="1109" y="13380"/>
                  <a:pt x="0" y="12847"/>
                </a:cubicBezTo>
                <a:close/>
              </a:path>
            </a:pathLst>
          </a:custGeom>
          <a:solidFill>
            <a:srgbClr val="4578A4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Freeform 35"/>
          <p:cNvSpPr/>
          <p:nvPr/>
        </p:nvSpPr>
        <p:spPr>
          <a:xfrm>
            <a:off x="18511759" y="9923682"/>
            <a:ext cx="1480898" cy="1178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973" extrusionOk="0">
                <a:moveTo>
                  <a:pt x="9430" y="18535"/>
                </a:moveTo>
                <a:cubicBezTo>
                  <a:pt x="20525" y="0"/>
                  <a:pt x="20525" y="0"/>
                  <a:pt x="20525" y="0"/>
                </a:cubicBezTo>
                <a:cubicBezTo>
                  <a:pt x="20053" y="876"/>
                  <a:pt x="19227" y="1459"/>
                  <a:pt x="18400" y="1751"/>
                </a:cubicBezTo>
                <a:cubicBezTo>
                  <a:pt x="3410" y="7735"/>
                  <a:pt x="3410" y="7735"/>
                  <a:pt x="3410" y="7735"/>
                </a:cubicBezTo>
                <a:cubicBezTo>
                  <a:pt x="-839" y="9486"/>
                  <a:pt x="-1075" y="16638"/>
                  <a:pt x="2466" y="19995"/>
                </a:cubicBezTo>
                <a:cubicBezTo>
                  <a:pt x="4709" y="21600"/>
                  <a:pt x="7659" y="21308"/>
                  <a:pt x="9430" y="18535"/>
                </a:cubicBezTo>
                <a:close/>
              </a:path>
            </a:pathLst>
          </a:custGeom>
          <a:solidFill>
            <a:srgbClr val="39628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Freeform 36"/>
          <p:cNvSpPr/>
          <p:nvPr/>
        </p:nvSpPr>
        <p:spPr>
          <a:xfrm>
            <a:off x="14773290" y="9155884"/>
            <a:ext cx="3289814" cy="313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993" extrusionOk="0">
                <a:moveTo>
                  <a:pt x="2621" y="0"/>
                </a:moveTo>
                <a:cubicBezTo>
                  <a:pt x="2567" y="164"/>
                  <a:pt x="2513" y="329"/>
                  <a:pt x="2459" y="493"/>
                </a:cubicBezTo>
                <a:cubicBezTo>
                  <a:pt x="1382" y="8333"/>
                  <a:pt x="1382" y="8333"/>
                  <a:pt x="1382" y="8333"/>
                </a:cubicBezTo>
                <a:cubicBezTo>
                  <a:pt x="35" y="18201"/>
                  <a:pt x="35" y="18201"/>
                  <a:pt x="35" y="18201"/>
                </a:cubicBezTo>
                <a:cubicBezTo>
                  <a:pt x="-288" y="20229"/>
                  <a:pt x="1651" y="21600"/>
                  <a:pt x="3429" y="20723"/>
                </a:cubicBezTo>
                <a:cubicBezTo>
                  <a:pt x="12209" y="16337"/>
                  <a:pt x="12209" y="16337"/>
                  <a:pt x="12209" y="16337"/>
                </a:cubicBezTo>
                <a:cubicBezTo>
                  <a:pt x="19211" y="12883"/>
                  <a:pt x="19211" y="12883"/>
                  <a:pt x="19211" y="12883"/>
                </a:cubicBezTo>
                <a:cubicBezTo>
                  <a:pt x="21312" y="11842"/>
                  <a:pt x="21312" y="8717"/>
                  <a:pt x="19211" y="8004"/>
                </a:cubicBezTo>
                <a:cubicBezTo>
                  <a:pt x="12370" y="5756"/>
                  <a:pt x="12370" y="5756"/>
                  <a:pt x="12370" y="5756"/>
                </a:cubicBezTo>
                <a:cubicBezTo>
                  <a:pt x="12316" y="5756"/>
                  <a:pt x="12209" y="5702"/>
                  <a:pt x="12155" y="5647"/>
                </a:cubicBezTo>
                <a:cubicBezTo>
                  <a:pt x="4075" y="2851"/>
                  <a:pt x="4075" y="2851"/>
                  <a:pt x="4075" y="2851"/>
                </a:cubicBezTo>
                <a:cubicBezTo>
                  <a:pt x="2890" y="2467"/>
                  <a:pt x="2351" y="1151"/>
                  <a:pt x="2621" y="0"/>
                </a:cubicBezTo>
                <a:close/>
              </a:path>
            </a:pathLst>
          </a:custGeom>
          <a:solidFill>
            <a:srgbClr val="2E5378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Freeform 37"/>
          <p:cNvSpPr/>
          <p:nvPr/>
        </p:nvSpPr>
        <p:spPr>
          <a:xfrm>
            <a:off x="15179657" y="8866598"/>
            <a:ext cx="1516519" cy="113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19673" extrusionOk="0">
                <a:moveTo>
                  <a:pt x="3355" y="12426"/>
                </a:moveTo>
                <a:cubicBezTo>
                  <a:pt x="21157" y="19673"/>
                  <a:pt x="21157" y="19673"/>
                  <a:pt x="21157" y="19673"/>
                </a:cubicBezTo>
                <a:cubicBezTo>
                  <a:pt x="20326" y="19389"/>
                  <a:pt x="19614" y="18678"/>
                  <a:pt x="19139" y="17826"/>
                </a:cubicBezTo>
                <a:cubicBezTo>
                  <a:pt x="9882" y="2478"/>
                  <a:pt x="9882" y="2478"/>
                  <a:pt x="9882" y="2478"/>
                </a:cubicBezTo>
                <a:cubicBezTo>
                  <a:pt x="7153" y="-1927"/>
                  <a:pt x="1575" y="-80"/>
                  <a:pt x="150" y="5036"/>
                </a:cubicBezTo>
                <a:cubicBezTo>
                  <a:pt x="-443" y="8020"/>
                  <a:pt x="744" y="11431"/>
                  <a:pt x="3355" y="12426"/>
                </a:cubicBezTo>
                <a:close/>
              </a:path>
            </a:pathLst>
          </a:custGeom>
          <a:solidFill>
            <a:srgbClr val="24415D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Freeform 38"/>
          <p:cNvSpPr/>
          <p:nvPr/>
        </p:nvSpPr>
        <p:spPr>
          <a:xfrm>
            <a:off x="12838852" y="5365691"/>
            <a:ext cx="3142464" cy="312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765" extrusionOk="0">
                <a:moveTo>
                  <a:pt x="20913" y="0"/>
                </a:moveTo>
                <a:cubicBezTo>
                  <a:pt x="20686" y="0"/>
                  <a:pt x="20516" y="0"/>
                  <a:pt x="20289" y="54"/>
                </a:cubicBezTo>
                <a:cubicBezTo>
                  <a:pt x="12296" y="1415"/>
                  <a:pt x="12296" y="1415"/>
                  <a:pt x="12296" y="1415"/>
                </a:cubicBezTo>
                <a:cubicBezTo>
                  <a:pt x="2148" y="3101"/>
                  <a:pt x="2148" y="3101"/>
                  <a:pt x="2148" y="3101"/>
                </a:cubicBezTo>
                <a:cubicBezTo>
                  <a:pt x="50" y="3428"/>
                  <a:pt x="-687" y="5713"/>
                  <a:pt x="730" y="7182"/>
                </a:cubicBezTo>
                <a:cubicBezTo>
                  <a:pt x="7930" y="14255"/>
                  <a:pt x="7930" y="14255"/>
                  <a:pt x="7930" y="14255"/>
                </a:cubicBezTo>
                <a:cubicBezTo>
                  <a:pt x="13600" y="19913"/>
                  <a:pt x="13600" y="19913"/>
                  <a:pt x="13600" y="19913"/>
                </a:cubicBezTo>
                <a:cubicBezTo>
                  <a:pt x="15300" y="21600"/>
                  <a:pt x="18362" y="20621"/>
                  <a:pt x="18362" y="18390"/>
                </a:cubicBezTo>
                <a:cubicBezTo>
                  <a:pt x="18362" y="11154"/>
                  <a:pt x="18362" y="11154"/>
                  <a:pt x="18362" y="11154"/>
                </a:cubicBezTo>
                <a:cubicBezTo>
                  <a:pt x="18362" y="11099"/>
                  <a:pt x="18362" y="10990"/>
                  <a:pt x="18362" y="10936"/>
                </a:cubicBezTo>
                <a:cubicBezTo>
                  <a:pt x="18532" y="2340"/>
                  <a:pt x="18532" y="2340"/>
                  <a:pt x="18532" y="2340"/>
                </a:cubicBezTo>
                <a:cubicBezTo>
                  <a:pt x="18532" y="1034"/>
                  <a:pt x="19609" y="109"/>
                  <a:pt x="20913" y="0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Freeform 39"/>
          <p:cNvSpPr/>
          <p:nvPr/>
        </p:nvSpPr>
        <p:spPr>
          <a:xfrm>
            <a:off x="15598477" y="5365691"/>
            <a:ext cx="808405" cy="1642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0" h="21600" extrusionOk="0">
                <a:moveTo>
                  <a:pt x="594" y="4621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98" y="20740"/>
                  <a:pt x="793" y="19988"/>
                  <a:pt x="1585" y="19343"/>
                </a:cubicBezTo>
                <a:cubicBezTo>
                  <a:pt x="17240" y="7845"/>
                  <a:pt x="17240" y="7845"/>
                  <a:pt x="17240" y="7845"/>
                </a:cubicBezTo>
                <a:cubicBezTo>
                  <a:pt x="21600" y="4513"/>
                  <a:pt x="16250" y="107"/>
                  <a:pt x="8917" y="0"/>
                </a:cubicBezTo>
                <a:cubicBezTo>
                  <a:pt x="4360" y="215"/>
                  <a:pt x="594" y="2042"/>
                  <a:pt x="594" y="4621"/>
                </a:cubicBezTo>
                <a:close/>
              </a:path>
            </a:pathLst>
          </a:custGeom>
          <a:solidFill>
            <a:srgbClr val="2D484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Freeform 40"/>
          <p:cNvSpPr/>
          <p:nvPr/>
        </p:nvSpPr>
        <p:spPr>
          <a:xfrm>
            <a:off x="16617142" y="2280657"/>
            <a:ext cx="3351800" cy="316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8" h="20589" extrusionOk="0">
                <a:moveTo>
                  <a:pt x="20828" y="17171"/>
                </a:moveTo>
                <a:cubicBezTo>
                  <a:pt x="20775" y="16958"/>
                  <a:pt x="20722" y="16798"/>
                  <a:pt x="20616" y="16639"/>
                </a:cubicBezTo>
                <a:cubicBezTo>
                  <a:pt x="17069" y="9882"/>
                  <a:pt x="17069" y="9882"/>
                  <a:pt x="17069" y="9882"/>
                </a:cubicBezTo>
                <a:cubicBezTo>
                  <a:pt x="12569" y="1317"/>
                  <a:pt x="12569" y="1317"/>
                  <a:pt x="12569" y="1317"/>
                </a:cubicBezTo>
                <a:cubicBezTo>
                  <a:pt x="11616" y="-439"/>
                  <a:pt x="9340" y="-439"/>
                  <a:pt x="8387" y="1317"/>
                </a:cubicBezTo>
                <a:cubicBezTo>
                  <a:pt x="3887" y="9882"/>
                  <a:pt x="3887" y="9882"/>
                  <a:pt x="3887" y="9882"/>
                </a:cubicBezTo>
                <a:cubicBezTo>
                  <a:pt x="340" y="16639"/>
                  <a:pt x="340" y="16639"/>
                  <a:pt x="340" y="16639"/>
                </a:cubicBezTo>
                <a:cubicBezTo>
                  <a:pt x="-772" y="18714"/>
                  <a:pt x="1028" y="21161"/>
                  <a:pt x="3093" y="20469"/>
                </a:cubicBezTo>
                <a:cubicBezTo>
                  <a:pt x="9763" y="18288"/>
                  <a:pt x="9763" y="18288"/>
                  <a:pt x="9763" y="18288"/>
                </a:cubicBezTo>
                <a:cubicBezTo>
                  <a:pt x="9869" y="18235"/>
                  <a:pt x="9922" y="18235"/>
                  <a:pt x="9975" y="18235"/>
                </a:cubicBezTo>
                <a:cubicBezTo>
                  <a:pt x="18022" y="15734"/>
                  <a:pt x="18022" y="15734"/>
                  <a:pt x="18022" y="15734"/>
                </a:cubicBezTo>
                <a:cubicBezTo>
                  <a:pt x="19187" y="15362"/>
                  <a:pt x="20352" y="16054"/>
                  <a:pt x="20828" y="17171"/>
                </a:cubicBezTo>
                <a:close/>
              </a:path>
            </a:pathLst>
          </a:custGeom>
          <a:solidFill>
            <a:srgbClr val="79997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Freeform 41"/>
          <p:cNvSpPr/>
          <p:nvPr/>
        </p:nvSpPr>
        <p:spPr>
          <a:xfrm>
            <a:off x="18220756" y="4685166"/>
            <a:ext cx="1768406" cy="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5" h="18633" extrusionOk="0">
                <a:moveTo>
                  <a:pt x="15200" y="381"/>
                </a:moveTo>
                <a:cubicBezTo>
                  <a:pt x="0" y="9781"/>
                  <a:pt x="0" y="9781"/>
                  <a:pt x="0" y="9781"/>
                </a:cubicBezTo>
                <a:cubicBezTo>
                  <a:pt x="800" y="9381"/>
                  <a:pt x="1500" y="9381"/>
                  <a:pt x="2200" y="9981"/>
                </a:cubicBezTo>
                <a:cubicBezTo>
                  <a:pt x="14900" y="18181"/>
                  <a:pt x="14900" y="18181"/>
                  <a:pt x="14900" y="18181"/>
                </a:cubicBezTo>
                <a:cubicBezTo>
                  <a:pt x="18500" y="20581"/>
                  <a:pt x="21600" y="12981"/>
                  <a:pt x="20500" y="5781"/>
                </a:cubicBezTo>
                <a:cubicBezTo>
                  <a:pt x="19600" y="1581"/>
                  <a:pt x="17400" y="-1019"/>
                  <a:pt x="15200" y="381"/>
                </a:cubicBezTo>
                <a:close/>
              </a:path>
            </a:pathLst>
          </a:custGeom>
          <a:solidFill>
            <a:srgbClr val="546C5A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Oval"/>
          <p:cNvSpPr/>
          <p:nvPr/>
        </p:nvSpPr>
        <p:spPr>
          <a:xfrm>
            <a:off x="16267095" y="5698871"/>
            <a:ext cx="4051895" cy="3994683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Oval"/>
          <p:cNvSpPr/>
          <p:nvPr/>
        </p:nvSpPr>
        <p:spPr>
          <a:xfrm>
            <a:off x="17162553" y="5814846"/>
            <a:ext cx="2260975" cy="1331440"/>
          </a:xfrm>
          <a:prstGeom prst="ellipse">
            <a:avLst/>
          </a:prstGeom>
          <a:solidFill>
            <a:srgbClr val="FFFFFF">
              <a:alpha val="26000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6" name="R"/>
          <p:cNvSpPr txBox="1"/>
          <p:nvPr/>
        </p:nvSpPr>
        <p:spPr>
          <a:xfrm>
            <a:off x="17359472" y="5559593"/>
            <a:ext cx="1724742" cy="397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0"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t>R</a:t>
            </a:r>
          </a:p>
        </p:txBody>
      </p:sp>
      <p:sp>
        <p:nvSpPr>
          <p:cNvPr id="197" name="Shape"/>
          <p:cNvSpPr/>
          <p:nvPr/>
        </p:nvSpPr>
        <p:spPr>
          <a:xfrm>
            <a:off x="22518461" y="8364535"/>
            <a:ext cx="973701" cy="97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6" y="0"/>
                </a:moveTo>
                <a:cubicBezTo>
                  <a:pt x="5050" y="0"/>
                  <a:pt x="0" y="5016"/>
                  <a:pt x="0" y="11056"/>
                </a:cubicBezTo>
                <a:cubicBezTo>
                  <a:pt x="0" y="16584"/>
                  <a:pt x="5050" y="21600"/>
                  <a:pt x="11056" y="21600"/>
                </a:cubicBezTo>
                <a:cubicBezTo>
                  <a:pt x="16584" y="21600"/>
                  <a:pt x="21600" y="16584"/>
                  <a:pt x="21600" y="11056"/>
                </a:cubicBezTo>
                <a:cubicBezTo>
                  <a:pt x="21600" y="5016"/>
                  <a:pt x="16584" y="0"/>
                  <a:pt x="11056" y="0"/>
                </a:cubicBezTo>
                <a:close/>
                <a:moveTo>
                  <a:pt x="18597" y="5528"/>
                </a:moveTo>
                <a:cubicBezTo>
                  <a:pt x="19587" y="7029"/>
                  <a:pt x="20099" y="8565"/>
                  <a:pt x="20099" y="10032"/>
                </a:cubicBezTo>
                <a:cubicBezTo>
                  <a:pt x="15082" y="10032"/>
                  <a:pt x="15082" y="10032"/>
                  <a:pt x="15082" y="10032"/>
                </a:cubicBezTo>
                <a:cubicBezTo>
                  <a:pt x="15082" y="9043"/>
                  <a:pt x="14571" y="7541"/>
                  <a:pt x="14571" y="6552"/>
                </a:cubicBezTo>
                <a:cubicBezTo>
                  <a:pt x="16072" y="6552"/>
                  <a:pt x="17608" y="6040"/>
                  <a:pt x="18597" y="5528"/>
                </a:cubicBezTo>
                <a:close/>
                <a:moveTo>
                  <a:pt x="17608" y="4538"/>
                </a:moveTo>
                <a:cubicBezTo>
                  <a:pt x="16584" y="5016"/>
                  <a:pt x="15594" y="5016"/>
                  <a:pt x="14059" y="5016"/>
                </a:cubicBezTo>
                <a:cubicBezTo>
                  <a:pt x="14059" y="4027"/>
                  <a:pt x="13581" y="3037"/>
                  <a:pt x="13069" y="2013"/>
                </a:cubicBezTo>
                <a:cubicBezTo>
                  <a:pt x="15082" y="2013"/>
                  <a:pt x="16584" y="3037"/>
                  <a:pt x="17608" y="4538"/>
                </a:cubicBezTo>
                <a:close/>
                <a:moveTo>
                  <a:pt x="8053" y="10032"/>
                </a:moveTo>
                <a:cubicBezTo>
                  <a:pt x="8053" y="9043"/>
                  <a:pt x="8565" y="8053"/>
                  <a:pt x="8565" y="6552"/>
                </a:cubicBezTo>
                <a:cubicBezTo>
                  <a:pt x="9555" y="7029"/>
                  <a:pt x="10066" y="7029"/>
                  <a:pt x="11056" y="7029"/>
                </a:cubicBezTo>
                <a:cubicBezTo>
                  <a:pt x="11568" y="7029"/>
                  <a:pt x="12591" y="7029"/>
                  <a:pt x="13069" y="6552"/>
                </a:cubicBezTo>
                <a:cubicBezTo>
                  <a:pt x="13581" y="8053"/>
                  <a:pt x="13581" y="9043"/>
                  <a:pt x="13581" y="10032"/>
                </a:cubicBezTo>
                <a:lnTo>
                  <a:pt x="8053" y="10032"/>
                </a:lnTo>
                <a:close/>
                <a:moveTo>
                  <a:pt x="13581" y="11568"/>
                </a:moveTo>
                <a:cubicBezTo>
                  <a:pt x="13581" y="12557"/>
                  <a:pt x="13581" y="14059"/>
                  <a:pt x="13069" y="15082"/>
                </a:cubicBezTo>
                <a:cubicBezTo>
                  <a:pt x="12591" y="15082"/>
                  <a:pt x="11568" y="15082"/>
                  <a:pt x="11056" y="15082"/>
                </a:cubicBezTo>
                <a:cubicBezTo>
                  <a:pt x="10066" y="15082"/>
                  <a:pt x="9555" y="15082"/>
                  <a:pt x="8565" y="15082"/>
                </a:cubicBezTo>
                <a:cubicBezTo>
                  <a:pt x="8565" y="14059"/>
                  <a:pt x="8053" y="12557"/>
                  <a:pt x="8053" y="11568"/>
                </a:cubicBezTo>
                <a:lnTo>
                  <a:pt x="13581" y="11568"/>
                </a:lnTo>
                <a:close/>
                <a:moveTo>
                  <a:pt x="10066" y="1501"/>
                </a:moveTo>
                <a:cubicBezTo>
                  <a:pt x="10578" y="1501"/>
                  <a:pt x="10578" y="1501"/>
                  <a:pt x="11056" y="1501"/>
                </a:cubicBezTo>
                <a:lnTo>
                  <a:pt x="11568" y="1501"/>
                </a:lnTo>
                <a:cubicBezTo>
                  <a:pt x="12080" y="2525"/>
                  <a:pt x="12591" y="4027"/>
                  <a:pt x="13069" y="5528"/>
                </a:cubicBezTo>
                <a:cubicBezTo>
                  <a:pt x="12080" y="5528"/>
                  <a:pt x="11568" y="5528"/>
                  <a:pt x="11056" y="5528"/>
                </a:cubicBezTo>
                <a:cubicBezTo>
                  <a:pt x="10066" y="5528"/>
                  <a:pt x="9555" y="5528"/>
                  <a:pt x="9043" y="5528"/>
                </a:cubicBezTo>
                <a:cubicBezTo>
                  <a:pt x="9043" y="4027"/>
                  <a:pt x="9555" y="2525"/>
                  <a:pt x="10066" y="1501"/>
                </a:cubicBezTo>
                <a:close/>
                <a:moveTo>
                  <a:pt x="8565" y="2013"/>
                </a:moveTo>
                <a:cubicBezTo>
                  <a:pt x="8053" y="3037"/>
                  <a:pt x="7541" y="4027"/>
                  <a:pt x="7541" y="5016"/>
                </a:cubicBezTo>
                <a:cubicBezTo>
                  <a:pt x="6552" y="5016"/>
                  <a:pt x="5050" y="5016"/>
                  <a:pt x="4027" y="4538"/>
                </a:cubicBezTo>
                <a:cubicBezTo>
                  <a:pt x="5050" y="3037"/>
                  <a:pt x="7064" y="2013"/>
                  <a:pt x="8565" y="2013"/>
                </a:cubicBezTo>
                <a:close/>
                <a:moveTo>
                  <a:pt x="3037" y="5528"/>
                </a:moveTo>
                <a:cubicBezTo>
                  <a:pt x="4538" y="6040"/>
                  <a:pt x="6040" y="6552"/>
                  <a:pt x="7064" y="6552"/>
                </a:cubicBezTo>
                <a:cubicBezTo>
                  <a:pt x="7064" y="7541"/>
                  <a:pt x="7064" y="9043"/>
                  <a:pt x="7064" y="10032"/>
                </a:cubicBezTo>
                <a:cubicBezTo>
                  <a:pt x="1501" y="10032"/>
                  <a:pt x="1501" y="10032"/>
                  <a:pt x="1501" y="10032"/>
                </a:cubicBezTo>
                <a:cubicBezTo>
                  <a:pt x="1501" y="8565"/>
                  <a:pt x="2013" y="7029"/>
                  <a:pt x="3037" y="5528"/>
                </a:cubicBezTo>
                <a:close/>
                <a:moveTo>
                  <a:pt x="3037" y="16072"/>
                </a:moveTo>
                <a:cubicBezTo>
                  <a:pt x="2013" y="14571"/>
                  <a:pt x="1501" y="13069"/>
                  <a:pt x="1501" y="11568"/>
                </a:cubicBezTo>
                <a:cubicBezTo>
                  <a:pt x="7064" y="11568"/>
                  <a:pt x="7064" y="11568"/>
                  <a:pt x="7064" y="11568"/>
                </a:cubicBezTo>
                <a:cubicBezTo>
                  <a:pt x="7064" y="12557"/>
                  <a:pt x="7064" y="14059"/>
                  <a:pt x="7064" y="15082"/>
                </a:cubicBezTo>
                <a:cubicBezTo>
                  <a:pt x="6040" y="15594"/>
                  <a:pt x="4538" y="15594"/>
                  <a:pt x="3037" y="16072"/>
                </a:cubicBezTo>
                <a:close/>
                <a:moveTo>
                  <a:pt x="4027" y="17096"/>
                </a:moveTo>
                <a:cubicBezTo>
                  <a:pt x="5050" y="17096"/>
                  <a:pt x="6552" y="16584"/>
                  <a:pt x="7541" y="16584"/>
                </a:cubicBezTo>
                <a:cubicBezTo>
                  <a:pt x="7541" y="17573"/>
                  <a:pt x="8053" y="19109"/>
                  <a:pt x="8565" y="20099"/>
                </a:cubicBezTo>
                <a:cubicBezTo>
                  <a:pt x="7064" y="19587"/>
                  <a:pt x="5050" y="18597"/>
                  <a:pt x="4027" y="17096"/>
                </a:cubicBezTo>
                <a:close/>
                <a:moveTo>
                  <a:pt x="11568" y="20099"/>
                </a:moveTo>
                <a:lnTo>
                  <a:pt x="11056" y="20099"/>
                </a:lnTo>
                <a:cubicBezTo>
                  <a:pt x="10578" y="20099"/>
                  <a:pt x="10578" y="20099"/>
                  <a:pt x="10066" y="20099"/>
                </a:cubicBezTo>
                <a:cubicBezTo>
                  <a:pt x="9555" y="19109"/>
                  <a:pt x="9043" y="17573"/>
                  <a:pt x="9043" y="16072"/>
                </a:cubicBezTo>
                <a:cubicBezTo>
                  <a:pt x="9555" y="16072"/>
                  <a:pt x="10066" y="16072"/>
                  <a:pt x="11056" y="16072"/>
                </a:cubicBezTo>
                <a:cubicBezTo>
                  <a:pt x="11568" y="16072"/>
                  <a:pt x="12080" y="16072"/>
                  <a:pt x="13069" y="16072"/>
                </a:cubicBezTo>
                <a:cubicBezTo>
                  <a:pt x="12591" y="17573"/>
                  <a:pt x="12080" y="19109"/>
                  <a:pt x="11568" y="20099"/>
                </a:cubicBezTo>
                <a:close/>
                <a:moveTo>
                  <a:pt x="13069" y="20099"/>
                </a:moveTo>
                <a:cubicBezTo>
                  <a:pt x="13581" y="19109"/>
                  <a:pt x="14059" y="17573"/>
                  <a:pt x="14059" y="16584"/>
                </a:cubicBezTo>
                <a:cubicBezTo>
                  <a:pt x="15594" y="16584"/>
                  <a:pt x="16584" y="17096"/>
                  <a:pt x="17608" y="17096"/>
                </a:cubicBezTo>
                <a:cubicBezTo>
                  <a:pt x="16584" y="18597"/>
                  <a:pt x="15082" y="19587"/>
                  <a:pt x="13069" y="20099"/>
                </a:cubicBezTo>
                <a:close/>
                <a:moveTo>
                  <a:pt x="18597" y="16072"/>
                </a:moveTo>
                <a:cubicBezTo>
                  <a:pt x="17608" y="15594"/>
                  <a:pt x="16072" y="15594"/>
                  <a:pt x="14571" y="15082"/>
                </a:cubicBezTo>
                <a:cubicBezTo>
                  <a:pt x="14571" y="14059"/>
                  <a:pt x="15082" y="12557"/>
                  <a:pt x="15082" y="11568"/>
                </a:cubicBezTo>
                <a:cubicBezTo>
                  <a:pt x="20099" y="11568"/>
                  <a:pt x="20099" y="11568"/>
                  <a:pt x="20099" y="11568"/>
                </a:cubicBezTo>
                <a:cubicBezTo>
                  <a:pt x="20099" y="13069"/>
                  <a:pt x="19587" y="14571"/>
                  <a:pt x="18597" y="160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"/>
          <p:cNvSpPr/>
          <p:nvPr/>
        </p:nvSpPr>
        <p:spPr>
          <a:xfrm>
            <a:off x="21348701" y="6009507"/>
            <a:ext cx="111175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3"/>
                  <a:pt x="16723" y="21600"/>
                  <a:pt x="10800" y="21600"/>
                </a:cubicBezTo>
                <a:cubicBezTo>
                  <a:pt x="4877" y="21600"/>
                  <a:pt x="0" y="16723"/>
                  <a:pt x="0" y="10800"/>
                </a:cubicBezTo>
                <a:cubicBezTo>
                  <a:pt x="0" y="4877"/>
                  <a:pt x="4877" y="0"/>
                  <a:pt x="10800" y="0"/>
                </a:cubicBezTo>
                <a:cubicBezTo>
                  <a:pt x="16723" y="0"/>
                  <a:pt x="21600" y="4877"/>
                  <a:pt x="21600" y="10800"/>
                </a:cubicBezTo>
                <a:close/>
                <a:moveTo>
                  <a:pt x="14284" y="7665"/>
                </a:moveTo>
                <a:cubicBezTo>
                  <a:pt x="14632" y="7665"/>
                  <a:pt x="14632" y="7316"/>
                  <a:pt x="14632" y="7316"/>
                </a:cubicBezTo>
                <a:cubicBezTo>
                  <a:pt x="14632" y="7316"/>
                  <a:pt x="14632" y="7316"/>
                  <a:pt x="14981" y="7316"/>
                </a:cubicBezTo>
                <a:cubicBezTo>
                  <a:pt x="14981" y="6968"/>
                  <a:pt x="15329" y="6968"/>
                  <a:pt x="15677" y="6968"/>
                </a:cubicBezTo>
                <a:cubicBezTo>
                  <a:pt x="16026" y="6968"/>
                  <a:pt x="16026" y="6968"/>
                  <a:pt x="16374" y="7316"/>
                </a:cubicBezTo>
                <a:cubicBezTo>
                  <a:pt x="16374" y="6968"/>
                  <a:pt x="16723" y="6968"/>
                  <a:pt x="16723" y="6968"/>
                </a:cubicBezTo>
                <a:cubicBezTo>
                  <a:pt x="16723" y="6619"/>
                  <a:pt x="17071" y="6619"/>
                  <a:pt x="17071" y="6619"/>
                </a:cubicBezTo>
                <a:cubicBezTo>
                  <a:pt x="17071" y="6619"/>
                  <a:pt x="17071" y="6271"/>
                  <a:pt x="17071" y="6271"/>
                </a:cubicBezTo>
                <a:cubicBezTo>
                  <a:pt x="17071" y="6271"/>
                  <a:pt x="16723" y="6271"/>
                  <a:pt x="16723" y="5923"/>
                </a:cubicBezTo>
                <a:cubicBezTo>
                  <a:pt x="16723" y="5923"/>
                  <a:pt x="16723" y="5923"/>
                  <a:pt x="16723" y="5923"/>
                </a:cubicBezTo>
                <a:cubicBezTo>
                  <a:pt x="16723" y="5923"/>
                  <a:pt x="16374" y="5923"/>
                  <a:pt x="16374" y="5923"/>
                </a:cubicBezTo>
                <a:cubicBezTo>
                  <a:pt x="16026" y="5923"/>
                  <a:pt x="16026" y="5574"/>
                  <a:pt x="16026" y="5574"/>
                </a:cubicBezTo>
                <a:cubicBezTo>
                  <a:pt x="16026" y="5226"/>
                  <a:pt x="15677" y="5226"/>
                  <a:pt x="15677" y="5226"/>
                </a:cubicBezTo>
                <a:cubicBezTo>
                  <a:pt x="15677" y="5226"/>
                  <a:pt x="15677" y="4877"/>
                  <a:pt x="15677" y="4877"/>
                </a:cubicBezTo>
                <a:cubicBezTo>
                  <a:pt x="15329" y="4877"/>
                  <a:pt x="15329" y="5226"/>
                  <a:pt x="15329" y="5226"/>
                </a:cubicBezTo>
                <a:cubicBezTo>
                  <a:pt x="14981" y="5226"/>
                  <a:pt x="14981" y="5226"/>
                  <a:pt x="14981" y="5226"/>
                </a:cubicBezTo>
                <a:cubicBezTo>
                  <a:pt x="14981" y="5226"/>
                  <a:pt x="14981" y="5226"/>
                  <a:pt x="14632" y="5226"/>
                </a:cubicBezTo>
                <a:cubicBezTo>
                  <a:pt x="14981" y="5226"/>
                  <a:pt x="14632" y="5226"/>
                  <a:pt x="14632" y="5226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877"/>
                  <a:pt x="14632" y="4877"/>
                  <a:pt x="14632" y="4877"/>
                </a:cubicBezTo>
                <a:cubicBezTo>
                  <a:pt x="14632" y="4529"/>
                  <a:pt x="14284" y="4529"/>
                  <a:pt x="13935" y="4529"/>
                </a:cubicBezTo>
                <a:cubicBezTo>
                  <a:pt x="13935" y="4181"/>
                  <a:pt x="13239" y="4181"/>
                  <a:pt x="13239" y="4181"/>
                </a:cubicBezTo>
                <a:cubicBezTo>
                  <a:pt x="12890" y="4529"/>
                  <a:pt x="13239" y="4529"/>
                  <a:pt x="13239" y="4877"/>
                </a:cubicBezTo>
                <a:cubicBezTo>
                  <a:pt x="13239" y="4877"/>
                  <a:pt x="12890" y="4877"/>
                  <a:pt x="12890" y="5226"/>
                </a:cubicBezTo>
                <a:cubicBezTo>
                  <a:pt x="12890" y="5226"/>
                  <a:pt x="13239" y="5226"/>
                  <a:pt x="13239" y="5574"/>
                </a:cubicBezTo>
                <a:cubicBezTo>
                  <a:pt x="13239" y="5923"/>
                  <a:pt x="12890" y="5923"/>
                  <a:pt x="12890" y="5923"/>
                </a:cubicBezTo>
                <a:cubicBezTo>
                  <a:pt x="12890" y="6271"/>
                  <a:pt x="12890" y="6271"/>
                  <a:pt x="12890" y="6619"/>
                </a:cubicBezTo>
                <a:cubicBezTo>
                  <a:pt x="13239" y="6619"/>
                  <a:pt x="12890" y="6619"/>
                  <a:pt x="12890" y="6619"/>
                </a:cubicBezTo>
                <a:cubicBezTo>
                  <a:pt x="12542" y="6968"/>
                  <a:pt x="12194" y="6619"/>
                  <a:pt x="12194" y="6271"/>
                </a:cubicBezTo>
                <a:cubicBezTo>
                  <a:pt x="12194" y="6271"/>
                  <a:pt x="12194" y="5923"/>
                  <a:pt x="11845" y="5923"/>
                </a:cubicBezTo>
                <a:cubicBezTo>
                  <a:pt x="11845" y="5923"/>
                  <a:pt x="11497" y="5923"/>
                  <a:pt x="11497" y="5923"/>
                </a:cubicBezTo>
                <a:cubicBezTo>
                  <a:pt x="11497" y="5574"/>
                  <a:pt x="11148" y="5574"/>
                  <a:pt x="11148" y="5574"/>
                </a:cubicBezTo>
                <a:cubicBezTo>
                  <a:pt x="10800" y="5574"/>
                  <a:pt x="10452" y="5574"/>
                  <a:pt x="10103" y="5574"/>
                </a:cubicBezTo>
                <a:cubicBezTo>
                  <a:pt x="10452" y="5574"/>
                  <a:pt x="10103" y="5226"/>
                  <a:pt x="10103" y="5226"/>
                </a:cubicBezTo>
                <a:cubicBezTo>
                  <a:pt x="10103" y="4877"/>
                  <a:pt x="10103" y="4877"/>
                  <a:pt x="10103" y="4877"/>
                </a:cubicBezTo>
                <a:cubicBezTo>
                  <a:pt x="10103" y="4529"/>
                  <a:pt x="10103" y="4529"/>
                  <a:pt x="10103" y="4529"/>
                </a:cubicBezTo>
                <a:cubicBezTo>
                  <a:pt x="10103" y="4181"/>
                  <a:pt x="10452" y="3832"/>
                  <a:pt x="10452" y="3832"/>
                </a:cubicBezTo>
                <a:cubicBezTo>
                  <a:pt x="10800" y="4181"/>
                  <a:pt x="10800" y="4181"/>
                  <a:pt x="11148" y="3832"/>
                </a:cubicBezTo>
                <a:cubicBezTo>
                  <a:pt x="11148" y="3832"/>
                  <a:pt x="11148" y="3484"/>
                  <a:pt x="11497" y="3484"/>
                </a:cubicBezTo>
                <a:cubicBezTo>
                  <a:pt x="11497" y="3135"/>
                  <a:pt x="11845" y="3484"/>
                  <a:pt x="12194" y="3484"/>
                </a:cubicBezTo>
                <a:cubicBezTo>
                  <a:pt x="12194" y="3484"/>
                  <a:pt x="12194" y="3135"/>
                  <a:pt x="12194" y="3135"/>
                </a:cubicBezTo>
                <a:cubicBezTo>
                  <a:pt x="12194" y="3135"/>
                  <a:pt x="12194" y="2787"/>
                  <a:pt x="12194" y="2787"/>
                </a:cubicBezTo>
                <a:cubicBezTo>
                  <a:pt x="11845" y="2439"/>
                  <a:pt x="11497" y="2787"/>
                  <a:pt x="11845" y="2787"/>
                </a:cubicBezTo>
                <a:cubicBezTo>
                  <a:pt x="11845" y="2787"/>
                  <a:pt x="11497" y="3484"/>
                  <a:pt x="11148" y="3135"/>
                </a:cubicBezTo>
                <a:cubicBezTo>
                  <a:pt x="11148" y="3135"/>
                  <a:pt x="11148" y="2787"/>
                  <a:pt x="10800" y="2787"/>
                </a:cubicBezTo>
                <a:cubicBezTo>
                  <a:pt x="10800" y="2787"/>
                  <a:pt x="10800" y="2787"/>
                  <a:pt x="10800" y="3135"/>
                </a:cubicBezTo>
                <a:cubicBezTo>
                  <a:pt x="10800" y="2787"/>
                  <a:pt x="10452" y="2787"/>
                  <a:pt x="10103" y="2787"/>
                </a:cubicBezTo>
                <a:cubicBezTo>
                  <a:pt x="10452" y="2439"/>
                  <a:pt x="10103" y="2439"/>
                  <a:pt x="10103" y="2439"/>
                </a:cubicBezTo>
                <a:cubicBezTo>
                  <a:pt x="10103" y="2090"/>
                  <a:pt x="9755" y="2090"/>
                  <a:pt x="9406" y="2090"/>
                </a:cubicBezTo>
                <a:cubicBezTo>
                  <a:pt x="9406" y="2439"/>
                  <a:pt x="9755" y="2787"/>
                  <a:pt x="10103" y="2787"/>
                </a:cubicBezTo>
                <a:cubicBezTo>
                  <a:pt x="10103" y="2787"/>
                  <a:pt x="10103" y="2787"/>
                  <a:pt x="10103" y="2787"/>
                </a:cubicBezTo>
                <a:cubicBezTo>
                  <a:pt x="10103" y="2787"/>
                  <a:pt x="9755" y="3135"/>
                  <a:pt x="9755" y="3135"/>
                </a:cubicBezTo>
                <a:cubicBezTo>
                  <a:pt x="9755" y="3135"/>
                  <a:pt x="9755" y="3484"/>
                  <a:pt x="9755" y="3484"/>
                </a:cubicBezTo>
                <a:cubicBezTo>
                  <a:pt x="9406" y="3484"/>
                  <a:pt x="9406" y="3135"/>
                  <a:pt x="9406" y="3135"/>
                </a:cubicBezTo>
                <a:cubicBezTo>
                  <a:pt x="9755" y="3135"/>
                  <a:pt x="9058" y="3135"/>
                  <a:pt x="9058" y="3135"/>
                </a:cubicBezTo>
                <a:cubicBezTo>
                  <a:pt x="8710" y="3135"/>
                  <a:pt x="8361" y="3135"/>
                  <a:pt x="8361" y="3135"/>
                </a:cubicBezTo>
                <a:cubicBezTo>
                  <a:pt x="8361" y="2787"/>
                  <a:pt x="8361" y="2439"/>
                  <a:pt x="8361" y="2787"/>
                </a:cubicBezTo>
                <a:cubicBezTo>
                  <a:pt x="8361" y="2439"/>
                  <a:pt x="8013" y="2439"/>
                  <a:pt x="8013" y="2439"/>
                </a:cubicBezTo>
                <a:cubicBezTo>
                  <a:pt x="7665" y="2439"/>
                  <a:pt x="7316" y="2787"/>
                  <a:pt x="6619" y="3135"/>
                </a:cubicBezTo>
                <a:cubicBezTo>
                  <a:pt x="6619" y="3135"/>
                  <a:pt x="6968" y="3135"/>
                  <a:pt x="6968" y="3135"/>
                </a:cubicBezTo>
                <a:cubicBezTo>
                  <a:pt x="6968" y="2787"/>
                  <a:pt x="6968" y="2787"/>
                  <a:pt x="7316" y="2787"/>
                </a:cubicBezTo>
                <a:cubicBezTo>
                  <a:pt x="7316" y="2787"/>
                  <a:pt x="7665" y="2439"/>
                  <a:pt x="7665" y="2787"/>
                </a:cubicBezTo>
                <a:cubicBezTo>
                  <a:pt x="7665" y="2787"/>
                  <a:pt x="8013" y="2787"/>
                  <a:pt x="8013" y="2787"/>
                </a:cubicBezTo>
                <a:cubicBezTo>
                  <a:pt x="8013" y="2787"/>
                  <a:pt x="8013" y="2787"/>
                  <a:pt x="8013" y="3135"/>
                </a:cubicBezTo>
                <a:cubicBezTo>
                  <a:pt x="8013" y="2787"/>
                  <a:pt x="8013" y="3135"/>
                  <a:pt x="7665" y="3135"/>
                </a:cubicBezTo>
                <a:cubicBezTo>
                  <a:pt x="7665" y="3135"/>
                  <a:pt x="7316" y="3135"/>
                  <a:pt x="7316" y="3135"/>
                </a:cubicBezTo>
                <a:cubicBezTo>
                  <a:pt x="7316" y="3135"/>
                  <a:pt x="7665" y="3484"/>
                  <a:pt x="7665" y="3484"/>
                </a:cubicBezTo>
                <a:cubicBezTo>
                  <a:pt x="7316" y="3135"/>
                  <a:pt x="7316" y="3135"/>
                  <a:pt x="6968" y="3135"/>
                </a:cubicBezTo>
                <a:cubicBezTo>
                  <a:pt x="6968" y="3135"/>
                  <a:pt x="6619" y="3135"/>
                  <a:pt x="6619" y="3135"/>
                </a:cubicBezTo>
                <a:cubicBezTo>
                  <a:pt x="5226" y="3832"/>
                  <a:pt x="4181" y="4877"/>
                  <a:pt x="3484" y="6271"/>
                </a:cubicBezTo>
                <a:cubicBezTo>
                  <a:pt x="3484" y="6271"/>
                  <a:pt x="3484" y="6271"/>
                  <a:pt x="3484" y="6271"/>
                </a:cubicBezTo>
                <a:cubicBezTo>
                  <a:pt x="3484" y="6271"/>
                  <a:pt x="3484" y="6619"/>
                  <a:pt x="3832" y="6619"/>
                </a:cubicBezTo>
                <a:cubicBezTo>
                  <a:pt x="3832" y="6619"/>
                  <a:pt x="3832" y="6619"/>
                  <a:pt x="3832" y="6619"/>
                </a:cubicBezTo>
                <a:cubicBezTo>
                  <a:pt x="3832" y="6619"/>
                  <a:pt x="4529" y="6968"/>
                  <a:pt x="4529" y="7316"/>
                </a:cubicBezTo>
                <a:cubicBezTo>
                  <a:pt x="4529" y="7316"/>
                  <a:pt x="4529" y="7316"/>
                  <a:pt x="4877" y="7316"/>
                </a:cubicBezTo>
                <a:cubicBezTo>
                  <a:pt x="4877" y="7665"/>
                  <a:pt x="4529" y="7665"/>
                  <a:pt x="4529" y="7665"/>
                </a:cubicBezTo>
                <a:cubicBezTo>
                  <a:pt x="4529" y="7665"/>
                  <a:pt x="4181" y="7316"/>
                  <a:pt x="4181" y="7665"/>
                </a:cubicBezTo>
                <a:cubicBezTo>
                  <a:pt x="4181" y="7665"/>
                  <a:pt x="4181" y="8013"/>
                  <a:pt x="4529" y="8013"/>
                </a:cubicBezTo>
                <a:cubicBezTo>
                  <a:pt x="4181" y="8013"/>
                  <a:pt x="4181" y="8710"/>
                  <a:pt x="4181" y="9058"/>
                </a:cubicBezTo>
                <a:cubicBezTo>
                  <a:pt x="4181" y="9058"/>
                  <a:pt x="4181" y="9058"/>
                  <a:pt x="4181" y="9058"/>
                </a:cubicBezTo>
                <a:cubicBezTo>
                  <a:pt x="4181" y="9058"/>
                  <a:pt x="4529" y="9755"/>
                  <a:pt x="4529" y="9755"/>
                </a:cubicBezTo>
                <a:cubicBezTo>
                  <a:pt x="4529" y="9755"/>
                  <a:pt x="4877" y="10452"/>
                  <a:pt x="5226" y="10452"/>
                </a:cubicBezTo>
                <a:cubicBezTo>
                  <a:pt x="5226" y="10452"/>
                  <a:pt x="5574" y="10800"/>
                  <a:pt x="5574" y="10800"/>
                </a:cubicBezTo>
                <a:cubicBezTo>
                  <a:pt x="5923" y="11148"/>
                  <a:pt x="5923" y="11497"/>
                  <a:pt x="5923" y="11497"/>
                </a:cubicBezTo>
                <a:cubicBezTo>
                  <a:pt x="5923" y="11845"/>
                  <a:pt x="6271" y="11845"/>
                  <a:pt x="6271" y="12194"/>
                </a:cubicBezTo>
                <a:cubicBezTo>
                  <a:pt x="6271" y="12194"/>
                  <a:pt x="6271" y="12194"/>
                  <a:pt x="6271" y="12194"/>
                </a:cubicBezTo>
                <a:cubicBezTo>
                  <a:pt x="6271" y="12194"/>
                  <a:pt x="6619" y="12194"/>
                  <a:pt x="6619" y="12542"/>
                </a:cubicBezTo>
                <a:cubicBezTo>
                  <a:pt x="6619" y="12542"/>
                  <a:pt x="6619" y="12890"/>
                  <a:pt x="6619" y="12890"/>
                </a:cubicBezTo>
                <a:cubicBezTo>
                  <a:pt x="6968" y="12542"/>
                  <a:pt x="6619" y="12194"/>
                  <a:pt x="6271" y="11845"/>
                </a:cubicBezTo>
                <a:cubicBezTo>
                  <a:pt x="6271" y="11845"/>
                  <a:pt x="6271" y="11845"/>
                  <a:pt x="6271" y="11497"/>
                </a:cubicBezTo>
                <a:cubicBezTo>
                  <a:pt x="6271" y="11497"/>
                  <a:pt x="6271" y="11148"/>
                  <a:pt x="5923" y="11148"/>
                </a:cubicBezTo>
                <a:cubicBezTo>
                  <a:pt x="6271" y="11148"/>
                  <a:pt x="6271" y="11148"/>
                  <a:pt x="6271" y="11497"/>
                </a:cubicBezTo>
                <a:cubicBezTo>
                  <a:pt x="6271" y="11497"/>
                  <a:pt x="6968" y="12194"/>
                  <a:pt x="6968" y="12194"/>
                </a:cubicBezTo>
                <a:cubicBezTo>
                  <a:pt x="6968" y="12194"/>
                  <a:pt x="7316" y="12890"/>
                  <a:pt x="7316" y="12890"/>
                </a:cubicBezTo>
                <a:cubicBezTo>
                  <a:pt x="7316" y="12890"/>
                  <a:pt x="7665" y="12890"/>
                  <a:pt x="7665" y="13239"/>
                </a:cubicBezTo>
                <a:cubicBezTo>
                  <a:pt x="7665" y="13239"/>
                  <a:pt x="7665" y="13587"/>
                  <a:pt x="8013" y="13935"/>
                </a:cubicBezTo>
                <a:cubicBezTo>
                  <a:pt x="8013" y="14284"/>
                  <a:pt x="8361" y="14284"/>
                  <a:pt x="8710" y="14284"/>
                </a:cubicBezTo>
                <a:cubicBezTo>
                  <a:pt x="8710" y="14632"/>
                  <a:pt x="9058" y="14632"/>
                  <a:pt x="9058" y="14632"/>
                </a:cubicBezTo>
                <a:cubicBezTo>
                  <a:pt x="9406" y="14981"/>
                  <a:pt x="9406" y="14632"/>
                  <a:pt x="9755" y="14632"/>
                </a:cubicBezTo>
                <a:cubicBezTo>
                  <a:pt x="10103" y="14632"/>
                  <a:pt x="10103" y="14981"/>
                  <a:pt x="10452" y="15329"/>
                </a:cubicBezTo>
                <a:cubicBezTo>
                  <a:pt x="10800" y="15329"/>
                  <a:pt x="11148" y="15329"/>
                  <a:pt x="11148" y="15329"/>
                </a:cubicBezTo>
                <a:cubicBezTo>
                  <a:pt x="11148" y="15329"/>
                  <a:pt x="11497" y="16026"/>
                  <a:pt x="11497" y="16026"/>
                </a:cubicBezTo>
                <a:cubicBezTo>
                  <a:pt x="11845" y="16026"/>
                  <a:pt x="11845" y="16374"/>
                  <a:pt x="12194" y="16374"/>
                </a:cubicBezTo>
                <a:cubicBezTo>
                  <a:pt x="12194" y="16374"/>
                  <a:pt x="12194" y="16374"/>
                  <a:pt x="12194" y="16374"/>
                </a:cubicBezTo>
                <a:cubicBezTo>
                  <a:pt x="12194" y="16374"/>
                  <a:pt x="12542" y="16723"/>
                  <a:pt x="12542" y="16723"/>
                </a:cubicBezTo>
                <a:cubicBezTo>
                  <a:pt x="12542" y="16723"/>
                  <a:pt x="12542" y="16374"/>
                  <a:pt x="12542" y="16374"/>
                </a:cubicBezTo>
                <a:cubicBezTo>
                  <a:pt x="12542" y="16374"/>
                  <a:pt x="12194" y="16374"/>
                  <a:pt x="11845" y="16026"/>
                </a:cubicBezTo>
                <a:cubicBezTo>
                  <a:pt x="11845" y="16026"/>
                  <a:pt x="11845" y="15677"/>
                  <a:pt x="11845" y="15677"/>
                </a:cubicBezTo>
                <a:cubicBezTo>
                  <a:pt x="12194" y="15677"/>
                  <a:pt x="12194" y="15329"/>
                  <a:pt x="11845" y="14981"/>
                </a:cubicBezTo>
                <a:cubicBezTo>
                  <a:pt x="11845" y="14981"/>
                  <a:pt x="11845" y="14981"/>
                  <a:pt x="11845" y="14632"/>
                </a:cubicBezTo>
                <a:cubicBezTo>
                  <a:pt x="11497" y="14981"/>
                  <a:pt x="11497" y="14632"/>
                  <a:pt x="11148" y="14632"/>
                </a:cubicBezTo>
                <a:cubicBezTo>
                  <a:pt x="11148" y="14632"/>
                  <a:pt x="11148" y="14632"/>
                  <a:pt x="11148" y="14632"/>
                </a:cubicBezTo>
                <a:cubicBezTo>
                  <a:pt x="11148" y="14632"/>
                  <a:pt x="11148" y="14981"/>
                  <a:pt x="11148" y="14632"/>
                </a:cubicBezTo>
                <a:cubicBezTo>
                  <a:pt x="11148" y="14632"/>
                  <a:pt x="11148" y="14284"/>
                  <a:pt x="11148" y="14284"/>
                </a:cubicBezTo>
                <a:cubicBezTo>
                  <a:pt x="11148" y="13935"/>
                  <a:pt x="11497" y="13587"/>
                  <a:pt x="11148" y="13587"/>
                </a:cubicBezTo>
                <a:cubicBezTo>
                  <a:pt x="10800" y="13587"/>
                  <a:pt x="10800" y="13587"/>
                  <a:pt x="10800" y="13935"/>
                </a:cubicBezTo>
                <a:cubicBezTo>
                  <a:pt x="10452" y="13935"/>
                  <a:pt x="10452" y="13935"/>
                  <a:pt x="10452" y="14284"/>
                </a:cubicBezTo>
                <a:cubicBezTo>
                  <a:pt x="10452" y="14284"/>
                  <a:pt x="9755" y="14284"/>
                  <a:pt x="9755" y="14284"/>
                </a:cubicBezTo>
                <a:cubicBezTo>
                  <a:pt x="9406" y="13935"/>
                  <a:pt x="9406" y="13587"/>
                  <a:pt x="9406" y="13239"/>
                </a:cubicBezTo>
                <a:cubicBezTo>
                  <a:pt x="9406" y="12890"/>
                  <a:pt x="9406" y="12542"/>
                  <a:pt x="9406" y="12194"/>
                </a:cubicBezTo>
                <a:cubicBezTo>
                  <a:pt x="9406" y="12194"/>
                  <a:pt x="9406" y="11845"/>
                  <a:pt x="9406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9755" y="11845"/>
                  <a:pt x="9755" y="11845"/>
                </a:cubicBezTo>
                <a:cubicBezTo>
                  <a:pt x="9755" y="11845"/>
                  <a:pt x="10103" y="11497"/>
                  <a:pt x="10452" y="11845"/>
                </a:cubicBezTo>
                <a:cubicBezTo>
                  <a:pt x="10452" y="11845"/>
                  <a:pt x="10800" y="11845"/>
                  <a:pt x="10800" y="11497"/>
                </a:cubicBezTo>
                <a:cubicBezTo>
                  <a:pt x="10800" y="11497"/>
                  <a:pt x="10800" y="11497"/>
                  <a:pt x="10800" y="11497"/>
                </a:cubicBezTo>
                <a:cubicBezTo>
                  <a:pt x="10800" y="11497"/>
                  <a:pt x="10800" y="11497"/>
                  <a:pt x="11148" y="11497"/>
                </a:cubicBezTo>
                <a:cubicBezTo>
                  <a:pt x="11148" y="11497"/>
                  <a:pt x="11497" y="11497"/>
                  <a:pt x="11497" y="11497"/>
                </a:cubicBezTo>
                <a:cubicBezTo>
                  <a:pt x="11845" y="11845"/>
                  <a:pt x="11845" y="11845"/>
                  <a:pt x="11845" y="11497"/>
                </a:cubicBezTo>
                <a:cubicBezTo>
                  <a:pt x="12194" y="11845"/>
                  <a:pt x="12194" y="11845"/>
                  <a:pt x="12194" y="11845"/>
                </a:cubicBezTo>
                <a:cubicBezTo>
                  <a:pt x="12194" y="12194"/>
                  <a:pt x="12194" y="12542"/>
                  <a:pt x="12542" y="12542"/>
                </a:cubicBezTo>
                <a:cubicBezTo>
                  <a:pt x="12542" y="12890"/>
                  <a:pt x="12542" y="12194"/>
                  <a:pt x="12542" y="12194"/>
                </a:cubicBezTo>
                <a:cubicBezTo>
                  <a:pt x="12542" y="12194"/>
                  <a:pt x="12542" y="11497"/>
                  <a:pt x="12542" y="11497"/>
                </a:cubicBezTo>
                <a:cubicBezTo>
                  <a:pt x="12194" y="11497"/>
                  <a:pt x="12194" y="11148"/>
                  <a:pt x="12542" y="10800"/>
                </a:cubicBezTo>
                <a:cubicBezTo>
                  <a:pt x="12542" y="10800"/>
                  <a:pt x="12890" y="10800"/>
                  <a:pt x="12890" y="10800"/>
                </a:cubicBezTo>
                <a:cubicBezTo>
                  <a:pt x="13239" y="10452"/>
                  <a:pt x="13239" y="10452"/>
                  <a:pt x="13239" y="10103"/>
                </a:cubicBezTo>
                <a:cubicBezTo>
                  <a:pt x="13239" y="10103"/>
                  <a:pt x="13239" y="10103"/>
                  <a:pt x="13239" y="10103"/>
                </a:cubicBezTo>
                <a:cubicBezTo>
                  <a:pt x="13239" y="10103"/>
                  <a:pt x="13239" y="9755"/>
                  <a:pt x="13239" y="10103"/>
                </a:cubicBezTo>
                <a:cubicBezTo>
                  <a:pt x="13239" y="9755"/>
                  <a:pt x="13239" y="9755"/>
                  <a:pt x="13239" y="9755"/>
                </a:cubicBezTo>
                <a:cubicBezTo>
                  <a:pt x="13239" y="9755"/>
                  <a:pt x="13239" y="9406"/>
                  <a:pt x="13239" y="9406"/>
                </a:cubicBezTo>
                <a:cubicBezTo>
                  <a:pt x="13587" y="9755"/>
                  <a:pt x="13935" y="9406"/>
                  <a:pt x="13587" y="9058"/>
                </a:cubicBezTo>
                <a:cubicBezTo>
                  <a:pt x="13935" y="9058"/>
                  <a:pt x="14284" y="9058"/>
                  <a:pt x="14284" y="9058"/>
                </a:cubicBezTo>
                <a:cubicBezTo>
                  <a:pt x="14284" y="9058"/>
                  <a:pt x="14284" y="8710"/>
                  <a:pt x="14284" y="8710"/>
                </a:cubicBezTo>
                <a:cubicBezTo>
                  <a:pt x="14632" y="8361"/>
                  <a:pt x="14632" y="8361"/>
                  <a:pt x="14632" y="8361"/>
                </a:cubicBezTo>
                <a:cubicBezTo>
                  <a:pt x="14632" y="8361"/>
                  <a:pt x="14981" y="8361"/>
                  <a:pt x="14981" y="8013"/>
                </a:cubicBezTo>
                <a:cubicBezTo>
                  <a:pt x="15329" y="8361"/>
                  <a:pt x="15677" y="8013"/>
                  <a:pt x="15329" y="7665"/>
                </a:cubicBezTo>
                <a:cubicBezTo>
                  <a:pt x="15329" y="7665"/>
                  <a:pt x="15329" y="7665"/>
                  <a:pt x="14981" y="7665"/>
                </a:cubicBezTo>
                <a:cubicBezTo>
                  <a:pt x="15329" y="7665"/>
                  <a:pt x="15329" y="7665"/>
                  <a:pt x="15329" y="7665"/>
                </a:cubicBezTo>
                <a:cubicBezTo>
                  <a:pt x="15677" y="7316"/>
                  <a:pt x="15329" y="7316"/>
                  <a:pt x="15329" y="7316"/>
                </a:cubicBezTo>
                <a:cubicBezTo>
                  <a:pt x="14981" y="7316"/>
                  <a:pt x="14981" y="7316"/>
                  <a:pt x="14632" y="7316"/>
                </a:cubicBezTo>
                <a:cubicBezTo>
                  <a:pt x="14632" y="7665"/>
                  <a:pt x="14632" y="7665"/>
                  <a:pt x="14284" y="7665"/>
                </a:cubicBezTo>
                <a:close/>
                <a:moveTo>
                  <a:pt x="17419" y="17071"/>
                </a:moveTo>
                <a:cubicBezTo>
                  <a:pt x="17419" y="17071"/>
                  <a:pt x="17071" y="17071"/>
                  <a:pt x="17071" y="17071"/>
                </a:cubicBezTo>
                <a:cubicBezTo>
                  <a:pt x="17071" y="17071"/>
                  <a:pt x="16723" y="16723"/>
                  <a:pt x="16723" y="16723"/>
                </a:cubicBezTo>
                <a:cubicBezTo>
                  <a:pt x="16723" y="16723"/>
                  <a:pt x="16374" y="16374"/>
                  <a:pt x="16374" y="16374"/>
                </a:cubicBezTo>
                <a:cubicBezTo>
                  <a:pt x="16026" y="16026"/>
                  <a:pt x="16026" y="16026"/>
                  <a:pt x="15677" y="16026"/>
                </a:cubicBezTo>
                <a:cubicBezTo>
                  <a:pt x="15677" y="16026"/>
                  <a:pt x="15329" y="16374"/>
                  <a:pt x="15329" y="16374"/>
                </a:cubicBezTo>
                <a:cubicBezTo>
                  <a:pt x="15329" y="16026"/>
                  <a:pt x="14981" y="16026"/>
                  <a:pt x="14981" y="16026"/>
                </a:cubicBezTo>
                <a:cubicBezTo>
                  <a:pt x="14632" y="16026"/>
                  <a:pt x="14632" y="15677"/>
                  <a:pt x="14284" y="16026"/>
                </a:cubicBezTo>
                <a:cubicBezTo>
                  <a:pt x="14284" y="16026"/>
                  <a:pt x="14284" y="16026"/>
                  <a:pt x="14284" y="16374"/>
                </a:cubicBezTo>
                <a:cubicBezTo>
                  <a:pt x="13935" y="16026"/>
                  <a:pt x="14284" y="16026"/>
                  <a:pt x="14284" y="15677"/>
                </a:cubicBezTo>
                <a:cubicBezTo>
                  <a:pt x="13935" y="15677"/>
                  <a:pt x="13587" y="16026"/>
                  <a:pt x="13587" y="16026"/>
                </a:cubicBezTo>
                <a:cubicBezTo>
                  <a:pt x="13587" y="16026"/>
                  <a:pt x="13587" y="16026"/>
                  <a:pt x="13239" y="16026"/>
                </a:cubicBezTo>
                <a:cubicBezTo>
                  <a:pt x="13239" y="16374"/>
                  <a:pt x="13239" y="16374"/>
                  <a:pt x="13239" y="16374"/>
                </a:cubicBezTo>
                <a:cubicBezTo>
                  <a:pt x="13239" y="16374"/>
                  <a:pt x="12890" y="16374"/>
                  <a:pt x="12890" y="16374"/>
                </a:cubicBezTo>
                <a:cubicBezTo>
                  <a:pt x="12890" y="16723"/>
                  <a:pt x="12890" y="17071"/>
                  <a:pt x="12890" y="17419"/>
                </a:cubicBezTo>
                <a:cubicBezTo>
                  <a:pt x="13239" y="17419"/>
                  <a:pt x="12890" y="17768"/>
                  <a:pt x="12890" y="18116"/>
                </a:cubicBezTo>
                <a:cubicBezTo>
                  <a:pt x="12890" y="18116"/>
                  <a:pt x="12542" y="18465"/>
                  <a:pt x="12542" y="18465"/>
                </a:cubicBezTo>
                <a:cubicBezTo>
                  <a:pt x="12542" y="18813"/>
                  <a:pt x="12542" y="18813"/>
                  <a:pt x="12542" y="18813"/>
                </a:cubicBezTo>
                <a:cubicBezTo>
                  <a:pt x="12542" y="19161"/>
                  <a:pt x="12542" y="19161"/>
                  <a:pt x="12542" y="19510"/>
                </a:cubicBezTo>
                <a:cubicBezTo>
                  <a:pt x="12542" y="19510"/>
                  <a:pt x="12542" y="19510"/>
                  <a:pt x="12542" y="19858"/>
                </a:cubicBezTo>
                <a:cubicBezTo>
                  <a:pt x="14284" y="19510"/>
                  <a:pt x="16026" y="18465"/>
                  <a:pt x="17419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Shape"/>
          <p:cNvSpPr/>
          <p:nvPr/>
        </p:nvSpPr>
        <p:spPr>
          <a:xfrm>
            <a:off x="22203835" y="5880101"/>
            <a:ext cx="711597" cy="69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8" y="0"/>
                </a:moveTo>
                <a:cubicBezTo>
                  <a:pt x="12185" y="0"/>
                  <a:pt x="9415" y="2972"/>
                  <a:pt x="9415" y="6539"/>
                </a:cubicBezTo>
                <a:cubicBezTo>
                  <a:pt x="9415" y="8719"/>
                  <a:pt x="9415" y="8719"/>
                  <a:pt x="9415" y="8719"/>
                </a:cubicBezTo>
                <a:cubicBezTo>
                  <a:pt x="0" y="8719"/>
                  <a:pt x="0" y="8719"/>
                  <a:pt x="0" y="871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4769" y="21600"/>
                  <a:pt x="14769" y="21600"/>
                  <a:pt x="14769" y="21600"/>
                </a:cubicBezTo>
                <a:cubicBezTo>
                  <a:pt x="14769" y="8719"/>
                  <a:pt x="14769" y="8719"/>
                  <a:pt x="14769" y="8719"/>
                </a:cubicBezTo>
                <a:cubicBezTo>
                  <a:pt x="12185" y="8719"/>
                  <a:pt x="12185" y="8719"/>
                  <a:pt x="12185" y="8719"/>
                </a:cubicBezTo>
                <a:cubicBezTo>
                  <a:pt x="12185" y="6539"/>
                  <a:pt x="12185" y="6539"/>
                  <a:pt x="12185" y="6539"/>
                </a:cubicBezTo>
                <a:cubicBezTo>
                  <a:pt x="12185" y="4558"/>
                  <a:pt x="13662" y="2972"/>
                  <a:pt x="15508" y="2972"/>
                </a:cubicBezTo>
                <a:cubicBezTo>
                  <a:pt x="17354" y="2972"/>
                  <a:pt x="18831" y="4558"/>
                  <a:pt x="18831" y="6539"/>
                </a:cubicBezTo>
                <a:cubicBezTo>
                  <a:pt x="18831" y="8719"/>
                  <a:pt x="18831" y="8719"/>
                  <a:pt x="18831" y="8719"/>
                </a:cubicBezTo>
                <a:cubicBezTo>
                  <a:pt x="21600" y="8719"/>
                  <a:pt x="21600" y="8719"/>
                  <a:pt x="21600" y="8719"/>
                </a:cubicBezTo>
                <a:cubicBezTo>
                  <a:pt x="21600" y="6539"/>
                  <a:pt x="21600" y="6539"/>
                  <a:pt x="21600" y="6539"/>
                </a:cubicBezTo>
                <a:cubicBezTo>
                  <a:pt x="21600" y="2972"/>
                  <a:pt x="18831" y="0"/>
                  <a:pt x="15508" y="0"/>
                </a:cubicBezTo>
                <a:close/>
                <a:moveTo>
                  <a:pt x="8492" y="18826"/>
                </a:moveTo>
                <a:cubicBezTo>
                  <a:pt x="6277" y="18826"/>
                  <a:pt x="6277" y="18826"/>
                  <a:pt x="6277" y="18826"/>
                </a:cubicBezTo>
                <a:cubicBezTo>
                  <a:pt x="6831" y="15457"/>
                  <a:pt x="6831" y="15457"/>
                  <a:pt x="6831" y="15457"/>
                </a:cubicBezTo>
                <a:cubicBezTo>
                  <a:pt x="6462" y="15061"/>
                  <a:pt x="6277" y="14862"/>
                  <a:pt x="6277" y="14268"/>
                </a:cubicBezTo>
                <a:cubicBezTo>
                  <a:pt x="6277" y="13673"/>
                  <a:pt x="6831" y="13079"/>
                  <a:pt x="7385" y="13079"/>
                </a:cubicBezTo>
                <a:cubicBezTo>
                  <a:pt x="7938" y="13079"/>
                  <a:pt x="8492" y="13673"/>
                  <a:pt x="8492" y="14268"/>
                </a:cubicBezTo>
                <a:cubicBezTo>
                  <a:pt x="8492" y="14862"/>
                  <a:pt x="8308" y="15061"/>
                  <a:pt x="7938" y="15457"/>
                </a:cubicBezTo>
                <a:lnTo>
                  <a:pt x="8492" y="1882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C9A6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0" name="Shape"/>
          <p:cNvSpPr/>
          <p:nvPr/>
        </p:nvSpPr>
        <p:spPr>
          <a:xfrm>
            <a:off x="17618628" y="3330591"/>
            <a:ext cx="853778" cy="11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315"/>
                </a:moveTo>
                <a:cubicBezTo>
                  <a:pt x="4725" y="19315"/>
                  <a:pt x="4725" y="19315"/>
                  <a:pt x="4725" y="19315"/>
                </a:cubicBezTo>
                <a:cubicBezTo>
                  <a:pt x="5400" y="19315"/>
                  <a:pt x="6075" y="18692"/>
                  <a:pt x="6075" y="18069"/>
                </a:cubicBezTo>
                <a:cubicBezTo>
                  <a:pt x="6075" y="8100"/>
                  <a:pt x="6075" y="8100"/>
                  <a:pt x="6075" y="8100"/>
                </a:cubicBezTo>
                <a:cubicBezTo>
                  <a:pt x="6075" y="7477"/>
                  <a:pt x="5400" y="6854"/>
                  <a:pt x="4725" y="6854"/>
                </a:cubicBezTo>
                <a:cubicBezTo>
                  <a:pt x="1800" y="6854"/>
                  <a:pt x="1800" y="6854"/>
                  <a:pt x="1800" y="6854"/>
                </a:cubicBezTo>
                <a:cubicBezTo>
                  <a:pt x="1125" y="6854"/>
                  <a:pt x="450" y="7477"/>
                  <a:pt x="450" y="8100"/>
                </a:cubicBezTo>
                <a:cubicBezTo>
                  <a:pt x="450" y="18069"/>
                  <a:pt x="450" y="18069"/>
                  <a:pt x="450" y="18069"/>
                </a:cubicBezTo>
                <a:cubicBezTo>
                  <a:pt x="450" y="18692"/>
                  <a:pt x="1125" y="19315"/>
                  <a:pt x="1800" y="19315"/>
                </a:cubicBezTo>
                <a:close/>
                <a:moveTo>
                  <a:pt x="9450" y="19315"/>
                </a:moveTo>
                <a:cubicBezTo>
                  <a:pt x="12375" y="19315"/>
                  <a:pt x="12375" y="19315"/>
                  <a:pt x="12375" y="19315"/>
                </a:cubicBezTo>
                <a:cubicBezTo>
                  <a:pt x="13050" y="19315"/>
                  <a:pt x="13725" y="18692"/>
                  <a:pt x="13725" y="18069"/>
                </a:cubicBezTo>
                <a:cubicBezTo>
                  <a:pt x="13725" y="1246"/>
                  <a:pt x="13725" y="1246"/>
                  <a:pt x="13725" y="1246"/>
                </a:cubicBezTo>
                <a:cubicBezTo>
                  <a:pt x="13725" y="623"/>
                  <a:pt x="13050" y="0"/>
                  <a:pt x="12375" y="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8775" y="0"/>
                  <a:pt x="8100" y="623"/>
                  <a:pt x="8100" y="1246"/>
                </a:cubicBezTo>
                <a:cubicBezTo>
                  <a:pt x="8100" y="18069"/>
                  <a:pt x="8100" y="18069"/>
                  <a:pt x="8100" y="18069"/>
                </a:cubicBezTo>
                <a:cubicBezTo>
                  <a:pt x="8100" y="18692"/>
                  <a:pt x="8775" y="19315"/>
                  <a:pt x="9450" y="19315"/>
                </a:cubicBezTo>
                <a:close/>
                <a:moveTo>
                  <a:pt x="17100" y="19315"/>
                </a:moveTo>
                <a:cubicBezTo>
                  <a:pt x="20025" y="19315"/>
                  <a:pt x="20025" y="19315"/>
                  <a:pt x="20025" y="19315"/>
                </a:cubicBezTo>
                <a:cubicBezTo>
                  <a:pt x="20700" y="19315"/>
                  <a:pt x="21375" y="18692"/>
                  <a:pt x="21375" y="18069"/>
                </a:cubicBezTo>
                <a:cubicBezTo>
                  <a:pt x="21375" y="4985"/>
                  <a:pt x="21375" y="4985"/>
                  <a:pt x="21375" y="4985"/>
                </a:cubicBezTo>
                <a:cubicBezTo>
                  <a:pt x="21375" y="4362"/>
                  <a:pt x="20700" y="3946"/>
                  <a:pt x="20025" y="3946"/>
                </a:cubicBezTo>
                <a:cubicBezTo>
                  <a:pt x="17100" y="3946"/>
                  <a:pt x="17100" y="3946"/>
                  <a:pt x="17100" y="3946"/>
                </a:cubicBezTo>
                <a:cubicBezTo>
                  <a:pt x="16425" y="3946"/>
                  <a:pt x="15975" y="4362"/>
                  <a:pt x="15975" y="4985"/>
                </a:cubicBezTo>
                <a:cubicBezTo>
                  <a:pt x="15975" y="18069"/>
                  <a:pt x="15975" y="18069"/>
                  <a:pt x="15975" y="18069"/>
                </a:cubicBezTo>
                <a:cubicBezTo>
                  <a:pt x="15975" y="18692"/>
                  <a:pt x="16425" y="19315"/>
                  <a:pt x="17100" y="19315"/>
                </a:cubicBezTo>
                <a:close/>
                <a:moveTo>
                  <a:pt x="20925" y="20354"/>
                </a:moveTo>
                <a:cubicBezTo>
                  <a:pt x="450" y="20354"/>
                  <a:pt x="450" y="20354"/>
                  <a:pt x="450" y="20354"/>
                </a:cubicBezTo>
                <a:cubicBezTo>
                  <a:pt x="225" y="20354"/>
                  <a:pt x="0" y="20769"/>
                  <a:pt x="0" y="20977"/>
                </a:cubicBezTo>
                <a:cubicBezTo>
                  <a:pt x="0" y="21392"/>
                  <a:pt x="225" y="21600"/>
                  <a:pt x="450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75" y="21600"/>
                  <a:pt x="21600" y="21392"/>
                  <a:pt x="21600" y="20977"/>
                </a:cubicBezTo>
                <a:cubicBezTo>
                  <a:pt x="21600" y="20769"/>
                  <a:pt x="21375" y="20354"/>
                  <a:pt x="20925" y="203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Shape"/>
          <p:cNvSpPr/>
          <p:nvPr/>
        </p:nvSpPr>
        <p:spPr>
          <a:xfrm>
            <a:off x="18309190" y="3441701"/>
            <a:ext cx="622796" cy="72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00" y="15000"/>
                </a:moveTo>
                <a:cubicBezTo>
                  <a:pt x="11400" y="15900"/>
                  <a:pt x="11400" y="15900"/>
                  <a:pt x="11400" y="15900"/>
                </a:cubicBezTo>
                <a:cubicBezTo>
                  <a:pt x="11700" y="19200"/>
                  <a:pt x="9300" y="21600"/>
                  <a:pt x="5700" y="21600"/>
                </a:cubicBezTo>
                <a:cubicBezTo>
                  <a:pt x="1800" y="21600"/>
                  <a:pt x="0" y="18300"/>
                  <a:pt x="0" y="14700"/>
                </a:cubicBezTo>
                <a:cubicBezTo>
                  <a:pt x="300" y="15000"/>
                  <a:pt x="1800" y="16200"/>
                  <a:pt x="2400" y="16200"/>
                </a:cubicBezTo>
                <a:cubicBezTo>
                  <a:pt x="2700" y="16200"/>
                  <a:pt x="3000" y="16200"/>
                  <a:pt x="3000" y="15900"/>
                </a:cubicBezTo>
                <a:cubicBezTo>
                  <a:pt x="4200" y="13200"/>
                  <a:pt x="5700" y="12600"/>
                  <a:pt x="8400" y="12600"/>
                </a:cubicBezTo>
                <a:cubicBezTo>
                  <a:pt x="9000" y="13800"/>
                  <a:pt x="10200" y="14700"/>
                  <a:pt x="11400" y="15000"/>
                </a:cubicBezTo>
                <a:close/>
                <a:moveTo>
                  <a:pt x="21600" y="2100"/>
                </a:moveTo>
                <a:cubicBezTo>
                  <a:pt x="21600" y="2700"/>
                  <a:pt x="21300" y="3300"/>
                  <a:pt x="21000" y="3900"/>
                </a:cubicBezTo>
                <a:cubicBezTo>
                  <a:pt x="20100" y="5700"/>
                  <a:pt x="16800" y="11700"/>
                  <a:pt x="15300" y="12900"/>
                </a:cubicBezTo>
                <a:cubicBezTo>
                  <a:pt x="14700" y="13500"/>
                  <a:pt x="13800" y="14100"/>
                  <a:pt x="12600" y="14100"/>
                </a:cubicBezTo>
                <a:cubicBezTo>
                  <a:pt x="10800" y="14100"/>
                  <a:pt x="9000" y="12300"/>
                  <a:pt x="9000" y="10200"/>
                </a:cubicBezTo>
                <a:cubicBezTo>
                  <a:pt x="9000" y="9300"/>
                  <a:pt x="9300" y="8400"/>
                  <a:pt x="10200" y="7800"/>
                </a:cubicBezTo>
                <a:cubicBezTo>
                  <a:pt x="17700" y="600"/>
                  <a:pt x="17700" y="600"/>
                  <a:pt x="17700" y="600"/>
                </a:cubicBezTo>
                <a:cubicBezTo>
                  <a:pt x="18300" y="300"/>
                  <a:pt x="18900" y="0"/>
                  <a:pt x="19500" y="0"/>
                </a:cubicBezTo>
                <a:cubicBezTo>
                  <a:pt x="20400" y="0"/>
                  <a:pt x="21600" y="900"/>
                  <a:pt x="21600" y="210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436C6E"/>
            </a:solidFill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" name="Shape"/>
          <p:cNvSpPr/>
          <p:nvPr/>
        </p:nvSpPr>
        <p:spPr>
          <a:xfrm>
            <a:off x="13957301" y="6129866"/>
            <a:ext cx="1194949" cy="11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47" y="12388"/>
                </a:moveTo>
                <a:cubicBezTo>
                  <a:pt x="2367" y="12388"/>
                  <a:pt x="2367" y="12388"/>
                  <a:pt x="2367" y="12388"/>
                </a:cubicBezTo>
                <a:cubicBezTo>
                  <a:pt x="1184" y="12388"/>
                  <a:pt x="0" y="11753"/>
                  <a:pt x="0" y="10482"/>
                </a:cubicBezTo>
                <a:cubicBezTo>
                  <a:pt x="0" y="9212"/>
                  <a:pt x="0" y="6035"/>
                  <a:pt x="1479" y="6035"/>
                </a:cubicBezTo>
                <a:cubicBezTo>
                  <a:pt x="1775" y="6035"/>
                  <a:pt x="2959" y="6988"/>
                  <a:pt x="4438" y="6988"/>
                </a:cubicBezTo>
                <a:cubicBezTo>
                  <a:pt x="5030" y="6988"/>
                  <a:pt x="5326" y="6988"/>
                  <a:pt x="5918" y="6671"/>
                </a:cubicBezTo>
                <a:cubicBezTo>
                  <a:pt x="5918" y="6988"/>
                  <a:pt x="5918" y="7306"/>
                  <a:pt x="5918" y="7624"/>
                </a:cubicBezTo>
                <a:cubicBezTo>
                  <a:pt x="5918" y="8576"/>
                  <a:pt x="6214" y="9847"/>
                  <a:pt x="6805" y="10800"/>
                </a:cubicBezTo>
                <a:cubicBezTo>
                  <a:pt x="5622" y="10800"/>
                  <a:pt x="4438" y="11435"/>
                  <a:pt x="3847" y="12388"/>
                </a:cubicBezTo>
                <a:close/>
                <a:moveTo>
                  <a:pt x="4438" y="6035"/>
                </a:moveTo>
                <a:cubicBezTo>
                  <a:pt x="2959" y="6035"/>
                  <a:pt x="1479" y="4765"/>
                  <a:pt x="1479" y="2859"/>
                </a:cubicBezTo>
                <a:cubicBezTo>
                  <a:pt x="1479" y="1271"/>
                  <a:pt x="2959" y="0"/>
                  <a:pt x="4438" y="0"/>
                </a:cubicBezTo>
                <a:cubicBezTo>
                  <a:pt x="5918" y="0"/>
                  <a:pt x="7397" y="1271"/>
                  <a:pt x="7397" y="2859"/>
                </a:cubicBezTo>
                <a:cubicBezTo>
                  <a:pt x="7397" y="4765"/>
                  <a:pt x="5918" y="6035"/>
                  <a:pt x="4438" y="6035"/>
                </a:cubicBezTo>
                <a:close/>
                <a:moveTo>
                  <a:pt x="15682" y="21600"/>
                </a:moveTo>
                <a:cubicBezTo>
                  <a:pt x="5918" y="21600"/>
                  <a:pt x="5918" y="21600"/>
                  <a:pt x="5918" y="21600"/>
                </a:cubicBezTo>
                <a:cubicBezTo>
                  <a:pt x="4142" y="21600"/>
                  <a:pt x="2959" y="20329"/>
                  <a:pt x="2959" y="18424"/>
                </a:cubicBezTo>
                <a:cubicBezTo>
                  <a:pt x="2959" y="15565"/>
                  <a:pt x="3551" y="11435"/>
                  <a:pt x="6805" y="11435"/>
                </a:cubicBezTo>
                <a:cubicBezTo>
                  <a:pt x="7397" y="11435"/>
                  <a:pt x="8581" y="13024"/>
                  <a:pt x="10948" y="13024"/>
                </a:cubicBezTo>
                <a:cubicBezTo>
                  <a:pt x="13019" y="13024"/>
                  <a:pt x="14499" y="11435"/>
                  <a:pt x="14795" y="11435"/>
                </a:cubicBezTo>
                <a:cubicBezTo>
                  <a:pt x="18345" y="11435"/>
                  <a:pt x="18937" y="15565"/>
                  <a:pt x="18937" y="18424"/>
                </a:cubicBezTo>
                <a:cubicBezTo>
                  <a:pt x="18937" y="20329"/>
                  <a:pt x="17753" y="21600"/>
                  <a:pt x="15682" y="21600"/>
                </a:cubicBezTo>
                <a:close/>
                <a:moveTo>
                  <a:pt x="10948" y="12388"/>
                </a:moveTo>
                <a:cubicBezTo>
                  <a:pt x="8581" y="12388"/>
                  <a:pt x="6510" y="10165"/>
                  <a:pt x="6510" y="7624"/>
                </a:cubicBezTo>
                <a:cubicBezTo>
                  <a:pt x="6510" y="5082"/>
                  <a:pt x="8581" y="2859"/>
                  <a:pt x="10948" y="2859"/>
                </a:cubicBezTo>
                <a:cubicBezTo>
                  <a:pt x="13315" y="2859"/>
                  <a:pt x="15090" y="5082"/>
                  <a:pt x="15090" y="7624"/>
                </a:cubicBezTo>
                <a:cubicBezTo>
                  <a:pt x="15090" y="10165"/>
                  <a:pt x="13315" y="12388"/>
                  <a:pt x="10948" y="12388"/>
                </a:cubicBezTo>
                <a:close/>
                <a:moveTo>
                  <a:pt x="17458" y="6035"/>
                </a:moveTo>
                <a:cubicBezTo>
                  <a:pt x="15682" y="6035"/>
                  <a:pt x="14499" y="4765"/>
                  <a:pt x="14499" y="2859"/>
                </a:cubicBezTo>
                <a:cubicBezTo>
                  <a:pt x="14499" y="1271"/>
                  <a:pt x="15682" y="0"/>
                  <a:pt x="17458" y="0"/>
                </a:cubicBezTo>
                <a:cubicBezTo>
                  <a:pt x="18937" y="0"/>
                  <a:pt x="20121" y="1271"/>
                  <a:pt x="20121" y="2859"/>
                </a:cubicBezTo>
                <a:cubicBezTo>
                  <a:pt x="20121" y="4765"/>
                  <a:pt x="18937" y="6035"/>
                  <a:pt x="17458" y="6035"/>
                </a:cubicBezTo>
                <a:close/>
                <a:moveTo>
                  <a:pt x="19529" y="12388"/>
                </a:moveTo>
                <a:cubicBezTo>
                  <a:pt x="18049" y="12388"/>
                  <a:pt x="18049" y="12388"/>
                  <a:pt x="18049" y="12388"/>
                </a:cubicBezTo>
                <a:cubicBezTo>
                  <a:pt x="17162" y="11435"/>
                  <a:pt x="16274" y="10800"/>
                  <a:pt x="15090" y="10800"/>
                </a:cubicBezTo>
                <a:cubicBezTo>
                  <a:pt x="15682" y="9847"/>
                  <a:pt x="15978" y="8576"/>
                  <a:pt x="15978" y="7624"/>
                </a:cubicBezTo>
                <a:cubicBezTo>
                  <a:pt x="15978" y="7306"/>
                  <a:pt x="15978" y="6988"/>
                  <a:pt x="15978" y="6671"/>
                </a:cubicBezTo>
                <a:cubicBezTo>
                  <a:pt x="16274" y="6988"/>
                  <a:pt x="16866" y="6988"/>
                  <a:pt x="17458" y="6988"/>
                </a:cubicBezTo>
                <a:cubicBezTo>
                  <a:pt x="18937" y="6988"/>
                  <a:pt x="20121" y="6035"/>
                  <a:pt x="20416" y="6035"/>
                </a:cubicBezTo>
                <a:cubicBezTo>
                  <a:pt x="21600" y="6035"/>
                  <a:pt x="21600" y="9212"/>
                  <a:pt x="21600" y="10482"/>
                </a:cubicBezTo>
                <a:cubicBezTo>
                  <a:pt x="21600" y="11753"/>
                  <a:pt x="20712" y="12388"/>
                  <a:pt x="19529" y="123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Shape"/>
          <p:cNvSpPr/>
          <p:nvPr/>
        </p:nvSpPr>
        <p:spPr>
          <a:xfrm flipH="1">
            <a:off x="20586543" y="10320863"/>
            <a:ext cx="853778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 rot="16200000" flipH="1">
            <a:off x="19673809" y="10616946"/>
            <a:ext cx="853779" cy="80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COMMUNITY"/>
          <p:cNvSpPr txBox="1"/>
          <p:nvPr/>
        </p:nvSpPr>
        <p:spPr>
          <a:xfrm>
            <a:off x="13254697" y="4667715"/>
            <a:ext cx="260015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436C6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COMMUNITY</a:t>
            </a:r>
          </a:p>
        </p:txBody>
      </p:sp>
      <p:sp>
        <p:nvSpPr>
          <p:cNvPr id="206" name="FLEXIBLE"/>
          <p:cNvSpPr txBox="1"/>
          <p:nvPr/>
        </p:nvSpPr>
        <p:spPr>
          <a:xfrm>
            <a:off x="21664104" y="9427966"/>
            <a:ext cx="192708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2E537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FLEXIBLE</a:t>
            </a:r>
          </a:p>
        </p:txBody>
      </p:sp>
      <p:sp>
        <p:nvSpPr>
          <p:cNvPr id="207" name="GRAPHICS"/>
          <p:cNvSpPr txBox="1"/>
          <p:nvPr/>
        </p:nvSpPr>
        <p:spPr>
          <a:xfrm>
            <a:off x="17246339" y="1505428"/>
            <a:ext cx="209340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7999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GRAPHICS</a:t>
            </a:r>
          </a:p>
        </p:txBody>
      </p:sp>
      <p:sp>
        <p:nvSpPr>
          <p:cNvPr id="208" name="OPEN SOURCE"/>
          <p:cNvSpPr txBox="1"/>
          <p:nvPr/>
        </p:nvSpPr>
        <p:spPr>
          <a:xfrm>
            <a:off x="20751609" y="4674065"/>
            <a:ext cx="300699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9FC9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 SOURCE</a:t>
            </a:r>
          </a:p>
        </p:txBody>
      </p:sp>
      <p:sp>
        <p:nvSpPr>
          <p:cNvPr id="209" name="Open Source…"/>
          <p:cNvSpPr txBox="1"/>
          <p:nvPr/>
        </p:nvSpPr>
        <p:spPr>
          <a:xfrm>
            <a:off x="1464426" y="4393685"/>
            <a:ext cx="906757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Open Source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Easy to get started with: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Compatible with all systems, great support</a:t>
            </a:r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Large Community: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R-packages, pipelines, tutorials, help pages</a:t>
            </a:r>
          </a:p>
          <a:p>
            <a:pPr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Flexible Language: </a:t>
            </a:r>
          </a:p>
          <a:p>
            <a:pPr lvl="1" indent="91417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Plugins, git/</a:t>
            </a:r>
            <a:r>
              <a:rPr dirty="0" err="1"/>
              <a:t>github</a:t>
            </a:r>
            <a:r>
              <a:rPr dirty="0"/>
              <a:t>, R Shiny, </a:t>
            </a:r>
            <a:r>
              <a:rPr dirty="0" err="1"/>
              <a:t>Rmarkdown</a:t>
            </a:r>
            <a:r>
              <a:rPr dirty="0"/>
              <a:t>, …</a:t>
            </a:r>
          </a:p>
          <a:p>
            <a:pPr marL="914171" lvl="1" indent="0">
              <a:buSzPct val="100000"/>
              <a:buChar char="•"/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buSzPct val="100000"/>
              <a:buChar char="•"/>
              <a:defRPr sz="3000" b="1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dirty="0" err="1"/>
              <a:t>Customisable</a:t>
            </a:r>
            <a:r>
              <a:rPr dirty="0"/>
              <a:t> Graphics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R</a:t>
            </a:r>
            <a:r>
              <a:rPr dirty="0"/>
              <a:t> has its </a:t>
            </a:r>
            <a:r>
              <a:rPr b="1" dirty="0"/>
              <a:t>limitations</a:t>
            </a:r>
            <a:r>
              <a:rPr dirty="0"/>
              <a:t>, but now fewer than ever</a:t>
            </a:r>
          </a:p>
        </p:txBody>
      </p:sp>
      <p:sp>
        <p:nvSpPr>
          <p:cNvPr id="210" name="4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>
            <a:off x="15392593" y="10215284"/>
            <a:ext cx="1169374" cy="117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2" y="5308"/>
                </a:moveTo>
                <a:cubicBezTo>
                  <a:pt x="17244" y="5308"/>
                  <a:pt x="18514" y="4027"/>
                  <a:pt x="18514" y="2563"/>
                </a:cubicBezTo>
                <a:cubicBezTo>
                  <a:pt x="18514" y="1098"/>
                  <a:pt x="17244" y="0"/>
                  <a:pt x="15792" y="0"/>
                </a:cubicBezTo>
                <a:cubicBezTo>
                  <a:pt x="14521" y="0"/>
                  <a:pt x="13250" y="1098"/>
                  <a:pt x="13250" y="2563"/>
                </a:cubicBezTo>
                <a:cubicBezTo>
                  <a:pt x="13250" y="4027"/>
                  <a:pt x="14521" y="5308"/>
                  <a:pt x="15792" y="5308"/>
                </a:cubicBezTo>
                <a:close/>
                <a:moveTo>
                  <a:pt x="10528" y="16475"/>
                </a:moveTo>
                <a:cubicBezTo>
                  <a:pt x="10528" y="15925"/>
                  <a:pt x="10528" y="15925"/>
                  <a:pt x="10528" y="15925"/>
                </a:cubicBezTo>
                <a:cubicBezTo>
                  <a:pt x="10528" y="15376"/>
                  <a:pt x="10709" y="14827"/>
                  <a:pt x="11254" y="14461"/>
                </a:cubicBezTo>
                <a:cubicBezTo>
                  <a:pt x="11254" y="12264"/>
                  <a:pt x="11254" y="12264"/>
                  <a:pt x="11254" y="12264"/>
                </a:cubicBezTo>
                <a:cubicBezTo>
                  <a:pt x="8713" y="12264"/>
                  <a:pt x="8713" y="12264"/>
                  <a:pt x="8713" y="12264"/>
                </a:cubicBezTo>
                <a:cubicBezTo>
                  <a:pt x="7805" y="12264"/>
                  <a:pt x="7079" y="11532"/>
                  <a:pt x="7079" y="10617"/>
                </a:cubicBezTo>
                <a:cubicBezTo>
                  <a:pt x="7079" y="10434"/>
                  <a:pt x="7079" y="10251"/>
                  <a:pt x="7079" y="10251"/>
                </a:cubicBezTo>
                <a:cubicBezTo>
                  <a:pt x="7079" y="9519"/>
                  <a:pt x="7079" y="9519"/>
                  <a:pt x="7079" y="9519"/>
                </a:cubicBezTo>
                <a:cubicBezTo>
                  <a:pt x="7442" y="9519"/>
                  <a:pt x="7442" y="9519"/>
                  <a:pt x="7442" y="9519"/>
                </a:cubicBezTo>
                <a:cubicBezTo>
                  <a:pt x="7805" y="9153"/>
                  <a:pt x="8168" y="8969"/>
                  <a:pt x="8713" y="8969"/>
                </a:cubicBezTo>
                <a:cubicBezTo>
                  <a:pt x="11072" y="8969"/>
                  <a:pt x="11072" y="8969"/>
                  <a:pt x="11072" y="8969"/>
                </a:cubicBezTo>
                <a:cubicBezTo>
                  <a:pt x="11072" y="8786"/>
                  <a:pt x="11072" y="8786"/>
                  <a:pt x="11072" y="8603"/>
                </a:cubicBezTo>
                <a:cubicBezTo>
                  <a:pt x="11072" y="2563"/>
                  <a:pt x="11072" y="2563"/>
                  <a:pt x="11072" y="2563"/>
                </a:cubicBezTo>
                <a:cubicBezTo>
                  <a:pt x="11072" y="2197"/>
                  <a:pt x="10528" y="1647"/>
                  <a:pt x="10165" y="1647"/>
                </a:cubicBezTo>
                <a:cubicBezTo>
                  <a:pt x="2723" y="1647"/>
                  <a:pt x="2723" y="1647"/>
                  <a:pt x="2723" y="1647"/>
                </a:cubicBezTo>
                <a:cubicBezTo>
                  <a:pt x="2178" y="1647"/>
                  <a:pt x="1815" y="2197"/>
                  <a:pt x="1815" y="2563"/>
                </a:cubicBezTo>
                <a:cubicBezTo>
                  <a:pt x="1815" y="8603"/>
                  <a:pt x="1815" y="8603"/>
                  <a:pt x="1815" y="8603"/>
                </a:cubicBezTo>
                <a:cubicBezTo>
                  <a:pt x="1815" y="9153"/>
                  <a:pt x="2178" y="9519"/>
                  <a:pt x="2723" y="9519"/>
                </a:cubicBezTo>
                <a:cubicBezTo>
                  <a:pt x="5627" y="9519"/>
                  <a:pt x="5627" y="9519"/>
                  <a:pt x="5627" y="9519"/>
                </a:cubicBezTo>
                <a:cubicBezTo>
                  <a:pt x="5627" y="10434"/>
                  <a:pt x="5627" y="10434"/>
                  <a:pt x="5627" y="10434"/>
                </a:cubicBezTo>
                <a:cubicBezTo>
                  <a:pt x="4719" y="10434"/>
                  <a:pt x="4719" y="10434"/>
                  <a:pt x="4719" y="10434"/>
                </a:cubicBezTo>
                <a:cubicBezTo>
                  <a:pt x="4175" y="10434"/>
                  <a:pt x="3812" y="10617"/>
                  <a:pt x="3812" y="11349"/>
                </a:cubicBezTo>
                <a:cubicBezTo>
                  <a:pt x="363" y="11349"/>
                  <a:pt x="363" y="11349"/>
                  <a:pt x="363" y="11349"/>
                </a:cubicBezTo>
                <a:cubicBezTo>
                  <a:pt x="182" y="11349"/>
                  <a:pt x="0" y="11349"/>
                  <a:pt x="0" y="11715"/>
                </a:cubicBezTo>
                <a:cubicBezTo>
                  <a:pt x="0" y="12631"/>
                  <a:pt x="0" y="12631"/>
                  <a:pt x="0" y="12631"/>
                </a:cubicBezTo>
                <a:cubicBezTo>
                  <a:pt x="0" y="12814"/>
                  <a:pt x="182" y="12997"/>
                  <a:pt x="363" y="12997"/>
                </a:cubicBezTo>
                <a:cubicBezTo>
                  <a:pt x="1634" y="12997"/>
                  <a:pt x="1634" y="12997"/>
                  <a:pt x="1634" y="12997"/>
                </a:cubicBezTo>
                <a:cubicBezTo>
                  <a:pt x="1634" y="21600"/>
                  <a:pt x="1634" y="21600"/>
                  <a:pt x="1634" y="21600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435" y="17573"/>
                  <a:pt x="11435" y="17573"/>
                  <a:pt x="11435" y="17573"/>
                </a:cubicBezTo>
                <a:cubicBezTo>
                  <a:pt x="11435" y="17573"/>
                  <a:pt x="10528" y="17390"/>
                  <a:pt x="10528" y="16475"/>
                </a:cubicBezTo>
                <a:close/>
                <a:moveTo>
                  <a:pt x="3993" y="8237"/>
                </a:moveTo>
                <a:cubicBezTo>
                  <a:pt x="3449" y="8237"/>
                  <a:pt x="3086" y="7871"/>
                  <a:pt x="3086" y="7322"/>
                </a:cubicBezTo>
                <a:cubicBezTo>
                  <a:pt x="3086" y="3844"/>
                  <a:pt x="3086" y="3844"/>
                  <a:pt x="3086" y="3844"/>
                </a:cubicBezTo>
                <a:cubicBezTo>
                  <a:pt x="3086" y="3478"/>
                  <a:pt x="3449" y="3112"/>
                  <a:pt x="3993" y="3112"/>
                </a:cubicBezTo>
                <a:cubicBezTo>
                  <a:pt x="8894" y="3112"/>
                  <a:pt x="8894" y="3112"/>
                  <a:pt x="8894" y="3112"/>
                </a:cubicBezTo>
                <a:cubicBezTo>
                  <a:pt x="9257" y="3112"/>
                  <a:pt x="9802" y="3478"/>
                  <a:pt x="9802" y="3844"/>
                </a:cubicBezTo>
                <a:cubicBezTo>
                  <a:pt x="9802" y="7322"/>
                  <a:pt x="9802" y="7322"/>
                  <a:pt x="9802" y="7322"/>
                </a:cubicBezTo>
                <a:cubicBezTo>
                  <a:pt x="9802" y="7871"/>
                  <a:pt x="9257" y="8237"/>
                  <a:pt x="8894" y="8237"/>
                </a:cubicBezTo>
                <a:lnTo>
                  <a:pt x="3993" y="8237"/>
                </a:lnTo>
                <a:close/>
                <a:moveTo>
                  <a:pt x="7805" y="10434"/>
                </a:moveTo>
                <a:cubicBezTo>
                  <a:pt x="7805" y="10983"/>
                  <a:pt x="8168" y="11532"/>
                  <a:pt x="8713" y="11532"/>
                </a:cubicBezTo>
                <a:cubicBezTo>
                  <a:pt x="11072" y="11532"/>
                  <a:pt x="11072" y="11532"/>
                  <a:pt x="11072" y="11532"/>
                </a:cubicBezTo>
                <a:cubicBezTo>
                  <a:pt x="11435" y="11532"/>
                  <a:pt x="11798" y="11532"/>
                  <a:pt x="11798" y="11532"/>
                </a:cubicBezTo>
                <a:cubicBezTo>
                  <a:pt x="11798" y="13912"/>
                  <a:pt x="11798" y="13912"/>
                  <a:pt x="11798" y="13912"/>
                </a:cubicBezTo>
                <a:cubicBezTo>
                  <a:pt x="13250" y="13912"/>
                  <a:pt x="13250" y="13912"/>
                  <a:pt x="13250" y="13912"/>
                </a:cubicBezTo>
                <a:cubicBezTo>
                  <a:pt x="13250" y="8420"/>
                  <a:pt x="13250" y="8420"/>
                  <a:pt x="13250" y="8420"/>
                </a:cubicBezTo>
                <a:cubicBezTo>
                  <a:pt x="13250" y="7322"/>
                  <a:pt x="13976" y="6041"/>
                  <a:pt x="15066" y="6041"/>
                </a:cubicBezTo>
                <a:cubicBezTo>
                  <a:pt x="19059" y="6041"/>
                  <a:pt x="19059" y="6041"/>
                  <a:pt x="19059" y="6041"/>
                </a:cubicBezTo>
                <a:cubicBezTo>
                  <a:pt x="18696" y="5858"/>
                  <a:pt x="18151" y="5675"/>
                  <a:pt x="17607" y="5675"/>
                </a:cubicBezTo>
                <a:cubicBezTo>
                  <a:pt x="14158" y="5675"/>
                  <a:pt x="14158" y="5675"/>
                  <a:pt x="14158" y="5675"/>
                </a:cubicBezTo>
                <a:cubicBezTo>
                  <a:pt x="11980" y="5675"/>
                  <a:pt x="11980" y="7871"/>
                  <a:pt x="11980" y="7871"/>
                </a:cubicBezTo>
                <a:cubicBezTo>
                  <a:pt x="11980" y="7871"/>
                  <a:pt x="11617" y="9153"/>
                  <a:pt x="11435" y="9336"/>
                </a:cubicBezTo>
                <a:cubicBezTo>
                  <a:pt x="11254" y="9519"/>
                  <a:pt x="11254" y="9519"/>
                  <a:pt x="11072" y="9519"/>
                </a:cubicBezTo>
                <a:cubicBezTo>
                  <a:pt x="8713" y="9519"/>
                  <a:pt x="8713" y="9519"/>
                  <a:pt x="8713" y="9519"/>
                </a:cubicBezTo>
                <a:cubicBezTo>
                  <a:pt x="8168" y="9519"/>
                  <a:pt x="7805" y="9885"/>
                  <a:pt x="7805" y="10434"/>
                </a:cubicBezTo>
                <a:close/>
                <a:moveTo>
                  <a:pt x="19966" y="6956"/>
                </a:moveTo>
                <a:cubicBezTo>
                  <a:pt x="15429" y="6956"/>
                  <a:pt x="15429" y="6956"/>
                  <a:pt x="15429" y="6956"/>
                </a:cubicBezTo>
                <a:cubicBezTo>
                  <a:pt x="14521" y="6956"/>
                  <a:pt x="13795" y="7688"/>
                  <a:pt x="13795" y="8603"/>
                </a:cubicBezTo>
                <a:cubicBezTo>
                  <a:pt x="13795" y="14827"/>
                  <a:pt x="13795" y="14827"/>
                  <a:pt x="13795" y="14827"/>
                </a:cubicBezTo>
                <a:cubicBezTo>
                  <a:pt x="12343" y="14827"/>
                  <a:pt x="12343" y="14827"/>
                  <a:pt x="12343" y="14827"/>
                </a:cubicBezTo>
                <a:cubicBezTo>
                  <a:pt x="11798" y="14827"/>
                  <a:pt x="11254" y="15193"/>
                  <a:pt x="11254" y="15742"/>
                </a:cubicBezTo>
                <a:cubicBezTo>
                  <a:pt x="11254" y="16108"/>
                  <a:pt x="11254" y="16108"/>
                  <a:pt x="11254" y="16108"/>
                </a:cubicBezTo>
                <a:cubicBezTo>
                  <a:pt x="11254" y="16658"/>
                  <a:pt x="11617" y="16841"/>
                  <a:pt x="11980" y="16841"/>
                </a:cubicBezTo>
                <a:cubicBezTo>
                  <a:pt x="15247" y="16841"/>
                  <a:pt x="15247" y="16841"/>
                  <a:pt x="15247" y="16841"/>
                </a:cubicBezTo>
                <a:cubicBezTo>
                  <a:pt x="15247" y="17756"/>
                  <a:pt x="15247" y="17756"/>
                  <a:pt x="15247" y="17756"/>
                </a:cubicBezTo>
                <a:cubicBezTo>
                  <a:pt x="14703" y="17756"/>
                  <a:pt x="14703" y="17756"/>
                  <a:pt x="14703" y="17756"/>
                </a:cubicBezTo>
                <a:cubicBezTo>
                  <a:pt x="14703" y="17756"/>
                  <a:pt x="13432" y="17756"/>
                  <a:pt x="13432" y="19037"/>
                </a:cubicBezTo>
                <a:cubicBezTo>
                  <a:pt x="13432" y="20685"/>
                  <a:pt x="13432" y="20685"/>
                  <a:pt x="13432" y="20685"/>
                </a:cubicBezTo>
                <a:cubicBezTo>
                  <a:pt x="13432" y="21051"/>
                  <a:pt x="13795" y="21417"/>
                  <a:pt x="14158" y="21417"/>
                </a:cubicBezTo>
                <a:cubicBezTo>
                  <a:pt x="14521" y="21417"/>
                  <a:pt x="14703" y="21051"/>
                  <a:pt x="14703" y="20685"/>
                </a:cubicBezTo>
                <a:cubicBezTo>
                  <a:pt x="14703" y="19220"/>
                  <a:pt x="14703" y="19220"/>
                  <a:pt x="14703" y="19220"/>
                </a:cubicBezTo>
                <a:cubicBezTo>
                  <a:pt x="17062" y="19220"/>
                  <a:pt x="17062" y="19220"/>
                  <a:pt x="17062" y="19220"/>
                </a:cubicBezTo>
                <a:cubicBezTo>
                  <a:pt x="17062" y="20685"/>
                  <a:pt x="17062" y="20685"/>
                  <a:pt x="17062" y="20685"/>
                </a:cubicBezTo>
                <a:cubicBezTo>
                  <a:pt x="17062" y="21051"/>
                  <a:pt x="17425" y="21417"/>
                  <a:pt x="17788" y="21417"/>
                </a:cubicBezTo>
                <a:cubicBezTo>
                  <a:pt x="18151" y="21417"/>
                  <a:pt x="18514" y="21051"/>
                  <a:pt x="18514" y="20685"/>
                </a:cubicBezTo>
                <a:cubicBezTo>
                  <a:pt x="18514" y="19037"/>
                  <a:pt x="18514" y="19037"/>
                  <a:pt x="18514" y="19037"/>
                </a:cubicBezTo>
                <a:cubicBezTo>
                  <a:pt x="18514" y="17756"/>
                  <a:pt x="17244" y="17756"/>
                  <a:pt x="17244" y="17756"/>
                </a:cubicBezTo>
                <a:cubicBezTo>
                  <a:pt x="16699" y="17756"/>
                  <a:pt x="16699" y="17756"/>
                  <a:pt x="16699" y="17756"/>
                </a:cubicBezTo>
                <a:cubicBezTo>
                  <a:pt x="16699" y="16841"/>
                  <a:pt x="16699" y="16841"/>
                  <a:pt x="16699" y="16841"/>
                </a:cubicBezTo>
                <a:cubicBezTo>
                  <a:pt x="20148" y="16841"/>
                  <a:pt x="20148" y="16841"/>
                  <a:pt x="20148" y="16841"/>
                </a:cubicBezTo>
                <a:cubicBezTo>
                  <a:pt x="20874" y="16841"/>
                  <a:pt x="21600" y="16292"/>
                  <a:pt x="21600" y="15559"/>
                </a:cubicBezTo>
                <a:cubicBezTo>
                  <a:pt x="21600" y="8603"/>
                  <a:pt x="21600" y="8603"/>
                  <a:pt x="21600" y="8603"/>
                </a:cubicBezTo>
                <a:cubicBezTo>
                  <a:pt x="21600" y="7688"/>
                  <a:pt x="20874" y="6956"/>
                  <a:pt x="19966" y="69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2438400"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EASY START"/>
          <p:cNvSpPr txBox="1"/>
          <p:nvPr/>
        </p:nvSpPr>
        <p:spPr>
          <a:xfrm>
            <a:off x="12545628" y="9427966"/>
            <a:ext cx="2600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EASY START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40"/>
          </a:blip>
          <a:srcRect t="105" r="2318" b="29361"/>
          <a:stretch>
            <a:fillRect/>
          </a:stretch>
        </p:blipFill>
        <p:spPr>
          <a:xfrm>
            <a:off x="-23545" y="10077522"/>
            <a:ext cx="14318437" cy="363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bioinformatics_illustration_web.jpg" descr="bioinformatics_illustration_web.jpg"/>
          <p:cNvPicPr>
            <a:picLocks noChangeAspect="1"/>
          </p:cNvPicPr>
          <p:nvPr/>
        </p:nvPicPr>
        <p:blipFill>
          <a:blip r:embed="rId2">
            <a:alphaModFix amt="50156"/>
          </a:blip>
          <a:srcRect l="13368" t="28409" r="20249" b="954"/>
          <a:stretch>
            <a:fillRect/>
          </a:stretch>
        </p:blipFill>
        <p:spPr>
          <a:xfrm rot="10800000">
            <a:off x="14300739" y="9938753"/>
            <a:ext cx="10114545" cy="3784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1" name="Rectangle"/>
          <p:cNvSpPr/>
          <p:nvPr/>
        </p:nvSpPr>
        <p:spPr>
          <a:xfrm flipH="1">
            <a:off x="-39750" y="-36577"/>
            <a:ext cx="24455034" cy="10574919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2" name="This keynote presentation was created by Thilde Terkelsen, Data Scientist, Center for Health Data Science, SUND, KU.…"/>
          <p:cNvSpPr txBox="1"/>
          <p:nvPr/>
        </p:nvSpPr>
        <p:spPr>
          <a:xfrm>
            <a:off x="15376457" y="12429894"/>
            <a:ext cx="896144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presentation was created by Center for Health Data</a:t>
            </a:r>
            <a:endParaRPr lang="en-US" dirty="0"/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Science, SUND, KU.</a:t>
            </a:r>
          </a:p>
          <a:p>
            <a:pPr lvl="1">
              <a:defRPr sz="22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internal use at KU only, do not distribute commercially.</a:t>
            </a:r>
          </a:p>
        </p:txBody>
      </p:sp>
      <p:sp>
        <p:nvSpPr>
          <p:cNvPr id="2513" name="THANK YOU FOR LISTENING"/>
          <p:cNvSpPr txBox="1"/>
          <p:nvPr/>
        </p:nvSpPr>
        <p:spPr>
          <a:xfrm>
            <a:off x="8119202" y="1799094"/>
            <a:ext cx="91150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FOR LISTENING</a:t>
            </a:r>
          </a:p>
        </p:txBody>
      </p:sp>
      <p:grpSp>
        <p:nvGrpSpPr>
          <p:cNvPr id="2521" name="Group"/>
          <p:cNvGrpSpPr/>
          <p:nvPr/>
        </p:nvGrpSpPr>
        <p:grpSpPr>
          <a:xfrm>
            <a:off x="7256081" y="3240039"/>
            <a:ext cx="10841271" cy="6260138"/>
            <a:chOff x="0" y="0"/>
            <a:chExt cx="10841270" cy="6260137"/>
          </a:xfrm>
        </p:grpSpPr>
        <p:grpSp>
          <p:nvGrpSpPr>
            <p:cNvPr id="2519" name="Group"/>
            <p:cNvGrpSpPr/>
            <p:nvPr/>
          </p:nvGrpSpPr>
          <p:grpSpPr>
            <a:xfrm>
              <a:off x="-1" y="0"/>
              <a:ext cx="10841272" cy="6260138"/>
              <a:chOff x="0" y="0"/>
              <a:chExt cx="10841270" cy="6260137"/>
            </a:xfrm>
          </p:grpSpPr>
          <p:sp>
            <p:nvSpPr>
              <p:cNvPr id="2514" name="Freeform 395"/>
              <p:cNvSpPr/>
              <p:nvPr/>
            </p:nvSpPr>
            <p:spPr>
              <a:xfrm>
                <a:off x="993976" y="0"/>
                <a:ext cx="8849467" cy="6074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4" y="21600"/>
                    </a:moveTo>
                    <a:cubicBezTo>
                      <a:pt x="316" y="21600"/>
                      <a:pt x="316" y="21600"/>
                      <a:pt x="316" y="21600"/>
                    </a:cubicBezTo>
                    <a:cubicBezTo>
                      <a:pt x="158" y="21600"/>
                      <a:pt x="0" y="21402"/>
                      <a:pt x="0" y="21137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463"/>
                      <a:pt x="316" y="0"/>
                      <a:pt x="699" y="0"/>
                    </a:cubicBezTo>
                    <a:cubicBezTo>
                      <a:pt x="20901" y="0"/>
                      <a:pt x="20901" y="0"/>
                      <a:pt x="20901" y="0"/>
                    </a:cubicBezTo>
                    <a:cubicBezTo>
                      <a:pt x="21284" y="0"/>
                      <a:pt x="21600" y="463"/>
                      <a:pt x="21600" y="1025"/>
                    </a:cubicBezTo>
                    <a:cubicBezTo>
                      <a:pt x="21600" y="21137"/>
                      <a:pt x="21600" y="21137"/>
                      <a:pt x="21600" y="21137"/>
                    </a:cubicBezTo>
                    <a:cubicBezTo>
                      <a:pt x="21600" y="21402"/>
                      <a:pt x="21442" y="21600"/>
                      <a:pt x="21284" y="2160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5" name="Freeform 396"/>
              <p:cNvSpPr/>
              <p:nvPr/>
            </p:nvSpPr>
            <p:spPr>
              <a:xfrm>
                <a:off x="993976" y="5814367"/>
                <a:ext cx="8849467" cy="259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6971"/>
                      <a:pt x="158" y="21600"/>
                      <a:pt x="316" y="21600"/>
                    </a:cubicBezTo>
                    <a:cubicBezTo>
                      <a:pt x="21284" y="21600"/>
                      <a:pt x="21284" y="21600"/>
                      <a:pt x="21284" y="21600"/>
                    </a:cubicBezTo>
                    <a:cubicBezTo>
                      <a:pt x="21442" y="21600"/>
                      <a:pt x="21600" y="16971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6" name="Rectangle 397"/>
              <p:cNvSpPr/>
              <p:nvPr/>
            </p:nvSpPr>
            <p:spPr>
              <a:xfrm>
                <a:off x="1348416" y="430261"/>
                <a:ext cx="8144438" cy="5139903"/>
              </a:xfrm>
              <a:prstGeom prst="rect">
                <a:avLst/>
              </a:prstGeom>
              <a:solidFill>
                <a:srgbClr val="3745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7" name="Freeform 398"/>
              <p:cNvSpPr/>
              <p:nvPr/>
            </p:nvSpPr>
            <p:spPr>
              <a:xfrm>
                <a:off x="0" y="6101210"/>
                <a:ext cx="10841270" cy="158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405" y="21600"/>
                      <a:pt x="2741" y="21600"/>
                    </a:cubicBezTo>
                    <a:cubicBezTo>
                      <a:pt x="5096" y="21600"/>
                      <a:pt x="16504" y="21600"/>
                      <a:pt x="18840" y="21600"/>
                    </a:cubicBezTo>
                    <a:cubicBezTo>
                      <a:pt x="21195" y="2160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18" name="Rectangle 399"/>
              <p:cNvSpPr/>
              <p:nvPr/>
            </p:nvSpPr>
            <p:spPr>
              <a:xfrm>
                <a:off x="0" y="6035313"/>
                <a:ext cx="10841271" cy="658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2520" name="aqN005R_460s.jpg" descr="aqN005R_460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967" y="516777"/>
              <a:ext cx="6727402" cy="504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/>
        </p:nvSpPr>
        <p:spPr>
          <a:xfrm>
            <a:off x="-20138" y="-38818"/>
            <a:ext cx="24682044" cy="3633948"/>
          </a:xfrm>
          <a:prstGeom prst="rect">
            <a:avLst/>
          </a:prstGeom>
          <a:solidFill>
            <a:srgbClr val="3745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DA8522">
                    <a:alpha val="60910"/>
                  </a:srgbClr>
                </a:solidFill>
              </a:defRPr>
            </a:pPr>
            <a:endParaRPr/>
          </a:p>
        </p:txBody>
      </p:sp>
      <p:grpSp>
        <p:nvGrpSpPr>
          <p:cNvPr id="218" name="Group"/>
          <p:cNvGrpSpPr/>
          <p:nvPr/>
        </p:nvGrpSpPr>
        <p:grpSpPr>
          <a:xfrm>
            <a:off x="8486709" y="856558"/>
            <a:ext cx="8858948" cy="1933087"/>
            <a:chOff x="0" y="-93513"/>
            <a:chExt cx="8858947" cy="1933085"/>
          </a:xfrm>
        </p:grpSpPr>
        <p:sp>
          <p:nvSpPr>
            <p:cNvPr id="215" name="FROM EXCEL TO R"/>
            <p:cNvSpPr txBox="1"/>
            <p:nvPr/>
          </p:nvSpPr>
          <p:spPr>
            <a:xfrm>
              <a:off x="0" y="771919"/>
              <a:ext cx="8858947" cy="1067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216" name="A COMPARISON"/>
            <p:cNvSpPr txBox="1"/>
            <p:nvPr/>
          </p:nvSpPr>
          <p:spPr>
            <a:xfrm>
              <a:off x="1991577" y="-93513"/>
              <a:ext cx="4401488" cy="485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 COMPARISON</a:t>
              </a:r>
            </a:p>
          </p:txBody>
        </p:sp>
        <p:sp>
          <p:nvSpPr>
            <p:cNvPr id="217" name="Line"/>
            <p:cNvSpPr/>
            <p:nvPr/>
          </p:nvSpPr>
          <p:spPr>
            <a:xfrm>
              <a:off x="132227" y="164124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19" name="5"/>
          <p:cNvSpPr txBox="1"/>
          <p:nvPr/>
        </p:nvSpPr>
        <p:spPr>
          <a:xfrm>
            <a:off x="374649" y="13061950"/>
            <a:ext cx="413743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lvl="1"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Oval 7"/>
          <p:cNvSpPr/>
          <p:nvPr/>
        </p:nvSpPr>
        <p:spPr>
          <a:xfrm>
            <a:off x="16537857" y="6434562"/>
            <a:ext cx="2220632" cy="2223392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Oval 9"/>
          <p:cNvSpPr/>
          <p:nvPr/>
        </p:nvSpPr>
        <p:spPr>
          <a:xfrm>
            <a:off x="5964717" y="6434562"/>
            <a:ext cx="2223392" cy="2223392"/>
          </a:xfrm>
          <a:prstGeom prst="ellipse">
            <a:avLst/>
          </a:pr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Freeform 15"/>
          <p:cNvSpPr/>
          <p:nvPr/>
        </p:nvSpPr>
        <p:spPr>
          <a:xfrm>
            <a:off x="17646792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71"/>
                </a:moveTo>
                <a:cubicBezTo>
                  <a:pt x="0" y="6393"/>
                  <a:pt x="0" y="6393"/>
                  <a:pt x="0" y="6393"/>
                </a:cubicBezTo>
                <a:cubicBezTo>
                  <a:pt x="2924" y="6393"/>
                  <a:pt x="5283" y="10204"/>
                  <a:pt x="5283" y="14929"/>
                </a:cubicBezTo>
                <a:cubicBezTo>
                  <a:pt x="5283" y="17629"/>
                  <a:pt x="4497" y="20012"/>
                  <a:pt x="3293" y="21600"/>
                </a:cubicBezTo>
                <a:cubicBezTo>
                  <a:pt x="19143" y="21600"/>
                  <a:pt x="19143" y="21600"/>
                  <a:pt x="19143" y="21600"/>
                </a:cubicBezTo>
                <a:cubicBezTo>
                  <a:pt x="20494" y="21600"/>
                  <a:pt x="21600" y="19813"/>
                  <a:pt x="21600" y="17629"/>
                </a:cubicBezTo>
                <a:cubicBezTo>
                  <a:pt x="21600" y="3971"/>
                  <a:pt x="21600" y="3971"/>
                  <a:pt x="21600" y="3971"/>
                </a:cubicBezTo>
                <a:cubicBezTo>
                  <a:pt x="21600" y="1747"/>
                  <a:pt x="20494" y="0"/>
                  <a:pt x="19143" y="0"/>
                </a:cubicBezTo>
                <a:cubicBezTo>
                  <a:pt x="2457" y="0"/>
                  <a:pt x="2457" y="0"/>
                  <a:pt x="2457" y="0"/>
                </a:cubicBezTo>
                <a:cubicBezTo>
                  <a:pt x="1106" y="0"/>
                  <a:pt x="0" y="1747"/>
                  <a:pt x="0" y="3971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Freeform 17"/>
          <p:cNvSpPr/>
          <p:nvPr/>
        </p:nvSpPr>
        <p:spPr>
          <a:xfrm>
            <a:off x="1119265" y="5058047"/>
            <a:ext cx="5957148" cy="359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971"/>
                </a:moveTo>
                <a:cubicBezTo>
                  <a:pt x="21600" y="6393"/>
                  <a:pt x="21600" y="6393"/>
                  <a:pt x="21600" y="6393"/>
                </a:cubicBezTo>
                <a:cubicBezTo>
                  <a:pt x="18676" y="6393"/>
                  <a:pt x="16317" y="10204"/>
                  <a:pt x="16317" y="14929"/>
                </a:cubicBezTo>
                <a:cubicBezTo>
                  <a:pt x="16317" y="17629"/>
                  <a:pt x="17103" y="20012"/>
                  <a:pt x="18307" y="21600"/>
                </a:cubicBezTo>
                <a:cubicBezTo>
                  <a:pt x="2457" y="21600"/>
                  <a:pt x="2457" y="21600"/>
                  <a:pt x="2457" y="21600"/>
                </a:cubicBezTo>
                <a:cubicBezTo>
                  <a:pt x="1106" y="21600"/>
                  <a:pt x="0" y="19813"/>
                  <a:pt x="0" y="17629"/>
                </a:cubicBezTo>
                <a:cubicBezTo>
                  <a:pt x="0" y="3971"/>
                  <a:pt x="0" y="3971"/>
                  <a:pt x="0" y="3971"/>
                </a:cubicBezTo>
                <a:cubicBezTo>
                  <a:pt x="0" y="1747"/>
                  <a:pt x="1106" y="0"/>
                  <a:pt x="2457" y="0"/>
                </a:cubicBezTo>
                <a:cubicBezTo>
                  <a:pt x="19143" y="0"/>
                  <a:pt x="19143" y="0"/>
                  <a:pt x="19143" y="0"/>
                </a:cubicBezTo>
                <a:cubicBezTo>
                  <a:pt x="20494" y="0"/>
                  <a:pt x="21600" y="1747"/>
                  <a:pt x="21600" y="3971"/>
                </a:cubicBezTo>
                <a:close/>
              </a:path>
            </a:pathLst>
          </a:custGeom>
          <a:solidFill>
            <a:srgbClr val="436C6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7" name="Group"/>
          <p:cNvGrpSpPr/>
          <p:nvPr/>
        </p:nvGrpSpPr>
        <p:grpSpPr>
          <a:xfrm>
            <a:off x="16841623" y="6671938"/>
            <a:ext cx="1613099" cy="1652297"/>
            <a:chOff x="0" y="-28817"/>
            <a:chExt cx="1613098" cy="1652295"/>
          </a:xfrm>
        </p:grpSpPr>
        <p:sp>
          <p:nvSpPr>
            <p:cNvPr id="224" name="Oval"/>
            <p:cNvSpPr/>
            <p:nvPr/>
          </p:nvSpPr>
          <p:spPr>
            <a:xfrm>
              <a:off x="0" y="33156"/>
              <a:ext cx="1613099" cy="1590323"/>
            </a:xfrm>
            <a:prstGeom prst="ellipse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" name="Oval"/>
            <p:cNvSpPr/>
            <p:nvPr/>
          </p:nvSpPr>
          <p:spPr>
            <a:xfrm>
              <a:off x="356490" y="79327"/>
              <a:ext cx="900117" cy="53006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" name="R"/>
            <p:cNvSpPr txBox="1"/>
            <p:nvPr/>
          </p:nvSpPr>
          <p:spPr>
            <a:xfrm>
              <a:off x="411583" y="-28818"/>
              <a:ext cx="1042556" cy="1582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9700">
                  <a:solidFill>
                    <a:srgbClr val="4578A4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10279341" y="4257248"/>
            <a:ext cx="3812619" cy="2724916"/>
            <a:chOff x="0" y="0"/>
            <a:chExt cx="3812617" cy="2724915"/>
          </a:xfrm>
        </p:grpSpPr>
        <p:grpSp>
          <p:nvGrpSpPr>
            <p:cNvPr id="237" name="Группа 2"/>
            <p:cNvGrpSpPr/>
            <p:nvPr/>
          </p:nvGrpSpPr>
          <p:grpSpPr>
            <a:xfrm>
              <a:off x="-1" y="-1"/>
              <a:ext cx="1854556" cy="2724917"/>
              <a:chOff x="0" y="0"/>
              <a:chExt cx="1854554" cy="2724915"/>
            </a:xfrm>
          </p:grpSpPr>
          <p:sp>
            <p:nvSpPr>
              <p:cNvPr id="22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2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2B4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43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  <p:grpSp>
          <p:nvGrpSpPr>
            <p:cNvPr id="247" name="Группа 2"/>
            <p:cNvGrpSpPr/>
            <p:nvPr/>
          </p:nvGrpSpPr>
          <p:grpSpPr>
            <a:xfrm flipH="1">
              <a:off x="1958063" y="-1"/>
              <a:ext cx="1854555" cy="2724917"/>
              <a:chOff x="0" y="0"/>
              <a:chExt cx="1854554" cy="2724915"/>
            </a:xfrm>
          </p:grpSpPr>
          <p:sp>
            <p:nvSpPr>
              <p:cNvPr id="238" name="Freeform 7"/>
              <p:cNvSpPr/>
              <p:nvPr/>
            </p:nvSpPr>
            <p:spPr>
              <a:xfrm>
                <a:off x="0" y="1469397"/>
                <a:ext cx="1291196" cy="1255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0820" extrusionOk="0">
                    <a:moveTo>
                      <a:pt x="14194" y="2027"/>
                    </a:moveTo>
                    <a:cubicBezTo>
                      <a:pt x="13577" y="0"/>
                      <a:pt x="13577" y="0"/>
                      <a:pt x="13577" y="0"/>
                    </a:cubicBezTo>
                    <a:cubicBezTo>
                      <a:pt x="8177" y="1559"/>
                      <a:pt x="8177" y="1559"/>
                      <a:pt x="8177" y="1559"/>
                    </a:cubicBezTo>
                    <a:cubicBezTo>
                      <a:pt x="0" y="20820"/>
                      <a:pt x="0" y="20820"/>
                      <a:pt x="0" y="20820"/>
                    </a:cubicBezTo>
                    <a:cubicBezTo>
                      <a:pt x="5169" y="19260"/>
                      <a:pt x="5169" y="19260"/>
                      <a:pt x="5169" y="19260"/>
                    </a:cubicBezTo>
                    <a:cubicBezTo>
                      <a:pt x="5709" y="18481"/>
                      <a:pt x="5709" y="18481"/>
                      <a:pt x="5709" y="18481"/>
                    </a:cubicBezTo>
                    <a:cubicBezTo>
                      <a:pt x="2931" y="18559"/>
                      <a:pt x="2931" y="18559"/>
                      <a:pt x="2931" y="18559"/>
                    </a:cubicBezTo>
                    <a:cubicBezTo>
                      <a:pt x="11571" y="4990"/>
                      <a:pt x="11571" y="4990"/>
                      <a:pt x="11571" y="4990"/>
                    </a:cubicBezTo>
                    <a:cubicBezTo>
                      <a:pt x="17897" y="3821"/>
                      <a:pt x="17897" y="3821"/>
                      <a:pt x="17897" y="3821"/>
                    </a:cubicBezTo>
                    <a:cubicBezTo>
                      <a:pt x="15429" y="13646"/>
                      <a:pt x="15429" y="13646"/>
                      <a:pt x="15429" y="13646"/>
                    </a:cubicBezTo>
                    <a:cubicBezTo>
                      <a:pt x="19980" y="11619"/>
                      <a:pt x="19980" y="11619"/>
                      <a:pt x="19980" y="11619"/>
                    </a:cubicBezTo>
                    <a:cubicBezTo>
                      <a:pt x="20366" y="10683"/>
                      <a:pt x="20366" y="10683"/>
                      <a:pt x="20366" y="10683"/>
                    </a:cubicBezTo>
                    <a:cubicBezTo>
                      <a:pt x="18360" y="10761"/>
                      <a:pt x="18360" y="10761"/>
                      <a:pt x="18360" y="10761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2183"/>
                      <a:pt x="20983" y="2183"/>
                      <a:pt x="20983" y="2183"/>
                    </a:cubicBezTo>
                    <a:cubicBezTo>
                      <a:pt x="20983" y="1949"/>
                      <a:pt x="21060" y="1715"/>
                      <a:pt x="21137" y="1559"/>
                    </a:cubicBezTo>
                    <a:cubicBezTo>
                      <a:pt x="21600" y="-780"/>
                      <a:pt x="14194" y="2027"/>
                      <a:pt x="14194" y="2027"/>
                    </a:cubicBezTo>
                    <a:close/>
                  </a:path>
                </a:pathLst>
              </a:custGeom>
              <a:solidFill>
                <a:srgbClr val="2C2D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39" name="Freeform 95"/>
              <p:cNvSpPr/>
              <p:nvPr/>
            </p:nvSpPr>
            <p:spPr>
              <a:xfrm>
                <a:off x="88975" y="1060268"/>
                <a:ext cx="166325" cy="189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73" extrusionOk="0">
                    <a:moveTo>
                      <a:pt x="21216" y="5143"/>
                    </a:moveTo>
                    <a:cubicBezTo>
                      <a:pt x="15216" y="11314"/>
                      <a:pt x="15216" y="11314"/>
                      <a:pt x="15216" y="11314"/>
                    </a:cubicBezTo>
                    <a:cubicBezTo>
                      <a:pt x="14616" y="11829"/>
                      <a:pt x="14616" y="12343"/>
                      <a:pt x="14616" y="13371"/>
                    </a:cubicBezTo>
                    <a:cubicBezTo>
                      <a:pt x="13416" y="16457"/>
                      <a:pt x="13416" y="16457"/>
                      <a:pt x="13416" y="16457"/>
                    </a:cubicBezTo>
                    <a:cubicBezTo>
                      <a:pt x="12816" y="18000"/>
                      <a:pt x="11616" y="18514"/>
                      <a:pt x="10416" y="19543"/>
                    </a:cubicBezTo>
                    <a:cubicBezTo>
                      <a:pt x="8616" y="20057"/>
                      <a:pt x="8616" y="20057"/>
                      <a:pt x="8616" y="20057"/>
                    </a:cubicBezTo>
                    <a:cubicBezTo>
                      <a:pt x="5616" y="21600"/>
                      <a:pt x="2016" y="20057"/>
                      <a:pt x="1416" y="17486"/>
                    </a:cubicBezTo>
                    <a:cubicBezTo>
                      <a:pt x="216" y="15429"/>
                      <a:pt x="216" y="15429"/>
                      <a:pt x="216" y="15429"/>
                    </a:cubicBezTo>
                    <a:cubicBezTo>
                      <a:pt x="-384" y="13371"/>
                      <a:pt x="216" y="9771"/>
                      <a:pt x="2616" y="8229"/>
                    </a:cubicBezTo>
                    <a:cubicBezTo>
                      <a:pt x="8016" y="6171"/>
                      <a:pt x="8016" y="6171"/>
                      <a:pt x="8016" y="6171"/>
                    </a:cubicBezTo>
                    <a:cubicBezTo>
                      <a:pt x="8616" y="5657"/>
                      <a:pt x="9216" y="5657"/>
                      <a:pt x="9216" y="5143"/>
                    </a:cubicBezTo>
                    <a:cubicBezTo>
                      <a:pt x="16416" y="0"/>
                      <a:pt x="16416" y="0"/>
                      <a:pt x="16416" y="0"/>
                    </a:cubicBezTo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0" name="Freeform 96"/>
              <p:cNvSpPr/>
              <p:nvPr/>
            </p:nvSpPr>
            <p:spPr>
              <a:xfrm>
                <a:off x="173962" y="760683"/>
                <a:ext cx="795130" cy="393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600" extrusionOk="0">
                    <a:moveTo>
                      <a:pt x="21475" y="7971"/>
                    </a:moveTo>
                    <a:cubicBezTo>
                      <a:pt x="21475" y="7971"/>
                      <a:pt x="14233" y="3857"/>
                      <a:pt x="1654" y="21600"/>
                    </a:cubicBezTo>
                    <a:cubicBezTo>
                      <a:pt x="-125" y="18000"/>
                      <a:pt x="2" y="17229"/>
                      <a:pt x="2" y="17229"/>
                    </a:cubicBezTo>
                    <a:cubicBezTo>
                      <a:pt x="2" y="17229"/>
                      <a:pt x="6863" y="0"/>
                      <a:pt x="18934" y="0"/>
                    </a:cubicBezTo>
                    <a:lnTo>
                      <a:pt x="21475" y="7971"/>
                    </a:ln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1" name="Freeform 97"/>
              <p:cNvSpPr/>
              <p:nvPr/>
            </p:nvSpPr>
            <p:spPr>
              <a:xfrm>
                <a:off x="500175" y="760006"/>
                <a:ext cx="551866" cy="855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99" h="19880" extrusionOk="0">
                    <a:moveTo>
                      <a:pt x="0" y="18659"/>
                    </a:moveTo>
                    <a:cubicBezTo>
                      <a:pt x="0" y="18659"/>
                      <a:pt x="4650" y="6550"/>
                      <a:pt x="5550" y="2841"/>
                    </a:cubicBezTo>
                    <a:cubicBezTo>
                      <a:pt x="6300" y="332"/>
                      <a:pt x="9750" y="-650"/>
                      <a:pt x="15750" y="441"/>
                    </a:cubicBezTo>
                    <a:cubicBezTo>
                      <a:pt x="21600" y="1641"/>
                      <a:pt x="11700" y="19314"/>
                      <a:pt x="11700" y="19314"/>
                    </a:cubicBezTo>
                    <a:cubicBezTo>
                      <a:pt x="11700" y="19314"/>
                      <a:pt x="5400" y="20950"/>
                      <a:pt x="0" y="18659"/>
                    </a:cubicBezTo>
                    <a:close/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2" name="Freeform 98"/>
              <p:cNvSpPr/>
              <p:nvPr/>
            </p:nvSpPr>
            <p:spPr>
              <a:xfrm>
                <a:off x="1622966" y="970386"/>
                <a:ext cx="231589" cy="18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18348" extrusionOk="0">
                    <a:moveTo>
                      <a:pt x="13553" y="16470"/>
                    </a:moveTo>
                    <a:cubicBezTo>
                      <a:pt x="17788" y="17409"/>
                      <a:pt x="21600" y="14591"/>
                      <a:pt x="20753" y="11305"/>
                    </a:cubicBezTo>
                    <a:cubicBezTo>
                      <a:pt x="20329" y="8018"/>
                      <a:pt x="17788" y="4731"/>
                      <a:pt x="16094" y="1913"/>
                    </a:cubicBezTo>
                    <a:cubicBezTo>
                      <a:pt x="12706" y="-3252"/>
                      <a:pt x="5929" y="3322"/>
                      <a:pt x="5082" y="6609"/>
                    </a:cubicBezTo>
                    <a:cubicBezTo>
                      <a:pt x="4235" y="9426"/>
                      <a:pt x="0" y="11305"/>
                      <a:pt x="0" y="11305"/>
                    </a:cubicBezTo>
                    <a:cubicBezTo>
                      <a:pt x="3388" y="18348"/>
                      <a:pt x="3388" y="18348"/>
                      <a:pt x="3388" y="18348"/>
                    </a:cubicBezTo>
                    <a:cubicBezTo>
                      <a:pt x="3388" y="18348"/>
                      <a:pt x="5929" y="16939"/>
                      <a:pt x="7624" y="16470"/>
                    </a:cubicBezTo>
                    <a:cubicBezTo>
                      <a:pt x="7624" y="16470"/>
                      <a:pt x="9318" y="15061"/>
                      <a:pt x="13553" y="16470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3" name="Freeform 99"/>
              <p:cNvSpPr/>
              <p:nvPr/>
            </p:nvSpPr>
            <p:spPr>
              <a:xfrm>
                <a:off x="869841" y="896147"/>
                <a:ext cx="180008" cy="41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7" h="21600" extrusionOk="0">
                    <a:moveTo>
                      <a:pt x="984" y="0"/>
                    </a:moveTo>
                    <a:cubicBezTo>
                      <a:pt x="-2943" y="12273"/>
                      <a:pt x="5893" y="18900"/>
                      <a:pt x="9821" y="21600"/>
                    </a:cubicBezTo>
                    <a:cubicBezTo>
                      <a:pt x="13748" y="15709"/>
                      <a:pt x="17184" y="9082"/>
                      <a:pt x="18657" y="3682"/>
                    </a:cubicBezTo>
                    <a:cubicBezTo>
                      <a:pt x="14730" y="1227"/>
                      <a:pt x="9330" y="491"/>
                      <a:pt x="984" y="0"/>
                    </a:cubicBezTo>
                    <a:close/>
                  </a:path>
                </a:pathLst>
              </a:custGeom>
              <a:solidFill>
                <a:srgbClr val="576D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4" name="Freeform 100"/>
              <p:cNvSpPr/>
              <p:nvPr/>
            </p:nvSpPr>
            <p:spPr>
              <a:xfrm>
                <a:off x="880517" y="867492"/>
                <a:ext cx="799762" cy="39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359" extrusionOk="0">
                    <a:moveTo>
                      <a:pt x="4574" y="0"/>
                    </a:moveTo>
                    <a:cubicBezTo>
                      <a:pt x="4574" y="0"/>
                      <a:pt x="5718" y="15520"/>
                      <a:pt x="19948" y="6400"/>
                    </a:cubicBezTo>
                    <a:cubicBezTo>
                      <a:pt x="21473" y="8480"/>
                      <a:pt x="21600" y="10240"/>
                      <a:pt x="21600" y="10240"/>
                    </a:cubicBezTo>
                    <a:cubicBezTo>
                      <a:pt x="21600" y="10240"/>
                      <a:pt x="3049" y="21600"/>
                      <a:pt x="0" y="960"/>
                    </a:cubicBezTo>
                  </a:path>
                </a:pathLst>
              </a:custGeom>
              <a:solidFill>
                <a:srgbClr val="789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5" name="Freeform 101"/>
              <p:cNvSpPr/>
              <p:nvPr/>
            </p:nvSpPr>
            <p:spPr>
              <a:xfrm>
                <a:off x="772717" y="92618"/>
                <a:ext cx="507517" cy="624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20065" extrusionOk="0">
                    <a:moveTo>
                      <a:pt x="7198" y="19827"/>
                    </a:moveTo>
                    <a:cubicBezTo>
                      <a:pt x="7198" y="19827"/>
                      <a:pt x="7198" y="19827"/>
                      <a:pt x="7198" y="19827"/>
                    </a:cubicBezTo>
                    <a:cubicBezTo>
                      <a:pt x="3375" y="19071"/>
                      <a:pt x="699" y="16655"/>
                      <a:pt x="125" y="13785"/>
                    </a:cubicBezTo>
                    <a:cubicBezTo>
                      <a:pt x="-66" y="12878"/>
                      <a:pt x="-66" y="11821"/>
                      <a:pt x="316" y="10915"/>
                    </a:cubicBezTo>
                    <a:cubicBezTo>
                      <a:pt x="2037" y="5628"/>
                      <a:pt x="2037" y="5628"/>
                      <a:pt x="2037" y="5628"/>
                    </a:cubicBezTo>
                    <a:cubicBezTo>
                      <a:pt x="3184" y="1701"/>
                      <a:pt x="8345" y="-716"/>
                      <a:pt x="13315" y="190"/>
                    </a:cubicBezTo>
                    <a:cubicBezTo>
                      <a:pt x="13315" y="190"/>
                      <a:pt x="13315" y="190"/>
                      <a:pt x="13315" y="190"/>
                    </a:cubicBezTo>
                    <a:cubicBezTo>
                      <a:pt x="18476" y="1097"/>
                      <a:pt x="21534" y="5326"/>
                      <a:pt x="20387" y="9102"/>
                    </a:cubicBezTo>
                    <a:cubicBezTo>
                      <a:pt x="18667" y="14389"/>
                      <a:pt x="18667" y="14389"/>
                      <a:pt x="18667" y="14389"/>
                    </a:cubicBezTo>
                    <a:cubicBezTo>
                      <a:pt x="17520" y="18316"/>
                      <a:pt x="12359" y="20884"/>
                      <a:pt x="7198" y="19827"/>
                    </a:cubicBezTo>
                    <a:close/>
                  </a:path>
                </a:pathLst>
              </a:custGeom>
              <a:solidFill>
                <a:srgbClr val="D5D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  <p:sp>
            <p:nvSpPr>
              <p:cNvPr id="246" name="Freeform 102"/>
              <p:cNvSpPr/>
              <p:nvPr/>
            </p:nvSpPr>
            <p:spPr>
              <a:xfrm>
                <a:off x="653876" y="0"/>
                <a:ext cx="651018" cy="580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21445" y="12019"/>
                    </a:moveTo>
                    <a:cubicBezTo>
                      <a:pt x="21600" y="11497"/>
                      <a:pt x="21445" y="10452"/>
                      <a:pt x="21134" y="9406"/>
                    </a:cubicBezTo>
                    <a:cubicBezTo>
                      <a:pt x="20823" y="7839"/>
                      <a:pt x="19891" y="5923"/>
                      <a:pt x="18026" y="4529"/>
                    </a:cubicBezTo>
                    <a:cubicBezTo>
                      <a:pt x="18026" y="4355"/>
                      <a:pt x="18026" y="4355"/>
                      <a:pt x="18026" y="4355"/>
                    </a:cubicBezTo>
                    <a:cubicBezTo>
                      <a:pt x="17871" y="4355"/>
                      <a:pt x="17871" y="4355"/>
                      <a:pt x="17871" y="4355"/>
                    </a:cubicBezTo>
                    <a:cubicBezTo>
                      <a:pt x="17249" y="4006"/>
                      <a:pt x="16783" y="3484"/>
                      <a:pt x="16006" y="3135"/>
                    </a:cubicBezTo>
                    <a:cubicBezTo>
                      <a:pt x="16006" y="3135"/>
                      <a:pt x="16006" y="3135"/>
                      <a:pt x="16006" y="3135"/>
                    </a:cubicBezTo>
                    <a:cubicBezTo>
                      <a:pt x="14296" y="2439"/>
                      <a:pt x="12121" y="2090"/>
                      <a:pt x="9168" y="2265"/>
                    </a:cubicBezTo>
                    <a:cubicBezTo>
                      <a:pt x="10256" y="1568"/>
                      <a:pt x="11810" y="1568"/>
                      <a:pt x="13519" y="1916"/>
                    </a:cubicBezTo>
                    <a:cubicBezTo>
                      <a:pt x="11810" y="1219"/>
                      <a:pt x="10412" y="1219"/>
                      <a:pt x="9479" y="1394"/>
                    </a:cubicBezTo>
                    <a:cubicBezTo>
                      <a:pt x="10567" y="871"/>
                      <a:pt x="11655" y="871"/>
                      <a:pt x="11655" y="871"/>
                    </a:cubicBezTo>
                    <a:cubicBezTo>
                      <a:pt x="11655" y="871"/>
                      <a:pt x="8081" y="174"/>
                      <a:pt x="6993" y="2961"/>
                    </a:cubicBezTo>
                    <a:cubicBezTo>
                      <a:pt x="6527" y="1568"/>
                      <a:pt x="6527" y="0"/>
                      <a:pt x="6527" y="0"/>
                    </a:cubicBezTo>
                    <a:cubicBezTo>
                      <a:pt x="6527" y="0"/>
                      <a:pt x="5905" y="1568"/>
                      <a:pt x="6060" y="3310"/>
                    </a:cubicBezTo>
                    <a:cubicBezTo>
                      <a:pt x="4817" y="1742"/>
                      <a:pt x="3263" y="1394"/>
                      <a:pt x="3263" y="1394"/>
                    </a:cubicBezTo>
                    <a:cubicBezTo>
                      <a:pt x="3263" y="1394"/>
                      <a:pt x="4506" y="2439"/>
                      <a:pt x="4351" y="3484"/>
                    </a:cubicBezTo>
                    <a:cubicBezTo>
                      <a:pt x="2020" y="4006"/>
                      <a:pt x="1554" y="5226"/>
                      <a:pt x="1554" y="5226"/>
                    </a:cubicBezTo>
                    <a:cubicBezTo>
                      <a:pt x="1554" y="5226"/>
                      <a:pt x="2486" y="5052"/>
                      <a:pt x="3574" y="4877"/>
                    </a:cubicBezTo>
                    <a:cubicBezTo>
                      <a:pt x="2642" y="5574"/>
                      <a:pt x="1243" y="7142"/>
                      <a:pt x="622" y="10277"/>
                    </a:cubicBezTo>
                    <a:cubicBezTo>
                      <a:pt x="1554" y="7665"/>
                      <a:pt x="2020" y="7665"/>
                      <a:pt x="2020" y="7665"/>
                    </a:cubicBezTo>
                    <a:cubicBezTo>
                      <a:pt x="2020" y="7665"/>
                      <a:pt x="155" y="10277"/>
                      <a:pt x="0" y="14458"/>
                    </a:cubicBezTo>
                    <a:cubicBezTo>
                      <a:pt x="466" y="11671"/>
                      <a:pt x="932" y="11671"/>
                      <a:pt x="932" y="11671"/>
                    </a:cubicBezTo>
                    <a:cubicBezTo>
                      <a:pt x="311" y="14284"/>
                      <a:pt x="777" y="18987"/>
                      <a:pt x="4506" y="21600"/>
                    </a:cubicBezTo>
                    <a:cubicBezTo>
                      <a:pt x="4040" y="18987"/>
                      <a:pt x="6060" y="15155"/>
                      <a:pt x="7148" y="14458"/>
                    </a:cubicBezTo>
                    <a:cubicBezTo>
                      <a:pt x="4196" y="9058"/>
                      <a:pt x="11344" y="7490"/>
                      <a:pt x="10722" y="12716"/>
                    </a:cubicBezTo>
                    <a:cubicBezTo>
                      <a:pt x="11965" y="10800"/>
                      <a:pt x="18337" y="9058"/>
                      <a:pt x="21134" y="13239"/>
                    </a:cubicBezTo>
                    <a:cubicBezTo>
                      <a:pt x="21289" y="12890"/>
                      <a:pt x="21289" y="12542"/>
                      <a:pt x="21445" y="12019"/>
                    </a:cubicBezTo>
                    <a:close/>
                  </a:path>
                </a:pathLst>
              </a:custGeom>
              <a:solidFill>
                <a:srgbClr val="3F3F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242524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49" name="excel-3-xxl.png" descr="excel-3-xx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6" y="6880300"/>
            <a:ext cx="1331922" cy="1331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"/>
          <p:cNvGrpSpPr/>
          <p:nvPr/>
        </p:nvGrpSpPr>
        <p:grpSpPr>
          <a:xfrm>
            <a:off x="10132114" y="7616109"/>
            <a:ext cx="4015997" cy="592708"/>
            <a:chOff x="0" y="0"/>
            <a:chExt cx="4015995" cy="592707"/>
          </a:xfrm>
        </p:grpSpPr>
        <p:sp>
          <p:nvSpPr>
            <p:cNvPr id="250" name="Rounded Rectangle"/>
            <p:cNvSpPr/>
            <p:nvPr/>
          </p:nvSpPr>
          <p:spPr>
            <a:xfrm>
              <a:off x="0" y="1689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Big Dataset"/>
            <p:cNvSpPr txBox="1"/>
            <p:nvPr/>
          </p:nvSpPr>
          <p:spPr>
            <a:xfrm>
              <a:off x="966071" y="0"/>
              <a:ext cx="208385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Dataset</a:t>
              </a:r>
            </a:p>
          </p:txBody>
        </p:sp>
      </p:grpSp>
      <p:sp>
        <p:nvSpPr>
          <p:cNvPr id="253" name="Line"/>
          <p:cNvSpPr/>
          <p:nvPr/>
        </p:nvSpPr>
        <p:spPr>
          <a:xfrm>
            <a:off x="14459526" y="7920909"/>
            <a:ext cx="2071316" cy="1"/>
          </a:xfrm>
          <a:prstGeom prst="line">
            <a:avLst/>
          </a:prstGeom>
          <a:ln w="63500">
            <a:solidFill>
              <a:srgbClr val="7893B7"/>
            </a:solidFill>
            <a:miter lim="400000"/>
            <a:tailEnd type="arrow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56" name="Group"/>
          <p:cNvGrpSpPr/>
          <p:nvPr/>
        </p:nvGrpSpPr>
        <p:grpSpPr>
          <a:xfrm>
            <a:off x="10132114" y="10396477"/>
            <a:ext cx="4015997" cy="580699"/>
            <a:chOff x="0" y="0"/>
            <a:chExt cx="4015995" cy="580698"/>
          </a:xfrm>
        </p:grpSpPr>
        <p:sp>
          <p:nvSpPr>
            <p:cNvPr id="254" name="Rounded Rectangle"/>
            <p:cNvSpPr/>
            <p:nvPr/>
          </p:nvSpPr>
          <p:spPr>
            <a:xfrm>
              <a:off x="0" y="4884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Plotting"/>
            <p:cNvSpPr txBox="1"/>
            <p:nvPr/>
          </p:nvSpPr>
          <p:spPr>
            <a:xfrm>
              <a:off x="1315445" y="0"/>
              <a:ext cx="1385107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Plotting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4470631" y="8974615"/>
            <a:ext cx="2875025" cy="1714654"/>
            <a:chOff x="0" y="0"/>
            <a:chExt cx="2875024" cy="1714653"/>
          </a:xfrm>
        </p:grpSpPr>
        <p:sp>
          <p:nvSpPr>
            <p:cNvPr id="257" name="Line"/>
            <p:cNvSpPr/>
            <p:nvPr/>
          </p:nvSpPr>
          <p:spPr>
            <a:xfrm>
              <a:off x="0" y="1714653"/>
              <a:ext cx="2875025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Line"/>
            <p:cNvSpPr/>
            <p:nvPr/>
          </p:nvSpPr>
          <p:spPr>
            <a:xfrm flipV="1">
              <a:off x="2839147" y="0"/>
              <a:ext cx="1" cy="1674524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0132114" y="11275302"/>
            <a:ext cx="4015997" cy="592708"/>
            <a:chOff x="0" y="0"/>
            <a:chExt cx="4015995" cy="592706"/>
          </a:xfrm>
        </p:grpSpPr>
        <p:sp>
          <p:nvSpPr>
            <p:cNvPr id="260" name="Rounded Rectangle"/>
            <p:cNvSpPr/>
            <p:nvPr/>
          </p:nvSpPr>
          <p:spPr>
            <a:xfrm>
              <a:off x="0" y="16892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Reproducibility"/>
            <p:cNvSpPr txBox="1"/>
            <p:nvPr/>
          </p:nvSpPr>
          <p:spPr>
            <a:xfrm>
              <a:off x="726836" y="0"/>
              <a:ext cx="2613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Reproducibility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4470631" y="9342915"/>
            <a:ext cx="3185369" cy="2224027"/>
            <a:chOff x="0" y="0"/>
            <a:chExt cx="3185368" cy="2224025"/>
          </a:xfrm>
        </p:grpSpPr>
        <p:sp>
          <p:nvSpPr>
            <p:cNvPr id="263" name="Line"/>
            <p:cNvSpPr/>
            <p:nvPr/>
          </p:nvSpPr>
          <p:spPr>
            <a:xfrm>
              <a:off x="0" y="2211786"/>
              <a:ext cx="318536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3153367" y="-1"/>
              <a:ext cx="1" cy="2224027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0132114" y="8562567"/>
            <a:ext cx="4015997" cy="584261"/>
            <a:chOff x="0" y="0"/>
            <a:chExt cx="4015995" cy="584260"/>
          </a:xfrm>
        </p:grpSpPr>
        <p:sp>
          <p:nvSpPr>
            <p:cNvPr id="266" name="Rounded Rectangle"/>
            <p:cNvSpPr/>
            <p:nvPr/>
          </p:nvSpPr>
          <p:spPr>
            <a:xfrm>
              <a:off x="0" y="8446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" name="Data Wrangling"/>
            <p:cNvSpPr txBox="1"/>
            <p:nvPr/>
          </p:nvSpPr>
          <p:spPr>
            <a:xfrm>
              <a:off x="641253" y="0"/>
              <a:ext cx="273349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Wrangling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4464281" y="8314594"/>
            <a:ext cx="2255158" cy="576449"/>
            <a:chOff x="0" y="0"/>
            <a:chExt cx="2255157" cy="576448"/>
          </a:xfrm>
        </p:grpSpPr>
        <p:sp>
          <p:nvSpPr>
            <p:cNvPr id="269" name="Line"/>
            <p:cNvSpPr/>
            <p:nvPr/>
          </p:nvSpPr>
          <p:spPr>
            <a:xfrm flipV="1">
              <a:off x="2255157" y="0"/>
              <a:ext cx="1" cy="576449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0" y="544326"/>
              <a:ext cx="2220631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0132114" y="9475117"/>
            <a:ext cx="4015997" cy="584443"/>
            <a:chOff x="0" y="0"/>
            <a:chExt cx="4015995" cy="584441"/>
          </a:xfrm>
        </p:grpSpPr>
        <p:sp>
          <p:nvSpPr>
            <p:cNvPr id="272" name="Rounded Rectangle"/>
            <p:cNvSpPr/>
            <p:nvPr/>
          </p:nvSpPr>
          <p:spPr>
            <a:xfrm>
              <a:off x="0" y="8628"/>
              <a:ext cx="4015996" cy="575814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" name="Data Analysis"/>
            <p:cNvSpPr txBox="1"/>
            <p:nvPr/>
          </p:nvSpPr>
          <p:spPr>
            <a:xfrm>
              <a:off x="796593" y="0"/>
              <a:ext cx="242281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Analysis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4470631" y="8682515"/>
            <a:ext cx="2572482" cy="1123741"/>
            <a:chOff x="0" y="0"/>
            <a:chExt cx="2572481" cy="1123739"/>
          </a:xfrm>
        </p:grpSpPr>
        <p:sp>
          <p:nvSpPr>
            <p:cNvPr id="275" name="Line"/>
            <p:cNvSpPr/>
            <p:nvPr/>
          </p:nvSpPr>
          <p:spPr>
            <a:xfrm flipV="1">
              <a:off x="2537626" y="-1"/>
              <a:ext cx="1" cy="112374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1117797"/>
              <a:ext cx="2572482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" name="Max: 1000000 rows and 16000 cols"/>
          <p:cNvSpPr txBox="1"/>
          <p:nvPr/>
        </p:nvSpPr>
        <p:spPr>
          <a:xfrm>
            <a:off x="1488630" y="5245789"/>
            <a:ext cx="49265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Max: 1000000 rows and 16000 cols</a:t>
            </a:r>
          </a:p>
        </p:txBody>
      </p:sp>
      <p:sp>
        <p:nvSpPr>
          <p:cNvPr id="279" name="Upper limit of an object in R is 2^31"/>
          <p:cNvSpPr txBox="1"/>
          <p:nvPr/>
        </p:nvSpPr>
        <p:spPr>
          <a:xfrm>
            <a:off x="18133389" y="5245789"/>
            <a:ext cx="49839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limit of an object in R is 2^31 </a:t>
            </a:r>
          </a:p>
        </p:txBody>
      </p:sp>
      <p:sp>
        <p:nvSpPr>
          <p:cNvPr id="280" name="Super flexible, almost everything"/>
          <p:cNvSpPr txBox="1"/>
          <p:nvPr/>
        </p:nvSpPr>
        <p:spPr>
          <a:xfrm>
            <a:off x="18087117" y="5734502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Super flexible, almost everything </a:t>
            </a:r>
          </a:p>
        </p:txBody>
      </p:sp>
      <p:sp>
        <p:nvSpPr>
          <p:cNvPr id="281" name="Limited to some operations"/>
          <p:cNvSpPr txBox="1"/>
          <p:nvPr/>
        </p:nvSpPr>
        <p:spPr>
          <a:xfrm>
            <a:off x="1488084" y="5734502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Limited to some operations</a:t>
            </a:r>
          </a:p>
        </p:txBody>
      </p:sp>
      <p:sp>
        <p:nvSpPr>
          <p:cNvPr id="282" name="Stats/bioinf., etc. different fields"/>
          <p:cNvSpPr txBox="1"/>
          <p:nvPr/>
        </p:nvSpPr>
        <p:spPr>
          <a:xfrm>
            <a:off x="18091717" y="6269060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Stats/bioinf., etc. different fields</a:t>
            </a:r>
          </a:p>
        </p:txBody>
      </p:sp>
      <p:sp>
        <p:nvSpPr>
          <p:cNvPr id="283" name="Some Stats, mostly math"/>
          <p:cNvSpPr txBox="1"/>
          <p:nvPr/>
        </p:nvSpPr>
        <p:spPr>
          <a:xfrm>
            <a:off x="1488178" y="6269060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Some Stats, mostly math</a:t>
            </a:r>
          </a:p>
        </p:txBody>
      </p:sp>
      <p:sp>
        <p:nvSpPr>
          <p:cNvPr id="284" name="Highly customised plots"/>
          <p:cNvSpPr txBox="1"/>
          <p:nvPr/>
        </p:nvSpPr>
        <p:spPr>
          <a:xfrm>
            <a:off x="18087117" y="6803618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Highly customised plots</a:t>
            </a:r>
          </a:p>
        </p:txBody>
      </p:sp>
      <p:sp>
        <p:nvSpPr>
          <p:cNvPr id="285" name="Okay for the basics"/>
          <p:cNvSpPr txBox="1"/>
          <p:nvPr/>
        </p:nvSpPr>
        <p:spPr>
          <a:xfrm>
            <a:off x="1488178" y="6803618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Okay for the basics</a:t>
            </a:r>
          </a:p>
        </p:txBody>
      </p:sp>
      <p:sp>
        <p:nvSpPr>
          <p:cNvPr id="286" name="Markdown, Git, shiny, etc."/>
          <p:cNvSpPr txBox="1"/>
          <p:nvPr/>
        </p:nvSpPr>
        <p:spPr>
          <a:xfrm>
            <a:off x="18091717" y="7338176"/>
            <a:ext cx="5067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Markdown, Git, shiny, etc.</a:t>
            </a:r>
          </a:p>
        </p:txBody>
      </p:sp>
      <p:sp>
        <p:nvSpPr>
          <p:cNvPr id="287" name="Cells are mutable - ‘bad’"/>
          <p:cNvSpPr txBox="1"/>
          <p:nvPr/>
        </p:nvSpPr>
        <p:spPr>
          <a:xfrm>
            <a:off x="1488084" y="7338176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Cells are mutable - ‘bad’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18837155" y="9225536"/>
            <a:ext cx="6733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9" name="Great for small/medium data"/>
          <p:cNvSpPr txBox="1"/>
          <p:nvPr/>
        </p:nvSpPr>
        <p:spPr>
          <a:xfrm>
            <a:off x="1488084" y="7874325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for small/medium data</a:t>
            </a:r>
          </a:p>
        </p:txBody>
      </p:sp>
      <p:sp>
        <p:nvSpPr>
          <p:cNvPr id="290" name="Especially great for big data"/>
          <p:cNvSpPr txBox="1"/>
          <p:nvPr/>
        </p:nvSpPr>
        <p:spPr>
          <a:xfrm>
            <a:off x="18161565" y="7872734"/>
            <a:ext cx="492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Especially great for big data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6983147" y="9522523"/>
            <a:ext cx="2796026" cy="2975042"/>
            <a:chOff x="0" y="0"/>
            <a:chExt cx="2796025" cy="2975041"/>
          </a:xfrm>
        </p:grpSpPr>
        <p:sp>
          <p:nvSpPr>
            <p:cNvPr id="291" name="Line"/>
            <p:cNvSpPr/>
            <p:nvPr/>
          </p:nvSpPr>
          <p:spPr>
            <a:xfrm flipH="1" flipV="1">
              <a:off x="14166" y="2946173"/>
              <a:ext cx="2781860" cy="1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-1" y="-1"/>
              <a:ext cx="2" cy="2975043"/>
            </a:xfrm>
            <a:prstGeom prst="line">
              <a:avLst/>
            </a:prstGeom>
            <a:noFill/>
            <a:ln w="635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10132114" y="12154066"/>
            <a:ext cx="4015997" cy="589838"/>
            <a:chOff x="0" y="0"/>
            <a:chExt cx="4015995" cy="589837"/>
          </a:xfrm>
        </p:grpSpPr>
        <p:sp>
          <p:nvSpPr>
            <p:cNvPr id="294" name="Rounded Rectangle"/>
            <p:cNvSpPr/>
            <p:nvPr/>
          </p:nvSpPr>
          <p:spPr>
            <a:xfrm>
              <a:off x="0" y="14023"/>
              <a:ext cx="4015996" cy="575815"/>
            </a:xfrm>
            <a:prstGeom prst="roundRect">
              <a:avLst>
                <a:gd name="adj" fmla="val 33084"/>
              </a:avLst>
            </a:prstGeom>
            <a:solidFill>
              <a:srgbClr val="3745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" name="Quick Overview"/>
            <p:cNvSpPr txBox="1"/>
            <p:nvPr/>
          </p:nvSpPr>
          <p:spPr>
            <a:xfrm>
              <a:off x="658073" y="0"/>
              <a:ext cx="278185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Quick Overview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4501052" y="9691238"/>
            <a:ext cx="3474710" cy="2737692"/>
            <a:chOff x="0" y="0"/>
            <a:chExt cx="3474708" cy="2737691"/>
          </a:xfrm>
        </p:grpSpPr>
        <p:sp>
          <p:nvSpPr>
            <p:cNvPr id="297" name="Line"/>
            <p:cNvSpPr/>
            <p:nvPr/>
          </p:nvSpPr>
          <p:spPr>
            <a:xfrm>
              <a:off x="0" y="2737691"/>
              <a:ext cx="3474709" cy="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3449236" y="-1"/>
              <a:ext cx="1" cy="2725551"/>
            </a:xfrm>
            <a:prstGeom prst="line">
              <a:avLst/>
            </a:prstGeom>
            <a:noFill/>
            <a:ln w="63500" cap="flat">
              <a:solidFill>
                <a:srgbClr val="7893B7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2" name="Group"/>
          <p:cNvGrpSpPr/>
          <p:nvPr/>
        </p:nvGrpSpPr>
        <p:grpSpPr>
          <a:xfrm flipH="1">
            <a:off x="7490448" y="8734359"/>
            <a:ext cx="2483397" cy="1056672"/>
            <a:chOff x="0" y="0"/>
            <a:chExt cx="2483395" cy="1056671"/>
          </a:xfrm>
        </p:grpSpPr>
        <p:sp>
          <p:nvSpPr>
            <p:cNvPr id="300" name="Line"/>
            <p:cNvSpPr/>
            <p:nvPr/>
          </p:nvSpPr>
          <p:spPr>
            <a:xfrm>
              <a:off x="0" y="1044432"/>
              <a:ext cx="2483396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458446" y="0"/>
              <a:ext cx="1" cy="1056672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5" name="Group"/>
          <p:cNvGrpSpPr/>
          <p:nvPr/>
        </p:nvGrpSpPr>
        <p:grpSpPr>
          <a:xfrm flipH="1">
            <a:off x="7273159" y="9152821"/>
            <a:ext cx="2700686" cy="1593489"/>
            <a:chOff x="0" y="0"/>
            <a:chExt cx="2700684" cy="1593487"/>
          </a:xfrm>
        </p:grpSpPr>
        <p:sp>
          <p:nvSpPr>
            <p:cNvPr id="303" name="Line"/>
            <p:cNvSpPr/>
            <p:nvPr/>
          </p:nvSpPr>
          <p:spPr>
            <a:xfrm>
              <a:off x="0" y="1581248"/>
              <a:ext cx="2700685" cy="1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2673553" y="0"/>
              <a:ext cx="1" cy="1593488"/>
            </a:xfrm>
            <a:prstGeom prst="line">
              <a:avLst/>
            </a:prstGeom>
            <a:noFill/>
            <a:ln w="38100" cap="flat">
              <a:solidFill>
                <a:srgbClr val="436C6E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  <p:bldP spid="253" grpId="2" animBg="1" advAuto="0"/>
      <p:bldP spid="256" grpId="14" animBg="1" advAuto="0"/>
      <p:bldP spid="259" grpId="15" animBg="1" advAuto="0"/>
      <p:bldP spid="262" grpId="19" animBg="1" advAuto="0"/>
      <p:bldP spid="265" grpId="20" animBg="1" advAuto="0"/>
      <p:bldP spid="268" grpId="5" animBg="1" advAuto="0"/>
      <p:bldP spid="271" grpId="6" animBg="1" advAuto="0"/>
      <p:bldP spid="274" grpId="9" animBg="1" advAuto="0"/>
      <p:bldP spid="277" grpId="10" animBg="1" advAuto="0"/>
      <p:bldP spid="278" grpId="4" animBg="1" advAuto="0"/>
      <p:bldP spid="279" grpId="3" animBg="1" advAuto="0"/>
      <p:bldP spid="280" grpId="8" animBg="1" advAuto="0"/>
      <p:bldP spid="281" grpId="7" animBg="1" advAuto="0"/>
      <p:bldP spid="282" grpId="13" animBg="1" advAuto="0"/>
      <p:bldP spid="283" grpId="12" animBg="1" advAuto="0"/>
      <p:bldP spid="284" grpId="17" animBg="1" advAuto="0"/>
      <p:bldP spid="285" grpId="18" animBg="1" advAuto="0"/>
      <p:bldP spid="286" grpId="22" animBg="1" advAuto="0"/>
      <p:bldP spid="287" grpId="21" animBg="1" advAuto="0"/>
      <p:bldP spid="289" grpId="27" animBg="1" advAuto="0"/>
      <p:bldP spid="290" grpId="26" animBg="1" advAuto="0"/>
      <p:bldP spid="293" grpId="25" animBg="1" advAuto="0"/>
      <p:bldP spid="296" grpId="23" animBg="1" advAuto="0"/>
      <p:bldP spid="299" grpId="24" animBg="1" advAuto="0"/>
      <p:bldP spid="302" grpId="11" animBg="1" advAuto="0"/>
      <p:bldP spid="305" grpId="1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396999" y="1488901"/>
            <a:ext cx="18375895" cy="1801683"/>
            <a:chOff x="-1" y="-29053"/>
            <a:chExt cx="18375894" cy="1801681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-1" y="673276"/>
              <a:ext cx="18375894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YOU LEARN IN THIS COURSE?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52672" y="-29053"/>
              <a:ext cx="9158947" cy="405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2998449"/>
            <a:ext cx="41374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</a:t>
            </a:r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98C19E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9FC9A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10697" y="4358963"/>
            <a:ext cx="3638642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799291" y="4358963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REPRODUCIBILITY</a:t>
            </a:r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79789" y="10795087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base syntax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tidyverse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57871" y="11065812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Markdown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Doc. types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Good practices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Other cool things </a:t>
            </a:r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335" name="rmarkdown.png" descr="rmarkdown.png"/>
          <p:cNvPicPr>
            <a:picLocks noChangeAspect="1"/>
          </p:cNvPicPr>
          <p:nvPr/>
        </p:nvPicPr>
        <p:blipFill>
          <a:blip r:embed="rId5"/>
          <a:srcRect l="4411" t="4630" r="4271" b="4399"/>
          <a:stretch>
            <a:fillRect/>
          </a:stretch>
        </p:blipFill>
        <p:spPr>
          <a:xfrm>
            <a:off x="19400648" y="9656185"/>
            <a:ext cx="1589486" cy="183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0" y="5400"/>
                </a:lnTo>
                <a:lnTo>
                  <a:pt x="0" y="16200"/>
                </a:lnTo>
                <a:lnTo>
                  <a:pt x="10797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797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APPLIED STATISTICS IN R"/>
          <p:cNvSpPr txBox="1"/>
          <p:nvPr/>
        </p:nvSpPr>
        <p:spPr>
          <a:xfrm>
            <a:off x="10206246" y="12627249"/>
            <a:ext cx="3984860" cy="102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STATISTICS IN R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10708095" y="11392527"/>
            <a:ext cx="2989869" cy="1128300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1601832" y="1333335"/>
            <a:ext cx="18750566" cy="1804128"/>
            <a:chOff x="0" y="-31498"/>
            <a:chExt cx="18750565" cy="1804126"/>
          </a:xfrm>
        </p:grpSpPr>
        <p:sp>
          <p:nvSpPr>
            <p:cNvPr id="307" name="WHAT WILL YOU LEARN IN THIS COURSE?"/>
            <p:cNvSpPr txBox="1"/>
            <p:nvPr/>
          </p:nvSpPr>
          <p:spPr>
            <a:xfrm>
              <a:off x="0" y="673276"/>
              <a:ext cx="18750565" cy="109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WHAT WILL </a:t>
              </a:r>
              <a:r>
                <a:rPr lang="en-US" dirty="0"/>
                <a:t>I</a:t>
              </a:r>
              <a:r>
                <a:rPr dirty="0"/>
                <a:t> LEARN? </a:t>
              </a:r>
            </a:p>
          </p:txBody>
        </p:sp>
        <p:sp>
          <p:nvSpPr>
            <p:cNvPr id="308" name="FROM EXCEL TO R"/>
            <p:cNvSpPr txBox="1"/>
            <p:nvPr/>
          </p:nvSpPr>
          <p:spPr>
            <a:xfrm>
              <a:off x="1833295" y="-31498"/>
              <a:ext cx="9158947" cy="61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FROM EXCEL TO R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157801" y="173678"/>
              <a:ext cx="1440000" cy="1"/>
            </a:xfrm>
            <a:prstGeom prst="line">
              <a:avLst/>
            </a:prstGeom>
            <a:noFill/>
            <a:ln w="889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1" name="6"/>
          <p:cNvSpPr txBox="1"/>
          <p:nvPr/>
        </p:nvSpPr>
        <p:spPr>
          <a:xfrm>
            <a:off x="374649" y="13221116"/>
            <a:ext cx="4137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5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12" name="Freeform 45"/>
          <p:cNvSpPr/>
          <p:nvPr/>
        </p:nvSpPr>
        <p:spPr>
          <a:xfrm rot="60000">
            <a:off x="6402027" y="5356225"/>
            <a:ext cx="5510866" cy="6135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4944" y="1287"/>
                </a:moveTo>
                <a:cubicBezTo>
                  <a:pt x="15040" y="1717"/>
                  <a:pt x="15072" y="2146"/>
                  <a:pt x="15008" y="2575"/>
                </a:cubicBezTo>
                <a:cubicBezTo>
                  <a:pt x="14816" y="4949"/>
                  <a:pt x="12608" y="6809"/>
                  <a:pt x="9984" y="6895"/>
                </a:cubicBezTo>
                <a:cubicBezTo>
                  <a:pt x="8064" y="6952"/>
                  <a:pt x="6368" y="6122"/>
                  <a:pt x="5408" y="4806"/>
                </a:cubicBezTo>
                <a:cubicBezTo>
                  <a:pt x="5216" y="4549"/>
                  <a:pt x="4800" y="4492"/>
                  <a:pt x="4512" y="4663"/>
                </a:cubicBezTo>
                <a:cubicBezTo>
                  <a:pt x="2976" y="5550"/>
                  <a:pt x="1536" y="6552"/>
                  <a:pt x="192" y="7667"/>
                </a:cubicBezTo>
                <a:cubicBezTo>
                  <a:pt x="-64" y="7868"/>
                  <a:pt x="-64" y="8239"/>
                  <a:pt x="192" y="8468"/>
                </a:cubicBezTo>
                <a:cubicBezTo>
                  <a:pt x="14592" y="21371"/>
                  <a:pt x="14592" y="21371"/>
                  <a:pt x="14592" y="21371"/>
                </a:cubicBezTo>
                <a:cubicBezTo>
                  <a:pt x="14848" y="21600"/>
                  <a:pt x="15200" y="21600"/>
                  <a:pt x="15456" y="21428"/>
                </a:cubicBezTo>
                <a:cubicBezTo>
                  <a:pt x="17024" y="20313"/>
                  <a:pt x="18912" y="19597"/>
                  <a:pt x="20960" y="19368"/>
                </a:cubicBezTo>
                <a:cubicBezTo>
                  <a:pt x="21280" y="19340"/>
                  <a:pt x="21536" y="19111"/>
                  <a:pt x="21536" y="18825"/>
                </a:cubicBezTo>
                <a:cubicBezTo>
                  <a:pt x="21536" y="572"/>
                  <a:pt x="21536" y="572"/>
                  <a:pt x="21536" y="572"/>
                </a:cubicBezTo>
                <a:cubicBezTo>
                  <a:pt x="21536" y="257"/>
                  <a:pt x="21216" y="0"/>
                  <a:pt x="20864" y="0"/>
                </a:cubicBezTo>
                <a:cubicBezTo>
                  <a:pt x="19008" y="57"/>
                  <a:pt x="17216" y="286"/>
                  <a:pt x="15456" y="601"/>
                </a:cubicBezTo>
                <a:cubicBezTo>
                  <a:pt x="15104" y="687"/>
                  <a:pt x="14880" y="973"/>
                  <a:pt x="14944" y="1287"/>
                </a:cubicBezTo>
                <a:close/>
              </a:path>
            </a:pathLst>
          </a:cu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3" name="Freeform 46"/>
          <p:cNvSpPr/>
          <p:nvPr/>
        </p:nvSpPr>
        <p:spPr>
          <a:xfrm>
            <a:off x="3573753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7667" y="192"/>
                </a:moveTo>
                <a:cubicBezTo>
                  <a:pt x="6552" y="1536"/>
                  <a:pt x="5550" y="2976"/>
                  <a:pt x="4663" y="4512"/>
                </a:cubicBezTo>
                <a:cubicBezTo>
                  <a:pt x="4492" y="4832"/>
                  <a:pt x="4577" y="5216"/>
                  <a:pt x="4835" y="5408"/>
                </a:cubicBezTo>
                <a:cubicBezTo>
                  <a:pt x="5178" y="5664"/>
                  <a:pt x="5493" y="5984"/>
                  <a:pt x="5779" y="6368"/>
                </a:cubicBezTo>
                <a:cubicBezTo>
                  <a:pt x="7324" y="8384"/>
                  <a:pt x="7238" y="11424"/>
                  <a:pt x="5636" y="13344"/>
                </a:cubicBezTo>
                <a:cubicBezTo>
                  <a:pt x="4492" y="14752"/>
                  <a:pt x="2832" y="15264"/>
                  <a:pt x="1287" y="14944"/>
                </a:cubicBezTo>
                <a:cubicBezTo>
                  <a:pt x="973" y="14880"/>
                  <a:pt x="687" y="15104"/>
                  <a:pt x="601" y="15424"/>
                </a:cubicBezTo>
                <a:cubicBezTo>
                  <a:pt x="286" y="17216"/>
                  <a:pt x="57" y="19008"/>
                  <a:pt x="0" y="20864"/>
                </a:cubicBezTo>
                <a:cubicBezTo>
                  <a:pt x="0" y="21216"/>
                  <a:pt x="257" y="21536"/>
                  <a:pt x="572" y="21536"/>
                </a:cubicBezTo>
                <a:cubicBezTo>
                  <a:pt x="18825" y="21536"/>
                  <a:pt x="18825" y="21536"/>
                  <a:pt x="18825" y="21536"/>
                </a:cubicBezTo>
                <a:cubicBezTo>
                  <a:pt x="19111" y="21536"/>
                  <a:pt x="19340" y="21280"/>
                  <a:pt x="19368" y="20960"/>
                </a:cubicBezTo>
                <a:cubicBezTo>
                  <a:pt x="19597" y="18912"/>
                  <a:pt x="20313" y="17024"/>
                  <a:pt x="21428" y="15456"/>
                </a:cubicBezTo>
                <a:cubicBezTo>
                  <a:pt x="21600" y="15200"/>
                  <a:pt x="21600" y="14848"/>
                  <a:pt x="21371" y="14592"/>
                </a:cubicBezTo>
                <a:cubicBezTo>
                  <a:pt x="8468" y="192"/>
                  <a:pt x="8468" y="192"/>
                  <a:pt x="8468" y="192"/>
                </a:cubicBezTo>
                <a:cubicBezTo>
                  <a:pt x="8239" y="-64"/>
                  <a:pt x="7868" y="-64"/>
                  <a:pt x="7667" y="192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4" name="Freeform 47"/>
          <p:cNvSpPr/>
          <p:nvPr/>
        </p:nvSpPr>
        <p:spPr>
          <a:xfrm rot="21540000">
            <a:off x="12442365" y="5356224"/>
            <a:ext cx="5510865" cy="6135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51" extrusionOk="0">
                <a:moveTo>
                  <a:pt x="16128" y="4806"/>
                </a:moveTo>
                <a:cubicBezTo>
                  <a:pt x="15168" y="6122"/>
                  <a:pt x="13472" y="6952"/>
                  <a:pt x="11552" y="6895"/>
                </a:cubicBezTo>
                <a:cubicBezTo>
                  <a:pt x="8928" y="6809"/>
                  <a:pt x="6720" y="4949"/>
                  <a:pt x="6528" y="2575"/>
                </a:cubicBezTo>
                <a:cubicBezTo>
                  <a:pt x="6464" y="2146"/>
                  <a:pt x="6496" y="1717"/>
                  <a:pt x="6592" y="1287"/>
                </a:cubicBezTo>
                <a:cubicBezTo>
                  <a:pt x="6656" y="973"/>
                  <a:pt x="6432" y="687"/>
                  <a:pt x="6080" y="601"/>
                </a:cubicBezTo>
                <a:cubicBezTo>
                  <a:pt x="4320" y="286"/>
                  <a:pt x="2528" y="57"/>
                  <a:pt x="672" y="0"/>
                </a:cubicBezTo>
                <a:cubicBezTo>
                  <a:pt x="320" y="0"/>
                  <a:pt x="0" y="257"/>
                  <a:pt x="0" y="572"/>
                </a:cubicBezTo>
                <a:cubicBezTo>
                  <a:pt x="0" y="18825"/>
                  <a:pt x="0" y="18825"/>
                  <a:pt x="0" y="18825"/>
                </a:cubicBezTo>
                <a:cubicBezTo>
                  <a:pt x="0" y="19111"/>
                  <a:pt x="256" y="19340"/>
                  <a:pt x="576" y="19368"/>
                </a:cubicBezTo>
                <a:cubicBezTo>
                  <a:pt x="2624" y="19597"/>
                  <a:pt x="4512" y="20313"/>
                  <a:pt x="6080" y="21428"/>
                </a:cubicBezTo>
                <a:cubicBezTo>
                  <a:pt x="6336" y="21600"/>
                  <a:pt x="6688" y="21600"/>
                  <a:pt x="6944" y="21371"/>
                </a:cubicBezTo>
                <a:cubicBezTo>
                  <a:pt x="21344" y="8468"/>
                  <a:pt x="21344" y="8468"/>
                  <a:pt x="21344" y="8468"/>
                </a:cubicBezTo>
                <a:cubicBezTo>
                  <a:pt x="21600" y="8239"/>
                  <a:pt x="21600" y="7868"/>
                  <a:pt x="21344" y="7667"/>
                </a:cubicBezTo>
                <a:cubicBezTo>
                  <a:pt x="20000" y="6552"/>
                  <a:pt x="18560" y="5550"/>
                  <a:pt x="17024" y="4663"/>
                </a:cubicBezTo>
                <a:cubicBezTo>
                  <a:pt x="16736" y="4492"/>
                  <a:pt x="16320" y="4549"/>
                  <a:pt x="16128" y="4806"/>
                </a:cubicBezTo>
                <a:close/>
              </a:path>
            </a:pathLst>
          </a:cu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5" name="Freeform 48"/>
          <p:cNvSpPr/>
          <p:nvPr/>
        </p:nvSpPr>
        <p:spPr>
          <a:xfrm>
            <a:off x="14654981" y="8085321"/>
            <a:ext cx="6168617" cy="548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6" extrusionOk="0">
                <a:moveTo>
                  <a:pt x="15915" y="13344"/>
                </a:moveTo>
                <a:cubicBezTo>
                  <a:pt x="14313" y="11424"/>
                  <a:pt x="14227" y="8384"/>
                  <a:pt x="15772" y="6368"/>
                </a:cubicBezTo>
                <a:cubicBezTo>
                  <a:pt x="16058" y="5984"/>
                  <a:pt x="16373" y="5664"/>
                  <a:pt x="16716" y="5408"/>
                </a:cubicBezTo>
                <a:cubicBezTo>
                  <a:pt x="16974" y="5216"/>
                  <a:pt x="17059" y="4832"/>
                  <a:pt x="16888" y="4512"/>
                </a:cubicBezTo>
                <a:cubicBezTo>
                  <a:pt x="16001" y="2976"/>
                  <a:pt x="14999" y="1536"/>
                  <a:pt x="13884" y="192"/>
                </a:cubicBezTo>
                <a:cubicBezTo>
                  <a:pt x="13683" y="-64"/>
                  <a:pt x="13312" y="-64"/>
                  <a:pt x="13083" y="192"/>
                </a:cubicBezTo>
                <a:cubicBezTo>
                  <a:pt x="180" y="14592"/>
                  <a:pt x="180" y="14592"/>
                  <a:pt x="180" y="14592"/>
                </a:cubicBezTo>
                <a:cubicBezTo>
                  <a:pt x="-49" y="14848"/>
                  <a:pt x="-49" y="15200"/>
                  <a:pt x="123" y="15456"/>
                </a:cubicBezTo>
                <a:cubicBezTo>
                  <a:pt x="1238" y="17024"/>
                  <a:pt x="1954" y="18912"/>
                  <a:pt x="2183" y="20960"/>
                </a:cubicBezTo>
                <a:cubicBezTo>
                  <a:pt x="2211" y="21280"/>
                  <a:pt x="2440" y="21536"/>
                  <a:pt x="2726" y="21536"/>
                </a:cubicBezTo>
                <a:cubicBezTo>
                  <a:pt x="20979" y="21536"/>
                  <a:pt x="20979" y="21536"/>
                  <a:pt x="20979" y="21536"/>
                </a:cubicBezTo>
                <a:cubicBezTo>
                  <a:pt x="21294" y="21536"/>
                  <a:pt x="21551" y="21216"/>
                  <a:pt x="21551" y="20864"/>
                </a:cubicBezTo>
                <a:cubicBezTo>
                  <a:pt x="21494" y="19008"/>
                  <a:pt x="21265" y="17216"/>
                  <a:pt x="20950" y="15424"/>
                </a:cubicBezTo>
                <a:cubicBezTo>
                  <a:pt x="20864" y="15104"/>
                  <a:pt x="20578" y="14880"/>
                  <a:pt x="20264" y="14944"/>
                </a:cubicBezTo>
                <a:cubicBezTo>
                  <a:pt x="18719" y="15264"/>
                  <a:pt x="17059" y="14752"/>
                  <a:pt x="15915" y="13344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6" name="Oval 49"/>
          <p:cNvSpPr/>
          <p:nvPr/>
        </p:nvSpPr>
        <p:spPr>
          <a:xfrm>
            <a:off x="7966463" y="5007315"/>
            <a:ext cx="2055221" cy="2046508"/>
          </a:xfrm>
          <a:prstGeom prst="ellipse">
            <a:avLst/>
          </a:prstGeom>
          <a:solidFill>
            <a:srgbClr val="557D9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7" name="Freeform 50"/>
          <p:cNvSpPr/>
          <p:nvPr/>
        </p:nvSpPr>
        <p:spPr>
          <a:xfrm>
            <a:off x="3175531" y="9553508"/>
            <a:ext cx="2049379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2887" y="16789"/>
                </a:moveTo>
                <a:cubicBezTo>
                  <a:pt x="-962" y="12941"/>
                  <a:pt x="-962" y="6735"/>
                  <a:pt x="2887" y="2887"/>
                </a:cubicBezTo>
                <a:cubicBezTo>
                  <a:pt x="6735" y="-962"/>
                  <a:pt x="12941" y="-962"/>
                  <a:pt x="16789" y="2887"/>
                </a:cubicBezTo>
                <a:cubicBezTo>
                  <a:pt x="20638" y="6735"/>
                  <a:pt x="20638" y="12941"/>
                  <a:pt x="16789" y="16789"/>
                </a:cubicBezTo>
                <a:cubicBezTo>
                  <a:pt x="12941" y="20638"/>
                  <a:pt x="6735" y="20638"/>
                  <a:pt x="2887" y="16789"/>
                </a:cubicBezTo>
                <a:close/>
              </a:path>
            </a:pathLst>
          </a:custGeom>
          <a:solidFill>
            <a:srgbClr val="7893B7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8" name="Oval 51"/>
          <p:cNvSpPr/>
          <p:nvPr/>
        </p:nvSpPr>
        <p:spPr>
          <a:xfrm>
            <a:off x="14333579" y="5007315"/>
            <a:ext cx="2055221" cy="2046508"/>
          </a:xfrm>
          <a:prstGeom prst="ellipse">
            <a:avLst/>
          </a:prstGeom>
          <a:solidFill>
            <a:srgbClr val="374556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19" name="Freeform 52"/>
          <p:cNvSpPr/>
          <p:nvPr/>
        </p:nvSpPr>
        <p:spPr>
          <a:xfrm>
            <a:off x="19169177" y="9553508"/>
            <a:ext cx="2052488" cy="204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19676" extrusionOk="0">
                <a:moveTo>
                  <a:pt x="16789" y="16789"/>
                </a:moveTo>
                <a:cubicBezTo>
                  <a:pt x="20638" y="12941"/>
                  <a:pt x="20638" y="6735"/>
                  <a:pt x="16789" y="2887"/>
                </a:cubicBezTo>
                <a:cubicBezTo>
                  <a:pt x="12941" y="-962"/>
                  <a:pt x="6735" y="-962"/>
                  <a:pt x="2887" y="2887"/>
                </a:cubicBezTo>
                <a:cubicBezTo>
                  <a:pt x="-962" y="6735"/>
                  <a:pt x="-962" y="12941"/>
                  <a:pt x="2887" y="16789"/>
                </a:cubicBezTo>
                <a:cubicBezTo>
                  <a:pt x="6735" y="20638"/>
                  <a:pt x="12941" y="20638"/>
                  <a:pt x="16789" y="16789"/>
                </a:cubicBezTo>
                <a:close/>
              </a:path>
            </a:pathLst>
          </a:custGeom>
          <a:solidFill>
            <a:srgbClr val="81A489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/>
          <a:lstStyle/>
          <a:p>
            <a:pPr defTabSz="914400">
              <a:defRPr sz="1800">
                <a:solidFill>
                  <a:srgbClr val="414042"/>
                </a:solidFill>
              </a:defRPr>
            </a:pPr>
            <a:endParaRPr/>
          </a:p>
        </p:txBody>
      </p:sp>
      <p:sp>
        <p:nvSpPr>
          <p:cNvPr id="320" name="THE BASICS"/>
          <p:cNvSpPr txBox="1"/>
          <p:nvPr/>
        </p:nvSpPr>
        <p:spPr>
          <a:xfrm>
            <a:off x="2229865" y="8888641"/>
            <a:ext cx="2502192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BASICS</a:t>
            </a:r>
          </a:p>
        </p:txBody>
      </p:sp>
      <p:sp>
        <p:nvSpPr>
          <p:cNvPr id="321" name="DATA WRANGLING"/>
          <p:cNvSpPr txBox="1"/>
          <p:nvPr/>
        </p:nvSpPr>
        <p:spPr>
          <a:xfrm>
            <a:off x="4575550" y="4620340"/>
            <a:ext cx="4061313" cy="59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WRANGLING</a:t>
            </a:r>
          </a:p>
        </p:txBody>
      </p:sp>
      <p:sp>
        <p:nvSpPr>
          <p:cNvPr id="322" name="PLOTTING"/>
          <p:cNvSpPr txBox="1"/>
          <p:nvPr/>
        </p:nvSpPr>
        <p:spPr>
          <a:xfrm>
            <a:off x="15951131" y="4620340"/>
            <a:ext cx="2055221" cy="55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</a:t>
            </a:r>
          </a:p>
        </p:txBody>
      </p:sp>
      <p:sp>
        <p:nvSpPr>
          <p:cNvPr id="323" name="REPRODUCIBILITY"/>
          <p:cNvSpPr txBox="1"/>
          <p:nvPr/>
        </p:nvSpPr>
        <p:spPr>
          <a:xfrm>
            <a:off x="19772895" y="8888641"/>
            <a:ext cx="3784909" cy="55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3000" b="1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da-DK" dirty="0"/>
              <a:t>STATISTICS</a:t>
            </a:r>
            <a:endParaRPr dirty="0"/>
          </a:p>
        </p:txBody>
      </p:sp>
      <p:pic>
        <p:nvPicPr>
          <p:cNvPr id="3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92" y="5035715"/>
            <a:ext cx="1711576" cy="19897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Polygon"/>
          <p:cNvSpPr/>
          <p:nvPr/>
        </p:nvSpPr>
        <p:spPr>
          <a:xfrm>
            <a:off x="3449713" y="9707095"/>
            <a:ext cx="1501015" cy="17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37455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9" name="Group"/>
          <p:cNvGrpSpPr/>
          <p:nvPr/>
        </p:nvGrpSpPr>
        <p:grpSpPr>
          <a:xfrm>
            <a:off x="3584639" y="9825305"/>
            <a:ext cx="1231163" cy="1348710"/>
            <a:chOff x="0" y="-38674"/>
            <a:chExt cx="1231161" cy="1348708"/>
          </a:xfrm>
        </p:grpSpPr>
        <p:sp>
          <p:nvSpPr>
            <p:cNvPr id="326" name="Freeform 50"/>
            <p:cNvSpPr/>
            <p:nvPr/>
          </p:nvSpPr>
          <p:spPr>
            <a:xfrm>
              <a:off x="-1" y="78214"/>
              <a:ext cx="1231163" cy="12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6" extrusionOk="0">
                  <a:moveTo>
                    <a:pt x="2887" y="16789"/>
                  </a:moveTo>
                  <a:cubicBezTo>
                    <a:pt x="-962" y="12941"/>
                    <a:pt x="-962" y="6735"/>
                    <a:pt x="2887" y="2887"/>
                  </a:cubicBezTo>
                  <a:cubicBezTo>
                    <a:pt x="6735" y="-962"/>
                    <a:pt x="12941" y="-962"/>
                    <a:pt x="16789" y="2887"/>
                  </a:cubicBezTo>
                  <a:cubicBezTo>
                    <a:pt x="20638" y="6735"/>
                    <a:pt x="20638" y="12941"/>
                    <a:pt x="16789" y="16789"/>
                  </a:cubicBezTo>
                  <a:cubicBezTo>
                    <a:pt x="12941" y="20638"/>
                    <a:pt x="6735" y="20638"/>
                    <a:pt x="2887" y="16789"/>
                  </a:cubicBezTo>
                  <a:close/>
                </a:path>
              </a:pathLst>
            </a:custGeom>
            <a:solidFill>
              <a:srgbClr val="374556"/>
            </a:solidFill>
            <a:ln w="12700" cap="flat">
              <a:noFill/>
              <a:miter lim="400000"/>
            </a:ln>
            <a:effectLst>
              <a:outerShdw blurRad="101600" dist="762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solidFill>
                    <a:srgbClr val="414042"/>
                  </a:solidFill>
                </a:defRPr>
              </a:pPr>
              <a:endParaRPr/>
            </a:p>
          </p:txBody>
        </p:sp>
        <p:sp>
          <p:nvSpPr>
            <p:cNvPr id="327" name="Oval"/>
            <p:cNvSpPr/>
            <p:nvPr/>
          </p:nvSpPr>
          <p:spPr>
            <a:xfrm>
              <a:off x="240252" y="93696"/>
              <a:ext cx="750658" cy="444230"/>
            </a:xfrm>
            <a:prstGeom prst="ellipse">
              <a:avLst/>
            </a:prstGeom>
            <a:solidFill>
              <a:srgbClr val="FFFFFF">
                <a:alpha val="26000"/>
              </a:srgbClr>
            </a:solidFill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R"/>
            <p:cNvSpPr txBox="1"/>
            <p:nvPr/>
          </p:nvSpPr>
          <p:spPr>
            <a:xfrm>
              <a:off x="273648" y="-38675"/>
              <a:ext cx="581790" cy="132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800">
                  <a:solidFill>
                    <a:srgbClr val="FFFFFF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r>
                <a:t>R</a:t>
              </a:r>
            </a:p>
          </p:txBody>
        </p:sp>
      </p:grpSp>
      <p:sp>
        <p:nvSpPr>
          <p:cNvPr id="330" name="R base syntax…"/>
          <p:cNvSpPr txBox="1"/>
          <p:nvPr/>
        </p:nvSpPr>
        <p:spPr>
          <a:xfrm>
            <a:off x="5614475" y="10644864"/>
            <a:ext cx="3638641" cy="24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RStudio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Scripts, paths, files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project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Help recourses</a:t>
            </a:r>
          </a:p>
        </p:txBody>
      </p:sp>
      <p:sp>
        <p:nvSpPr>
          <p:cNvPr id="331" name="tidyverse…"/>
          <p:cNvSpPr txBox="1"/>
          <p:nvPr/>
        </p:nvSpPr>
        <p:spPr>
          <a:xfrm>
            <a:off x="8374043" y="7483147"/>
            <a:ext cx="3638641" cy="242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tidyverse</a:t>
            </a:r>
            <a:endParaRPr dirty="0"/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Structures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Functions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Pipe (“clean” code)</a:t>
            </a:r>
          </a:p>
        </p:txBody>
      </p:sp>
      <p:sp>
        <p:nvSpPr>
          <p:cNvPr id="332" name="ggplot2…"/>
          <p:cNvSpPr txBox="1"/>
          <p:nvPr/>
        </p:nvSpPr>
        <p:spPr>
          <a:xfrm>
            <a:off x="12826441" y="7411954"/>
            <a:ext cx="3525087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Code structure</a:t>
            </a:r>
          </a:p>
          <a:p>
            <a:pPr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ggplot2 + tidy data</a:t>
            </a:r>
          </a:p>
        </p:txBody>
      </p:sp>
      <p:sp>
        <p:nvSpPr>
          <p:cNvPr id="333" name="R Markdown…"/>
          <p:cNvSpPr txBox="1"/>
          <p:nvPr/>
        </p:nvSpPr>
        <p:spPr>
          <a:xfrm>
            <a:off x="16264243" y="10839188"/>
            <a:ext cx="3180538" cy="19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 err="1"/>
              <a:t>Linear</a:t>
            </a:r>
            <a:r>
              <a:rPr lang="da-DK" dirty="0"/>
              <a:t> models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ANOVA </a:t>
            </a:r>
          </a:p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Post Hoc Tests</a:t>
            </a:r>
            <a:endParaRPr dirty="0"/>
          </a:p>
        </p:txBody>
      </p:sp>
      <p:pic>
        <p:nvPicPr>
          <p:cNvPr id="334" name="tidyverse-logo.png" descr="tidyverse-logo.png"/>
          <p:cNvPicPr>
            <a:picLocks noChangeAspect="1"/>
          </p:cNvPicPr>
          <p:nvPr/>
        </p:nvPicPr>
        <p:blipFill>
          <a:blip r:embed="rId4"/>
          <a:srcRect l="5756" t="5460" r="5756" b="5168"/>
          <a:stretch>
            <a:fillRect/>
          </a:stretch>
        </p:blipFill>
        <p:spPr>
          <a:xfrm>
            <a:off x="8186404" y="5104185"/>
            <a:ext cx="1589485" cy="185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lnTo>
                  <a:pt x="0" y="5399"/>
                </a:lnTo>
                <a:lnTo>
                  <a:pt x="0" y="16201"/>
                </a:lnTo>
                <a:lnTo>
                  <a:pt x="10803" y="21600"/>
                </a:lnTo>
                <a:lnTo>
                  <a:pt x="21600" y="16201"/>
                </a:lnTo>
                <a:lnTo>
                  <a:pt x="21600" y="5399"/>
                </a:lnTo>
                <a:lnTo>
                  <a:pt x="1080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336" name="Shape"/>
          <p:cNvSpPr/>
          <p:nvPr/>
        </p:nvSpPr>
        <p:spPr>
          <a:xfrm>
            <a:off x="9407022" y="11169735"/>
            <a:ext cx="5583307" cy="2423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10718" y="0"/>
                </a:moveTo>
                <a:cubicBezTo>
                  <a:pt x="7972" y="0"/>
                  <a:pt x="5226" y="2047"/>
                  <a:pt x="3131" y="6141"/>
                </a:cubicBezTo>
                <a:cubicBezTo>
                  <a:pt x="953" y="10396"/>
                  <a:pt x="-81" y="16025"/>
                  <a:pt x="5" y="21600"/>
                </a:cubicBezTo>
                <a:lnTo>
                  <a:pt x="21433" y="21600"/>
                </a:lnTo>
                <a:cubicBezTo>
                  <a:pt x="21519" y="16025"/>
                  <a:pt x="20483" y="10396"/>
                  <a:pt x="18305" y="6141"/>
                </a:cubicBezTo>
                <a:cubicBezTo>
                  <a:pt x="16210" y="2047"/>
                  <a:pt x="13464" y="0"/>
                  <a:pt x="10718" y="0"/>
                </a:cubicBezTo>
                <a:close/>
              </a:path>
            </a:pathLst>
          </a:custGeom>
          <a:solidFill>
            <a:srgbClr val="88A4AC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9397043" y="10277143"/>
            <a:ext cx="1596756" cy="561922"/>
            <a:chOff x="0" y="0"/>
            <a:chExt cx="2989868" cy="1128299"/>
          </a:xfrm>
        </p:grpSpPr>
        <p:sp>
          <p:nvSpPr>
            <p:cNvPr id="350" name="Connection Line"/>
            <p:cNvSpPr/>
            <p:nvPr/>
          </p:nvSpPr>
          <p:spPr>
            <a:xfrm>
              <a:off x="277580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1" name="Connection Line"/>
            <p:cNvSpPr/>
            <p:nvPr/>
          </p:nvSpPr>
          <p:spPr>
            <a:xfrm>
              <a:off x="862587" y="34942"/>
              <a:ext cx="550984" cy="3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568"/>
                  </a:moveTo>
                  <a:cubicBezTo>
                    <a:pt x="6833" y="-5398"/>
                    <a:pt x="14033" y="-5187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2" name="Connection Line"/>
            <p:cNvSpPr/>
            <p:nvPr/>
          </p:nvSpPr>
          <p:spPr>
            <a:xfrm>
              <a:off x="1405328" y="386141"/>
              <a:ext cx="590392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41" y="18816"/>
                    <a:pt x="4941" y="11616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3" name="Connection Line"/>
            <p:cNvSpPr/>
            <p:nvPr/>
          </p:nvSpPr>
          <p:spPr>
            <a:xfrm>
              <a:off x="1566803" y="35933"/>
              <a:ext cx="547205" cy="37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5484"/>
                  </a:moveTo>
                  <a:cubicBezTo>
                    <a:pt x="6940" y="-5398"/>
                    <a:pt x="14140" y="-5159"/>
                    <a:pt x="21600" y="16202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2108359" y="392867"/>
              <a:ext cx="591577" cy="7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50" y="18810"/>
                    <a:pt x="4950" y="1161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Shape"/>
            <p:cNvSpPr/>
            <p:nvPr/>
          </p:nvSpPr>
          <p:spPr>
            <a:xfrm>
              <a:off x="994785" y="439386"/>
              <a:ext cx="585440" cy="67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0" y="0"/>
                  </a:moveTo>
                  <a:lnTo>
                    <a:pt x="21600" y="21483"/>
                  </a:lnTo>
                  <a:lnTo>
                    <a:pt x="0" y="21600"/>
                  </a:lnTo>
                  <a:cubicBezTo>
                    <a:pt x="2377" y="20250"/>
                    <a:pt x="4652" y="18777"/>
                    <a:pt x="6811" y="17191"/>
                  </a:cubicBezTo>
                  <a:cubicBezTo>
                    <a:pt x="8802" y="15728"/>
                    <a:pt x="10692" y="14171"/>
                    <a:pt x="12472" y="12527"/>
                  </a:cubicBezTo>
                  <a:cubicBezTo>
                    <a:pt x="14315" y="10696"/>
                    <a:pt x="15963" y="8733"/>
                    <a:pt x="17396" y="6659"/>
                  </a:cubicBezTo>
                  <a:cubicBezTo>
                    <a:pt x="18863" y="4537"/>
                    <a:pt x="20100" y="2308"/>
                    <a:pt x="21090" y="0"/>
                  </a:cubicBez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981796" y="377668"/>
              <a:ext cx="590393" cy="725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459" y="18816"/>
                    <a:pt x="16659" y="1161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1575053" y="0"/>
              <a:ext cx="1" cy="11165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-1" y="1128299"/>
              <a:ext cx="298987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127982" y="81946"/>
              <a:ext cx="1" cy="870210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840362" y="71170"/>
              <a:ext cx="1" cy="891763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2515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11874950" y="-137444"/>
            <a:ext cx="10925559" cy="14041701"/>
          </a:xfrm>
          <a:prstGeom prst="rect">
            <a:avLst/>
          </a:prstGeom>
          <a:solidFill>
            <a:srgbClr val="525067"/>
          </a:solidFill>
          <a:ln w="12700"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400114" y="1526778"/>
            <a:ext cx="9481230" cy="3474167"/>
            <a:chOff x="0" y="0"/>
            <a:chExt cx="9481228" cy="3474166"/>
          </a:xfrm>
        </p:grpSpPr>
        <p:sp>
          <p:nvSpPr>
            <p:cNvPr id="358" name="PROGRAM"/>
            <p:cNvSpPr txBox="1"/>
            <p:nvPr/>
          </p:nvSpPr>
          <p:spPr>
            <a:xfrm>
              <a:off x="0" y="720437"/>
              <a:ext cx="9481229" cy="275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5000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PROGRAM</a:t>
              </a:r>
            </a:p>
          </p:txBody>
        </p:sp>
        <p:sp>
          <p:nvSpPr>
            <p:cNvPr id="359" name="FROM EXCEL TO R"/>
            <p:cNvSpPr txBox="1"/>
            <p:nvPr/>
          </p:nvSpPr>
          <p:spPr>
            <a:xfrm>
              <a:off x="2126472" y="0"/>
              <a:ext cx="6468325" cy="43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6" tIns="45696" rIns="45696" bIns="45696" numCol="1" anchor="t">
              <a:noAutofit/>
            </a:bodyPr>
            <a:lstStyle>
              <a:lvl1pPr>
                <a:defRPr sz="2200" spc="412">
                  <a:solidFill>
                    <a:srgbClr val="37455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 EXCEL TO R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111444" y="218154"/>
              <a:ext cx="1704399" cy="1"/>
            </a:xfrm>
            <a:prstGeom prst="line">
              <a:avLst/>
            </a:prstGeom>
            <a:noFill/>
            <a:ln w="76200" cap="flat">
              <a:solidFill>
                <a:srgbClr val="3745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2" name="Rectangle"/>
          <p:cNvSpPr/>
          <p:nvPr/>
        </p:nvSpPr>
        <p:spPr>
          <a:xfrm>
            <a:off x="1465680" y="3696645"/>
            <a:ext cx="21338394" cy="9168858"/>
          </a:xfrm>
          <a:prstGeom prst="rect">
            <a:avLst/>
          </a:prstGeom>
          <a:solidFill>
            <a:srgbClr val="FFFFFF"/>
          </a:solidFill>
          <a:ln w="38100">
            <a:solidFill>
              <a:srgbClr val="293441"/>
            </a:solidFill>
            <a:miter lim="400000"/>
          </a:ln>
        </p:spPr>
        <p:txBody>
          <a:bodyPr lIns="45696" tIns="45696" rIns="45696" bIns="45696" anchor="ctr"/>
          <a:lstStyle/>
          <a:p>
            <a:endParaRPr/>
          </a:p>
        </p:txBody>
      </p:sp>
      <p:sp>
        <p:nvSpPr>
          <p:cNvPr id="363" name="7"/>
          <p:cNvSpPr txBox="1"/>
          <p:nvPr/>
        </p:nvSpPr>
        <p:spPr>
          <a:xfrm>
            <a:off x="380801" y="13217578"/>
            <a:ext cx="413527" cy="9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>
              <a:defRPr sz="2600">
                <a:solidFill>
                  <a:srgbClr val="3745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6</a:t>
            </a:r>
            <a:endParaRPr dirty="0"/>
          </a:p>
          <a:p>
            <a:pPr lvl="1">
              <a:def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64" name="DAY 1: Holst aud."/>
          <p:cNvSpPr txBox="1"/>
          <p:nvPr/>
        </p:nvSpPr>
        <p:spPr>
          <a:xfrm>
            <a:off x="1993382" y="4823442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1</a:t>
            </a:r>
            <a:r>
              <a:rPr sz="1200" b="0" dirty="0"/>
              <a:t> </a:t>
            </a:r>
          </a:p>
        </p:txBody>
      </p:sp>
      <p:sp>
        <p:nvSpPr>
          <p:cNvPr id="365" name="DAY 2: Holst aud."/>
          <p:cNvSpPr txBox="1"/>
          <p:nvPr/>
        </p:nvSpPr>
        <p:spPr>
          <a:xfrm>
            <a:off x="11872409" y="4791027"/>
            <a:ext cx="1277538" cy="5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algn="ctr" defTabSz="825500">
              <a:defRPr sz="3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DAY 2</a:t>
            </a:r>
            <a:r>
              <a:rPr sz="1200" b="0" dirty="0"/>
              <a:t> </a:t>
            </a:r>
          </a:p>
        </p:txBody>
      </p:sp>
      <p:sp>
        <p:nvSpPr>
          <p:cNvPr id="368" name="08:30 - Installation Issues &amp; Coffee…"/>
          <p:cNvSpPr txBox="1"/>
          <p:nvPr/>
        </p:nvSpPr>
        <p:spPr>
          <a:xfrm>
            <a:off x="1993382" y="6286297"/>
            <a:ext cx="6062503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08:30 - Installation Issues </a:t>
            </a:r>
            <a:r>
              <a:rPr lang="da-DK" dirty="0"/>
              <a:t>+</a:t>
            </a:r>
            <a:r>
              <a:rPr dirty="0"/>
              <a:t> Coffee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09:00 - Introduction to R Basics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10:00 - </a:t>
            </a:r>
            <a:r>
              <a:rPr dirty="0" err="1"/>
              <a:t>Rstudio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 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dirty="0" err="1"/>
              <a:t>Tidyverse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13:00 - </a:t>
            </a:r>
            <a:r>
              <a:rPr dirty="0" err="1"/>
              <a:t>Tidyverse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15:15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ggplot2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16:00 - See you tomorrow</a:t>
            </a:r>
          </a:p>
        </p:txBody>
      </p:sp>
      <p:sp>
        <p:nvSpPr>
          <p:cNvPr id="369" name="08:30 - Coffee…"/>
          <p:cNvSpPr txBox="1"/>
          <p:nvPr/>
        </p:nvSpPr>
        <p:spPr>
          <a:xfrm>
            <a:off x="11872409" y="6019721"/>
            <a:ext cx="7692757" cy="627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08:30 </a:t>
            </a:r>
            <a:r>
              <a:rPr lang="da-DK" dirty="0"/>
              <a:t>-</a:t>
            </a:r>
            <a:r>
              <a:rPr dirty="0"/>
              <a:t> Coffee</a:t>
            </a:r>
            <a:r>
              <a:rPr lang="da-DK" dirty="0"/>
              <a:t> + </a:t>
            </a:r>
            <a:r>
              <a:rPr lang="da-DK" dirty="0" err="1"/>
              <a:t>Optional</a:t>
            </a:r>
            <a:r>
              <a:rPr lang="da-DK" dirty="0"/>
              <a:t> Q&amp;A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09:00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dirty="0"/>
              <a:t> Exercise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10:45 - Break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11:00 - </a:t>
            </a:r>
            <a:r>
              <a:rPr lang="da-DK" dirty="0"/>
              <a:t>Applied </a:t>
            </a:r>
            <a:r>
              <a:rPr lang="da-DK" dirty="0" err="1"/>
              <a:t>Statistics</a:t>
            </a:r>
            <a:r>
              <a:rPr lang="da-DK" dirty="0"/>
              <a:t> </a:t>
            </a:r>
            <a:r>
              <a:rPr lang="da-DK" dirty="0" err="1"/>
              <a:t>Exercise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12:00 - Lunch</a:t>
            </a:r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13:00 </a:t>
            </a:r>
            <a:r>
              <a:rPr lang="da-DK" dirty="0"/>
              <a:t>-</a:t>
            </a:r>
            <a:r>
              <a:rPr dirty="0"/>
              <a:t> </a:t>
            </a:r>
            <a:r>
              <a:rPr lang="da-DK" dirty="0"/>
              <a:t>Data Analysis </a:t>
            </a:r>
            <a:r>
              <a:rPr lang="da-DK" dirty="0" err="1"/>
              <a:t>Exercise</a:t>
            </a:r>
            <a:r>
              <a:rPr lang="da-DK" sz="1100" dirty="0"/>
              <a:t> </a:t>
            </a:r>
            <a:endParaRPr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14:30 </a:t>
            </a:r>
            <a:r>
              <a:rPr lang="da-DK" dirty="0"/>
              <a:t>-</a:t>
            </a:r>
            <a:r>
              <a:rPr dirty="0"/>
              <a:t> Break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14:45 - Data Analysis Exercise</a:t>
            </a:r>
            <a:endParaRPr sz="1200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15:45 - Cool things in R </a:t>
            </a:r>
            <a:r>
              <a:rPr lang="da-DK" dirty="0"/>
              <a:t>+</a:t>
            </a:r>
            <a:r>
              <a:rPr dirty="0"/>
              <a:t> Course Evaluation</a:t>
            </a:r>
            <a:endParaRPr lang="da-DK" dirty="0"/>
          </a:p>
          <a:p>
            <a:pPr defTabSz="825500">
              <a:lnSpc>
                <a:spcPts val="4400"/>
              </a:lnSpc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da-DK" dirty="0"/>
              <a:t>16:00 -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 </a:t>
            </a:r>
            <a:r>
              <a:rPr lang="da-DK" dirty="0" err="1"/>
              <a:t>Bye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370" name="Line"/>
          <p:cNvSpPr/>
          <p:nvPr/>
        </p:nvSpPr>
        <p:spPr>
          <a:xfrm>
            <a:off x="1999580" y="5797843"/>
            <a:ext cx="20310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9999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87A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99999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12751</TotalTime>
  <Words>5033</Words>
  <Application>Microsoft Macintosh PowerPoint</Application>
  <PresentationFormat>Custom</PresentationFormat>
  <Paragraphs>964</Paragraphs>
  <Slides>50</Slides>
  <Notes>21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Roboto-Medium</vt:lpstr>
      <vt:lpstr>Times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Thilde Bagger Terkelsen</cp:lastModifiedBy>
  <cp:revision>168</cp:revision>
  <dcterms:modified xsi:type="dcterms:W3CDTF">2024-10-28T10:03:00Z</dcterms:modified>
</cp:coreProperties>
</file>